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2" r:id="rId1"/>
    <p:sldMasterId id="2147483856" r:id="rId2"/>
  </p:sldMasterIdLst>
  <p:notesMasterIdLst>
    <p:notesMasterId r:id="rId105"/>
  </p:notesMasterIdLst>
  <p:handoutMasterIdLst>
    <p:handoutMasterId r:id="rId106"/>
  </p:handoutMasterIdLst>
  <p:sldIdLst>
    <p:sldId id="257" r:id="rId3"/>
    <p:sldId id="322" r:id="rId4"/>
    <p:sldId id="343" r:id="rId5"/>
    <p:sldId id="324" r:id="rId6"/>
    <p:sldId id="430" r:id="rId7"/>
    <p:sldId id="344" r:id="rId8"/>
    <p:sldId id="345" r:id="rId9"/>
    <p:sldId id="346" r:id="rId10"/>
    <p:sldId id="319" r:id="rId11"/>
    <p:sldId id="320" r:id="rId12"/>
    <p:sldId id="321" r:id="rId13"/>
    <p:sldId id="438" r:id="rId14"/>
    <p:sldId id="444" r:id="rId15"/>
    <p:sldId id="325" r:id="rId16"/>
    <p:sldId id="326" r:id="rId17"/>
    <p:sldId id="327" r:id="rId18"/>
    <p:sldId id="328" r:id="rId19"/>
    <p:sldId id="329" r:id="rId20"/>
    <p:sldId id="439" r:id="rId21"/>
    <p:sldId id="351" r:id="rId22"/>
    <p:sldId id="355" r:id="rId23"/>
    <p:sldId id="330" r:id="rId24"/>
    <p:sldId id="331" r:id="rId25"/>
    <p:sldId id="332" r:id="rId26"/>
    <p:sldId id="333" r:id="rId27"/>
    <p:sldId id="334" r:id="rId28"/>
    <p:sldId id="335" r:id="rId29"/>
    <p:sldId id="336" r:id="rId30"/>
    <p:sldId id="337" r:id="rId31"/>
    <p:sldId id="338" r:id="rId32"/>
    <p:sldId id="339" r:id="rId33"/>
    <p:sldId id="340" r:id="rId34"/>
    <p:sldId id="781" r:id="rId35"/>
    <p:sldId id="440" r:id="rId36"/>
    <p:sldId id="436" r:id="rId37"/>
    <p:sldId id="435" r:id="rId38"/>
    <p:sldId id="367" r:id="rId39"/>
    <p:sldId id="368" r:id="rId40"/>
    <p:sldId id="369" r:id="rId41"/>
    <p:sldId id="370" r:id="rId42"/>
    <p:sldId id="783" r:id="rId43"/>
    <p:sldId id="784" r:id="rId44"/>
    <p:sldId id="371" r:id="rId45"/>
    <p:sldId id="782" r:id="rId46"/>
    <p:sldId id="372" r:id="rId47"/>
    <p:sldId id="357" r:id="rId48"/>
    <p:sldId id="358" r:id="rId49"/>
    <p:sldId id="359" r:id="rId50"/>
    <p:sldId id="360" r:id="rId51"/>
    <p:sldId id="361" r:id="rId52"/>
    <p:sldId id="362" r:id="rId53"/>
    <p:sldId id="363" r:id="rId54"/>
    <p:sldId id="364" r:id="rId55"/>
    <p:sldId id="365" r:id="rId56"/>
    <p:sldId id="445" r:id="rId57"/>
    <p:sldId id="373" r:id="rId58"/>
    <p:sldId id="374" r:id="rId59"/>
    <p:sldId id="375" r:id="rId60"/>
    <p:sldId id="376" r:id="rId61"/>
    <p:sldId id="377" r:id="rId62"/>
    <p:sldId id="448" r:id="rId63"/>
    <p:sldId id="785" r:id="rId64"/>
    <p:sldId id="786" r:id="rId65"/>
    <p:sldId id="787" r:id="rId66"/>
    <p:sldId id="788" r:id="rId67"/>
    <p:sldId id="381" r:id="rId68"/>
    <p:sldId id="382" r:id="rId69"/>
    <p:sldId id="447" r:id="rId70"/>
    <p:sldId id="383" r:id="rId71"/>
    <p:sldId id="384" r:id="rId72"/>
    <p:sldId id="385" r:id="rId73"/>
    <p:sldId id="386" r:id="rId74"/>
    <p:sldId id="790" r:id="rId75"/>
    <p:sldId id="789" r:id="rId76"/>
    <p:sldId id="387" r:id="rId77"/>
    <p:sldId id="388" r:id="rId78"/>
    <p:sldId id="389" r:id="rId79"/>
    <p:sldId id="390" r:id="rId80"/>
    <p:sldId id="391" r:id="rId81"/>
    <p:sldId id="393" r:id="rId82"/>
    <p:sldId id="394" r:id="rId83"/>
    <p:sldId id="395" r:id="rId84"/>
    <p:sldId id="396" r:id="rId85"/>
    <p:sldId id="397" r:id="rId86"/>
    <p:sldId id="398" r:id="rId87"/>
    <p:sldId id="399" r:id="rId88"/>
    <p:sldId id="400" r:id="rId89"/>
    <p:sldId id="401" r:id="rId90"/>
    <p:sldId id="402" r:id="rId91"/>
    <p:sldId id="403" r:id="rId92"/>
    <p:sldId id="404" r:id="rId93"/>
    <p:sldId id="405" r:id="rId94"/>
    <p:sldId id="406" r:id="rId95"/>
    <p:sldId id="407" r:id="rId96"/>
    <p:sldId id="415" r:id="rId97"/>
    <p:sldId id="416" r:id="rId98"/>
    <p:sldId id="417" r:id="rId99"/>
    <p:sldId id="419" r:id="rId100"/>
    <p:sldId id="420" r:id="rId101"/>
    <p:sldId id="422" r:id="rId102"/>
    <p:sldId id="421" r:id="rId103"/>
    <p:sldId id="423" r:id="rId104"/>
  </p:sldIdLst>
  <p:sldSz cx="9144000" cy="6858000" type="screen4x3"/>
  <p:notesSz cx="6858000" cy="9144000"/>
  <p:custShowLst>
    <p:custShow name="Custom Show 1" id="0">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ohaib Iqbal" initials=""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9BF"/>
    <a:srgbClr val="2C14DE"/>
    <a:srgbClr val="007EB9"/>
    <a:srgbClr val="007CE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809" autoAdjust="0"/>
    <p:restoredTop sz="95256" autoAdjust="0"/>
  </p:normalViewPr>
  <p:slideViewPr>
    <p:cSldViewPr snapToGrid="0" snapToObjects="1">
      <p:cViewPr>
        <p:scale>
          <a:sx n="70" d="100"/>
          <a:sy n="70" d="100"/>
        </p:scale>
        <p:origin x="966" y="12"/>
      </p:cViewPr>
      <p:guideLst>
        <p:guide orient="horz" pos="2160"/>
        <p:guide pos="2880"/>
      </p:guideLst>
    </p:cSldViewPr>
  </p:slideViewPr>
  <p:outlineViewPr>
    <p:cViewPr>
      <p:scale>
        <a:sx n="33" d="100"/>
        <a:sy n="33" d="100"/>
      </p:scale>
      <p:origin x="0" y="1532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commentAuthors" Target="commentAuthor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228062-27E4-8C4A-8648-8FD775CF42EB}" type="datetimeFigureOut">
              <a:rPr lang="en-US" smtClean="0"/>
              <a:t>4/19/2022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069154E-77B1-3F4D-8139-FC1DDEF555FB}" type="slidenum">
              <a:rPr lang="en-US" smtClean="0"/>
              <a:t>‹#›</a:t>
            </a:fld>
            <a:endParaRPr lang="en-US"/>
          </a:p>
        </p:txBody>
      </p:sp>
    </p:spTree>
    <p:extLst>
      <p:ext uri="{BB962C8B-B14F-4D97-AF65-F5344CB8AC3E}">
        <p14:creationId xmlns:p14="http://schemas.microsoft.com/office/powerpoint/2010/main" val="188048429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2F660F0-2F10-1C44-A944-FE3C6C8A477D}" type="datetimeFigureOut">
              <a:rPr lang="en-US" smtClean="0"/>
              <a:t>4/19/2022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5DB365-6C69-5B43-85B8-1D43CF3895CA}" type="slidenum">
              <a:rPr lang="en-US" smtClean="0"/>
              <a:t>‹#›</a:t>
            </a:fld>
            <a:endParaRPr lang="en-US"/>
          </a:p>
        </p:txBody>
      </p:sp>
    </p:spTree>
    <p:extLst>
      <p:ext uri="{BB962C8B-B14F-4D97-AF65-F5344CB8AC3E}">
        <p14:creationId xmlns:p14="http://schemas.microsoft.com/office/powerpoint/2010/main" val="395642904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geeksforgeeks.org/assignment-operator-overloading-in-c/"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en.wikipedia.org/wiki/Sequence_point"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isocpp.org/wiki/faq/operator-overloading#overload-dot" TargetMode="External"/><Relationship Id="rId4" Type="http://schemas.openxmlformats.org/officeDocument/2006/relationships/hyperlink" Target="http://www.stroustrup.com/bs_faq2.html#overload-do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90489D29-8609-41ED-8D48-ADA329E6D5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6E9C01-74EC-4482-B196-17C792C29831}" type="slidenum">
              <a:rPr lang="en-US" altLang="en-PK" smtClean="0">
                <a:solidFill>
                  <a:srgbClr val="000000"/>
                </a:solidFill>
                <a:latin typeface="Calibri" panose="020F0502020204030204" pitchFamily="34" charset="0"/>
              </a:rPr>
              <a:pPr/>
              <a:t>1</a:t>
            </a:fld>
            <a:endParaRPr lang="en-US" altLang="en-PK">
              <a:solidFill>
                <a:srgbClr val="000000"/>
              </a:solidFill>
              <a:latin typeface="Calibri" panose="020F0502020204030204" pitchFamily="34" charset="0"/>
            </a:endParaRPr>
          </a:p>
        </p:txBody>
      </p:sp>
      <p:sp>
        <p:nvSpPr>
          <p:cNvPr id="41987" name="Rectangle 2">
            <a:extLst>
              <a:ext uri="{FF2B5EF4-FFF2-40B4-BE49-F238E27FC236}">
                <a16:creationId xmlns:a16="http://schemas.microsoft.com/office/drawing/2014/main" id="{34B0AB67-B2F8-407C-87B8-1560CFDC46FD}"/>
              </a:ext>
            </a:extLst>
          </p:cNvPr>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a:extLst>
              <a:ext uri="{FF2B5EF4-FFF2-40B4-BE49-F238E27FC236}">
                <a16:creationId xmlns:a16="http://schemas.microsoft.com/office/drawing/2014/main" id="{AE1D34D0-91AF-41C1-B6A6-618A785BDFB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en-PK"/>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0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85FC15-40B4-45E5-86AE-2E64D22F0C38}" type="slidenum">
              <a:rPr lang="en-US" smtClean="0"/>
              <a:t>28</a:t>
            </a:fld>
            <a:endParaRPr lang="en-US"/>
          </a:p>
        </p:txBody>
      </p:sp>
    </p:spTree>
    <p:extLst>
      <p:ext uri="{BB962C8B-B14F-4D97-AF65-F5344CB8AC3E}">
        <p14:creationId xmlns:p14="http://schemas.microsoft.com/office/powerpoint/2010/main" val="3744380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85FC15-40B4-45E5-86AE-2E64D22F0C38}" type="slidenum">
              <a:rPr lang="en-US" smtClean="0"/>
              <a:t>29</a:t>
            </a:fld>
            <a:endParaRPr lang="en-US"/>
          </a:p>
        </p:txBody>
      </p:sp>
    </p:spTree>
    <p:extLst>
      <p:ext uri="{BB962C8B-B14F-4D97-AF65-F5344CB8AC3E}">
        <p14:creationId xmlns:p14="http://schemas.microsoft.com/office/powerpoint/2010/main" val="2259979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000" dirty="0"/>
              <a:t>Yes, if class contains pointers (dynamic allocations) to ensure</a:t>
            </a:r>
            <a:r>
              <a:rPr lang="en-US" sz="1000" baseline="0" dirty="0"/>
              <a:t> a Deep Copy</a:t>
            </a:r>
          </a:p>
          <a:p>
            <a:endParaRPr lang="en-US" dirty="0"/>
          </a:p>
        </p:txBody>
      </p:sp>
      <p:sp>
        <p:nvSpPr>
          <p:cNvPr id="4" name="Slide Number Placeholder 3"/>
          <p:cNvSpPr>
            <a:spLocks noGrp="1"/>
          </p:cNvSpPr>
          <p:nvPr>
            <p:ph type="sldNum" sz="quarter" idx="10"/>
          </p:nvPr>
        </p:nvSpPr>
        <p:spPr/>
        <p:txBody>
          <a:bodyPr/>
          <a:lstStyle/>
          <a:p>
            <a:fld id="{FE85FC15-40B4-45E5-86AE-2E64D22F0C38}" type="slidenum">
              <a:rPr lang="en-US" smtClean="0"/>
              <a:t>35</a:t>
            </a:fld>
            <a:endParaRPr lang="en-US"/>
          </a:p>
        </p:txBody>
      </p:sp>
    </p:spTree>
    <p:extLst>
      <p:ext uri="{BB962C8B-B14F-4D97-AF65-F5344CB8AC3E}">
        <p14:creationId xmlns:p14="http://schemas.microsoft.com/office/powerpoint/2010/main" val="4220353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Output =  10</a:t>
            </a:r>
          </a:p>
          <a:p>
            <a:r>
              <a:rPr lang="en-US" dirty="0">
                <a:hlinkClick r:id="rId3"/>
              </a:rPr>
              <a:t>https://www.geeksforgeeks.org/assignment-operator-overloading-in-c/</a:t>
            </a:r>
            <a:endParaRPr lang="en-US" b="1" dirty="0"/>
          </a:p>
        </p:txBody>
      </p:sp>
      <p:sp>
        <p:nvSpPr>
          <p:cNvPr id="4" name="Slide Number Placeholder 3"/>
          <p:cNvSpPr>
            <a:spLocks noGrp="1"/>
          </p:cNvSpPr>
          <p:nvPr>
            <p:ph type="sldNum" sz="quarter" idx="10"/>
          </p:nvPr>
        </p:nvSpPr>
        <p:spPr/>
        <p:txBody>
          <a:bodyPr/>
          <a:lstStyle/>
          <a:p>
            <a:fld id="{FE85FC15-40B4-45E5-86AE-2E64D22F0C38}" type="slidenum">
              <a:rPr lang="en-US" smtClean="0"/>
              <a:t>36</a:t>
            </a:fld>
            <a:endParaRPr lang="en-US"/>
          </a:p>
        </p:txBody>
      </p:sp>
    </p:spTree>
    <p:extLst>
      <p:ext uri="{BB962C8B-B14F-4D97-AF65-F5344CB8AC3E}">
        <p14:creationId xmlns:p14="http://schemas.microsoft.com/office/powerpoint/2010/main" val="308152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85FC15-40B4-45E5-86AE-2E64D22F0C38}" type="slidenum">
              <a:rPr lang="en-US" smtClean="0"/>
              <a:t>48</a:t>
            </a:fld>
            <a:endParaRPr lang="en-US"/>
          </a:p>
        </p:txBody>
      </p:sp>
    </p:spTree>
    <p:extLst>
      <p:ext uri="{BB962C8B-B14F-4D97-AF65-F5344CB8AC3E}">
        <p14:creationId xmlns:p14="http://schemas.microsoft.com/office/powerpoint/2010/main" val="2140444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000" baseline="0"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E85FC15-40B4-45E5-86AE-2E64D22F0C38}" type="slidenum">
              <a:rPr lang="en-US" smtClean="0"/>
              <a:t>50</a:t>
            </a:fld>
            <a:endParaRPr lang="en-US"/>
          </a:p>
        </p:txBody>
      </p:sp>
    </p:spTree>
    <p:extLst>
      <p:ext uri="{BB962C8B-B14F-4D97-AF65-F5344CB8AC3E}">
        <p14:creationId xmlns:p14="http://schemas.microsoft.com/office/powerpoint/2010/main" val="4187681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85FC15-40B4-45E5-86AE-2E64D22F0C38}" type="slidenum">
              <a:rPr lang="en-US" smtClean="0"/>
              <a:t>52</a:t>
            </a:fld>
            <a:endParaRPr lang="en-US"/>
          </a:p>
        </p:txBody>
      </p:sp>
    </p:spTree>
    <p:extLst>
      <p:ext uri="{BB962C8B-B14F-4D97-AF65-F5344CB8AC3E}">
        <p14:creationId xmlns:p14="http://schemas.microsoft.com/office/powerpoint/2010/main" val="1069886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85FC15-40B4-45E5-86AE-2E64D22F0C38}" type="slidenum">
              <a:rPr lang="en-US" smtClean="0"/>
              <a:t>55</a:t>
            </a:fld>
            <a:endParaRPr lang="en-US"/>
          </a:p>
        </p:txBody>
      </p:sp>
    </p:spTree>
    <p:extLst>
      <p:ext uri="{BB962C8B-B14F-4D97-AF65-F5344CB8AC3E}">
        <p14:creationId xmlns:p14="http://schemas.microsoft.com/office/powerpoint/2010/main" val="2312186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Register is a request to compiler to store in register-memory instead of memory. Compiler may or may not do that.</a:t>
            </a:r>
          </a:p>
          <a:p>
            <a:r>
              <a:rPr lang="en-US" dirty="0"/>
              <a:t>https://www.tutorialspoint.com/cplusplus/subscripting_operator_overloading.htm</a:t>
            </a:r>
            <a:endParaRPr lang="en-PK" dirty="0"/>
          </a:p>
        </p:txBody>
      </p:sp>
      <p:sp>
        <p:nvSpPr>
          <p:cNvPr id="4" name="Slide Number Placeholder 3"/>
          <p:cNvSpPr>
            <a:spLocks noGrp="1"/>
          </p:cNvSpPr>
          <p:nvPr>
            <p:ph type="sldNum" sz="quarter" idx="5"/>
          </p:nvPr>
        </p:nvSpPr>
        <p:spPr/>
        <p:txBody>
          <a:bodyPr/>
          <a:lstStyle/>
          <a:p>
            <a:fld id="{FE85FC15-40B4-45E5-86AE-2E64D22F0C38}" type="slidenum">
              <a:rPr lang="en-US" smtClean="0"/>
              <a:t>61</a:t>
            </a:fld>
            <a:endParaRPr lang="en-US"/>
          </a:p>
        </p:txBody>
      </p:sp>
    </p:spTree>
    <p:extLst>
      <p:ext uri="{BB962C8B-B14F-4D97-AF65-F5344CB8AC3E}">
        <p14:creationId xmlns:p14="http://schemas.microsoft.com/office/powerpoint/2010/main" val="967400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dirty="0" err="1">
                <a:solidFill>
                  <a:srgbClr val="2C14DE"/>
                </a:solidFill>
                <a:cs typeface="Tahoma" panose="020B0604030504040204" pitchFamily="34" charset="0"/>
              </a:rPr>
              <a:t>cin</a:t>
            </a:r>
            <a:r>
              <a:rPr lang="en-US" dirty="0">
                <a:solidFill>
                  <a:srgbClr val="2C14DE"/>
                </a:solidFill>
                <a:cs typeface="Tahoma" panose="020B0604030504040204" pitchFamily="34" charset="0"/>
              </a:rPr>
              <a:t> </a:t>
            </a:r>
            <a:r>
              <a:rPr lang="en-US" dirty="0">
                <a:cs typeface="Tahoma" panose="020B0604030504040204" pitchFamily="34" charset="0"/>
              </a:rPr>
              <a:t>and </a:t>
            </a:r>
            <a:r>
              <a:rPr lang="en-US" b="1" i="1" dirty="0" err="1">
                <a:solidFill>
                  <a:srgbClr val="2C14DE"/>
                </a:solidFill>
                <a:cs typeface="Tahoma" panose="020B0604030504040204" pitchFamily="34" charset="0"/>
              </a:rPr>
              <a:t>cout</a:t>
            </a:r>
            <a:r>
              <a:rPr lang="en-US" dirty="0">
                <a:solidFill>
                  <a:srgbClr val="2C14DE"/>
                </a:solidFill>
                <a:cs typeface="Tahoma" panose="020B0604030504040204" pitchFamily="34" charset="0"/>
              </a:rPr>
              <a:t> </a:t>
            </a:r>
            <a:r>
              <a:rPr lang="en-US" dirty="0">
                <a:cs typeface="Tahoma" panose="020B0604030504040204" pitchFamily="34" charset="0"/>
              </a:rPr>
              <a:t>are object of </a:t>
            </a:r>
            <a:r>
              <a:rPr lang="en-US" b="1" dirty="0" err="1">
                <a:solidFill>
                  <a:srgbClr val="2C14DE"/>
                </a:solidFill>
                <a:cs typeface="Tahoma" panose="020B0604030504040204" pitchFamily="34" charset="0"/>
              </a:rPr>
              <a:t>iostream</a:t>
            </a:r>
            <a:r>
              <a:rPr lang="en-US" dirty="0">
                <a:solidFill>
                  <a:srgbClr val="2C14DE"/>
                </a:solidFill>
                <a:cs typeface="Tahoma" panose="020B0604030504040204" pitchFamily="34" charset="0"/>
              </a:rPr>
              <a:t> </a:t>
            </a:r>
            <a:r>
              <a:rPr lang="en-US" dirty="0">
                <a:cs typeface="Tahoma" panose="020B0604030504040204" pitchFamily="34" charset="0"/>
              </a:rPr>
              <a:t>class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Tahoma" panose="020B0604030504040204" pitchFamily="34" charset="0"/>
              </a:rPr>
              <a:t>And</a:t>
            </a:r>
            <a:r>
              <a:rPr lang="en-US" baseline="0" dirty="0">
                <a:cs typeface="Tahoma" panose="020B0604030504040204" pitchFamily="34" charset="0"/>
              </a:rPr>
              <a:t> hence these are calling objects</a:t>
            </a:r>
            <a:endParaRPr lang="en-US" dirty="0">
              <a:cs typeface="Tahoma" panose="020B0604030504040204" pitchFamily="34" charset="0"/>
            </a:endParaRPr>
          </a:p>
          <a:p>
            <a:endParaRPr lang="en-US" dirty="0"/>
          </a:p>
        </p:txBody>
      </p:sp>
      <p:sp>
        <p:nvSpPr>
          <p:cNvPr id="4" name="Slide Number Placeholder 3"/>
          <p:cNvSpPr>
            <a:spLocks noGrp="1"/>
          </p:cNvSpPr>
          <p:nvPr>
            <p:ph type="sldNum" sz="quarter" idx="10"/>
          </p:nvPr>
        </p:nvSpPr>
        <p:spPr/>
        <p:txBody>
          <a:bodyPr/>
          <a:lstStyle/>
          <a:p>
            <a:fld id="{FE85FC15-40B4-45E5-86AE-2E64D22F0C38}" type="slidenum">
              <a:rPr lang="en-US" smtClean="0"/>
              <a:t>72</a:t>
            </a:fld>
            <a:endParaRPr lang="en-US"/>
          </a:p>
        </p:txBody>
      </p:sp>
    </p:spTree>
    <p:extLst>
      <p:ext uri="{BB962C8B-B14F-4D97-AF65-F5344CB8AC3E}">
        <p14:creationId xmlns:p14="http://schemas.microsoft.com/office/powerpoint/2010/main" val="100774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b="0" i="0" dirty="0">
                <a:solidFill>
                  <a:srgbClr val="000000"/>
                </a:solidFill>
                <a:effectLst/>
                <a:latin typeface="verdana" panose="020B0604030504040204" pitchFamily="34" charset="0"/>
              </a:rPr>
              <a:t>Overloading can be dangerous, for example: </a:t>
            </a:r>
            <a:r>
              <a:rPr lang="en-GB" b="0" i="0" dirty="0">
                <a:solidFill>
                  <a:srgbClr val="333333"/>
                </a:solidFill>
                <a:effectLst/>
                <a:latin typeface="guardian-text-oreilly"/>
              </a:rPr>
              <a:t>do not overload </a:t>
            </a:r>
            <a:r>
              <a:rPr lang="en-GB" dirty="0"/>
              <a:t>+</a:t>
            </a:r>
            <a:r>
              <a:rPr lang="en-GB" b="0" i="0" dirty="0">
                <a:solidFill>
                  <a:srgbClr val="333333"/>
                </a:solidFill>
                <a:effectLst/>
                <a:latin typeface="guardian-text-oreilly"/>
              </a:rPr>
              <a:t> to subtract, or reimplement </a:t>
            </a:r>
            <a:r>
              <a:rPr lang="en-GB" dirty="0"/>
              <a:t>!</a:t>
            </a:r>
            <a:r>
              <a:rPr lang="en-GB" b="0" i="0" dirty="0">
                <a:solidFill>
                  <a:srgbClr val="333333"/>
                </a:solidFill>
                <a:effectLst/>
                <a:latin typeface="guardian-text-oreilly"/>
              </a:rPr>
              <a:t> to make a number negative.</a:t>
            </a:r>
            <a:br>
              <a:rPr lang="en-GB" b="0" i="0" dirty="0">
                <a:solidFill>
                  <a:srgbClr val="000000"/>
                </a:solidFill>
                <a:effectLst/>
                <a:latin typeface="verdana" panose="020B0604030504040204" pitchFamily="34" charset="0"/>
              </a:rPr>
            </a:br>
            <a:r>
              <a:rPr lang="en-GB" b="0" i="0" dirty="0">
                <a:solidFill>
                  <a:srgbClr val="000000"/>
                </a:solidFill>
                <a:effectLst/>
                <a:latin typeface="verdana" panose="020B0604030504040204" pitchFamily="34" charset="0"/>
              </a:rPr>
              <a:t>So when we say </a:t>
            </a:r>
            <a:r>
              <a:rPr lang="en-GB" dirty="0"/>
              <a:t>x &lt;&lt; 1</a:t>
            </a:r>
            <a:r>
              <a:rPr lang="en-GB" b="0" i="0" dirty="0">
                <a:solidFill>
                  <a:srgbClr val="000000"/>
                </a:solidFill>
                <a:effectLst/>
                <a:latin typeface="verdana" panose="020B0604030504040204" pitchFamily="34" charset="0"/>
              </a:rPr>
              <a:t>, we are saying "shift the bits in the variable x left by 1 place.</a:t>
            </a:r>
            <a:br>
              <a:rPr lang="en-GB" b="0" i="0" dirty="0">
                <a:solidFill>
                  <a:srgbClr val="000000"/>
                </a:solidFill>
                <a:effectLst/>
                <a:latin typeface="verdana" panose="020B0604030504040204" pitchFamily="34" charset="0"/>
              </a:rPr>
            </a:br>
            <a:r>
              <a:rPr lang="en-US" b="0" i="0" dirty="0">
                <a:solidFill>
                  <a:srgbClr val="000000"/>
                </a:solidFill>
                <a:effectLst/>
                <a:latin typeface="verdana" panose="020B0604030504040204" pitchFamily="34" charset="0"/>
              </a:rPr>
              <a:t>0011 &lt;&lt; 1 is 0110</a:t>
            </a:r>
            <a:br>
              <a:rPr lang="en-US" b="0" i="0" dirty="0">
                <a:solidFill>
                  <a:srgbClr val="000000"/>
                </a:solidFill>
                <a:effectLst/>
                <a:latin typeface="verdana" panose="020B0604030504040204" pitchFamily="34" charset="0"/>
              </a:rPr>
            </a:br>
            <a:br>
              <a:rPr lang="en-US" b="0" i="0" dirty="0">
                <a:solidFill>
                  <a:srgbClr val="000000"/>
                </a:solidFill>
                <a:effectLst/>
                <a:latin typeface="verdana" panose="020B0604030504040204" pitchFamily="34" charset="0"/>
              </a:rPr>
            </a:br>
            <a:r>
              <a:rPr lang="en-GB" b="0" i="0" dirty="0" err="1">
                <a:solidFill>
                  <a:srgbClr val="40424E"/>
                </a:solidFill>
                <a:effectLst/>
                <a:latin typeface="urw-din"/>
              </a:rPr>
              <a:t>cout</a:t>
            </a:r>
            <a:r>
              <a:rPr lang="en-GB" b="0" i="0" dirty="0">
                <a:solidFill>
                  <a:srgbClr val="40424E"/>
                </a:solidFill>
                <a:effectLst/>
                <a:latin typeface="urw-din"/>
              </a:rPr>
              <a:t> is an object of </a:t>
            </a:r>
            <a:r>
              <a:rPr lang="en-GB" b="0" i="0" dirty="0" err="1">
                <a:solidFill>
                  <a:srgbClr val="40424E"/>
                </a:solidFill>
                <a:effectLst/>
                <a:latin typeface="urw-din"/>
              </a:rPr>
              <a:t>ostream</a:t>
            </a:r>
            <a:r>
              <a:rPr lang="en-GB" b="0" i="0" dirty="0">
                <a:solidFill>
                  <a:srgbClr val="40424E"/>
                </a:solidFill>
                <a:effectLst/>
                <a:latin typeface="urw-din"/>
              </a:rPr>
              <a:t> class and </a:t>
            </a:r>
            <a:r>
              <a:rPr lang="en-GB" b="0" i="0" dirty="0" err="1">
                <a:solidFill>
                  <a:srgbClr val="40424E"/>
                </a:solidFill>
                <a:effectLst/>
                <a:latin typeface="urw-din"/>
              </a:rPr>
              <a:t>cin</a:t>
            </a:r>
            <a:r>
              <a:rPr lang="en-GB" b="0" i="0" dirty="0">
                <a:solidFill>
                  <a:srgbClr val="40424E"/>
                </a:solidFill>
                <a:effectLst/>
                <a:latin typeface="urw-din"/>
              </a:rPr>
              <a:t> is an object </a:t>
            </a:r>
            <a:r>
              <a:rPr lang="en-GB" b="0" i="0" dirty="0" err="1">
                <a:solidFill>
                  <a:srgbClr val="40424E"/>
                </a:solidFill>
                <a:effectLst/>
                <a:latin typeface="urw-din"/>
              </a:rPr>
              <a:t>istream</a:t>
            </a:r>
            <a:r>
              <a:rPr lang="en-GB" b="0" i="0" dirty="0">
                <a:solidFill>
                  <a:srgbClr val="40424E"/>
                </a:solidFill>
                <a:effectLst/>
                <a:latin typeface="urw-din"/>
              </a:rPr>
              <a:t> class.</a:t>
            </a:r>
            <a:br>
              <a:rPr lang="en-GB" b="0" i="0" dirty="0">
                <a:solidFill>
                  <a:srgbClr val="40424E"/>
                </a:solidFill>
                <a:effectLst/>
                <a:latin typeface="urw-din"/>
              </a:rPr>
            </a:br>
            <a:r>
              <a:rPr lang="en-GB" b="0" i="0" dirty="0">
                <a:solidFill>
                  <a:srgbClr val="40424E"/>
                </a:solidFill>
                <a:effectLst/>
                <a:latin typeface="urw-din"/>
              </a:rPr>
              <a:t>In C++, stream insertion operator “&lt;&lt;” is used for output and extraction operator “&gt;&gt;” is used for input.</a:t>
            </a:r>
            <a:endParaRPr lang="en-PK" dirty="0"/>
          </a:p>
        </p:txBody>
      </p:sp>
      <p:sp>
        <p:nvSpPr>
          <p:cNvPr id="4" name="Slide Number Placeholder 3"/>
          <p:cNvSpPr>
            <a:spLocks noGrp="1"/>
          </p:cNvSpPr>
          <p:nvPr>
            <p:ph type="sldNum" sz="quarter" idx="5"/>
          </p:nvPr>
        </p:nvSpPr>
        <p:spPr/>
        <p:txBody>
          <a:bodyPr/>
          <a:lstStyle/>
          <a:p>
            <a:fld id="{FE85FC15-40B4-45E5-86AE-2E64D22F0C38}" type="slidenum">
              <a:rPr lang="en-US" smtClean="0"/>
              <a:t>6</a:t>
            </a:fld>
            <a:endParaRPr lang="en-US"/>
          </a:p>
        </p:txBody>
      </p:sp>
    </p:spTree>
    <p:extLst>
      <p:ext uri="{BB962C8B-B14F-4D97-AF65-F5344CB8AC3E}">
        <p14:creationId xmlns:p14="http://schemas.microsoft.com/office/powerpoint/2010/main" val="40417034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dirty="0" err="1">
                <a:solidFill>
                  <a:srgbClr val="2C14DE"/>
                </a:solidFill>
                <a:cs typeface="Tahoma" panose="020B0604030504040204" pitchFamily="34" charset="0"/>
              </a:rPr>
              <a:t>cin</a:t>
            </a:r>
            <a:r>
              <a:rPr lang="en-US" dirty="0">
                <a:solidFill>
                  <a:srgbClr val="2C14DE"/>
                </a:solidFill>
                <a:cs typeface="Tahoma" panose="020B0604030504040204" pitchFamily="34" charset="0"/>
              </a:rPr>
              <a:t> </a:t>
            </a:r>
            <a:r>
              <a:rPr lang="en-US" dirty="0">
                <a:cs typeface="Tahoma" panose="020B0604030504040204" pitchFamily="34" charset="0"/>
              </a:rPr>
              <a:t>and </a:t>
            </a:r>
            <a:r>
              <a:rPr lang="en-US" b="1" i="1" dirty="0" err="1">
                <a:solidFill>
                  <a:srgbClr val="2C14DE"/>
                </a:solidFill>
                <a:cs typeface="Tahoma" panose="020B0604030504040204" pitchFamily="34" charset="0"/>
              </a:rPr>
              <a:t>cout</a:t>
            </a:r>
            <a:r>
              <a:rPr lang="en-US" dirty="0">
                <a:solidFill>
                  <a:srgbClr val="2C14DE"/>
                </a:solidFill>
                <a:cs typeface="Tahoma" panose="020B0604030504040204" pitchFamily="34" charset="0"/>
              </a:rPr>
              <a:t> </a:t>
            </a:r>
            <a:r>
              <a:rPr lang="en-US" dirty="0">
                <a:cs typeface="Tahoma" panose="020B0604030504040204" pitchFamily="34" charset="0"/>
              </a:rPr>
              <a:t>are object of </a:t>
            </a:r>
            <a:r>
              <a:rPr lang="en-US" b="1" dirty="0" err="1">
                <a:solidFill>
                  <a:srgbClr val="2C14DE"/>
                </a:solidFill>
                <a:cs typeface="Tahoma" panose="020B0604030504040204" pitchFamily="34" charset="0"/>
              </a:rPr>
              <a:t>iostream</a:t>
            </a:r>
            <a:r>
              <a:rPr lang="en-US" dirty="0">
                <a:solidFill>
                  <a:srgbClr val="2C14DE"/>
                </a:solidFill>
                <a:cs typeface="Tahoma" panose="020B0604030504040204" pitchFamily="34" charset="0"/>
              </a:rPr>
              <a:t> </a:t>
            </a:r>
            <a:r>
              <a:rPr lang="en-US" dirty="0">
                <a:cs typeface="Tahoma" panose="020B0604030504040204" pitchFamily="34" charset="0"/>
              </a:rPr>
              <a:t>class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Tahoma" panose="020B0604030504040204" pitchFamily="34" charset="0"/>
              </a:rPr>
              <a:t>And</a:t>
            </a:r>
            <a:r>
              <a:rPr lang="en-US" baseline="0" dirty="0">
                <a:cs typeface="Tahoma" panose="020B0604030504040204" pitchFamily="34" charset="0"/>
              </a:rPr>
              <a:t> hence these are calling objects</a:t>
            </a:r>
            <a:endParaRPr lang="en-US" dirty="0">
              <a:cs typeface="Tahoma" panose="020B0604030504040204" pitchFamily="34" charset="0"/>
            </a:endParaRPr>
          </a:p>
          <a:p>
            <a:endParaRPr lang="en-US" dirty="0"/>
          </a:p>
        </p:txBody>
      </p:sp>
      <p:sp>
        <p:nvSpPr>
          <p:cNvPr id="4" name="Slide Number Placeholder 3"/>
          <p:cNvSpPr>
            <a:spLocks noGrp="1"/>
          </p:cNvSpPr>
          <p:nvPr>
            <p:ph type="sldNum" sz="quarter" idx="10"/>
          </p:nvPr>
        </p:nvSpPr>
        <p:spPr/>
        <p:txBody>
          <a:bodyPr/>
          <a:lstStyle/>
          <a:p>
            <a:fld id="{FE85FC15-40B4-45E5-86AE-2E64D22F0C38}" type="slidenum">
              <a:rPr lang="en-US" smtClean="0"/>
              <a:t>73</a:t>
            </a:fld>
            <a:endParaRPr lang="en-US"/>
          </a:p>
        </p:txBody>
      </p:sp>
    </p:spTree>
    <p:extLst>
      <p:ext uri="{BB962C8B-B14F-4D97-AF65-F5344CB8AC3E}">
        <p14:creationId xmlns:p14="http://schemas.microsoft.com/office/powerpoint/2010/main" val="3335052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dirty="0" err="1">
                <a:solidFill>
                  <a:srgbClr val="2C14DE"/>
                </a:solidFill>
                <a:cs typeface="Tahoma" panose="020B0604030504040204" pitchFamily="34" charset="0"/>
              </a:rPr>
              <a:t>cin</a:t>
            </a:r>
            <a:r>
              <a:rPr lang="en-US" dirty="0">
                <a:solidFill>
                  <a:srgbClr val="2C14DE"/>
                </a:solidFill>
                <a:cs typeface="Tahoma" panose="020B0604030504040204" pitchFamily="34" charset="0"/>
              </a:rPr>
              <a:t> </a:t>
            </a:r>
            <a:r>
              <a:rPr lang="en-US" dirty="0">
                <a:cs typeface="Tahoma" panose="020B0604030504040204" pitchFamily="34" charset="0"/>
              </a:rPr>
              <a:t>and </a:t>
            </a:r>
            <a:r>
              <a:rPr lang="en-US" b="1" i="1" dirty="0" err="1">
                <a:solidFill>
                  <a:srgbClr val="2C14DE"/>
                </a:solidFill>
                <a:cs typeface="Tahoma" panose="020B0604030504040204" pitchFamily="34" charset="0"/>
              </a:rPr>
              <a:t>cout</a:t>
            </a:r>
            <a:r>
              <a:rPr lang="en-US" dirty="0">
                <a:solidFill>
                  <a:srgbClr val="2C14DE"/>
                </a:solidFill>
                <a:cs typeface="Tahoma" panose="020B0604030504040204" pitchFamily="34" charset="0"/>
              </a:rPr>
              <a:t> </a:t>
            </a:r>
            <a:r>
              <a:rPr lang="en-US" dirty="0">
                <a:cs typeface="Tahoma" panose="020B0604030504040204" pitchFamily="34" charset="0"/>
              </a:rPr>
              <a:t>are object of </a:t>
            </a:r>
            <a:r>
              <a:rPr lang="en-US" b="1" dirty="0" err="1">
                <a:solidFill>
                  <a:srgbClr val="2C14DE"/>
                </a:solidFill>
                <a:cs typeface="Tahoma" panose="020B0604030504040204" pitchFamily="34" charset="0"/>
              </a:rPr>
              <a:t>iostream</a:t>
            </a:r>
            <a:r>
              <a:rPr lang="en-US" dirty="0">
                <a:solidFill>
                  <a:srgbClr val="2C14DE"/>
                </a:solidFill>
                <a:cs typeface="Tahoma" panose="020B0604030504040204" pitchFamily="34" charset="0"/>
              </a:rPr>
              <a:t> </a:t>
            </a:r>
            <a:r>
              <a:rPr lang="en-US" dirty="0">
                <a:cs typeface="Tahoma" panose="020B0604030504040204" pitchFamily="34" charset="0"/>
              </a:rPr>
              <a:t>class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Tahoma" panose="020B0604030504040204" pitchFamily="34" charset="0"/>
              </a:rPr>
              <a:t>And</a:t>
            </a:r>
            <a:r>
              <a:rPr lang="en-US" baseline="0" dirty="0">
                <a:cs typeface="Tahoma" panose="020B0604030504040204" pitchFamily="34" charset="0"/>
              </a:rPr>
              <a:t> hence these are calling objects</a:t>
            </a:r>
            <a:endParaRPr lang="en-US" dirty="0">
              <a:cs typeface="Tahoma" panose="020B0604030504040204" pitchFamily="34" charset="0"/>
            </a:endParaRPr>
          </a:p>
          <a:p>
            <a:endParaRPr lang="en-US" dirty="0"/>
          </a:p>
        </p:txBody>
      </p:sp>
      <p:sp>
        <p:nvSpPr>
          <p:cNvPr id="4" name="Slide Number Placeholder 3"/>
          <p:cNvSpPr>
            <a:spLocks noGrp="1"/>
          </p:cNvSpPr>
          <p:nvPr>
            <p:ph type="sldNum" sz="quarter" idx="10"/>
          </p:nvPr>
        </p:nvSpPr>
        <p:spPr/>
        <p:txBody>
          <a:bodyPr/>
          <a:lstStyle/>
          <a:p>
            <a:fld id="{FE85FC15-40B4-45E5-86AE-2E64D22F0C38}" type="slidenum">
              <a:rPr lang="en-US" smtClean="0"/>
              <a:t>74</a:t>
            </a:fld>
            <a:endParaRPr lang="en-US"/>
          </a:p>
        </p:txBody>
      </p:sp>
    </p:spTree>
    <p:extLst>
      <p:ext uri="{BB962C8B-B14F-4D97-AF65-F5344CB8AC3E}">
        <p14:creationId xmlns:p14="http://schemas.microsoft.com/office/powerpoint/2010/main" val="753122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xfrm>
            <a:off x="1143000" y="685800"/>
            <a:ext cx="4572000" cy="3429000"/>
          </a:xfrm>
          <a:ln/>
        </p:spPr>
      </p:sp>
      <p:sp>
        <p:nvSpPr>
          <p:cNvPr id="501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atin typeface="Arial" panose="020B0604020202020204" pitchFamily="34" charset="0"/>
              <a:ea typeface="ＭＳ Ｐゴシック" panose="020B0600070205080204" pitchFamily="34" charset="-128"/>
            </a:endParaRPr>
          </a:p>
        </p:txBody>
      </p:sp>
      <p:sp>
        <p:nvSpPr>
          <p:cNvPr id="5018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fld id="{9AB6B84C-954D-4201-87EC-7E23263E5BBD}" type="slidenum">
              <a:rPr lang="en-US" sz="1200"/>
              <a:pPr eaLnBrk="1" hangingPunct="1"/>
              <a:t>80</a:t>
            </a:fld>
            <a:endParaRPr lang="en-US" sz="1200"/>
          </a:p>
        </p:txBody>
      </p:sp>
    </p:spTree>
    <p:extLst>
      <p:ext uri="{BB962C8B-B14F-4D97-AF65-F5344CB8AC3E}">
        <p14:creationId xmlns:p14="http://schemas.microsoft.com/office/powerpoint/2010/main" val="383465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Restraint is self-control</a:t>
            </a:r>
            <a:endParaRPr lang="en-PK" dirty="0"/>
          </a:p>
        </p:txBody>
      </p:sp>
      <p:sp>
        <p:nvSpPr>
          <p:cNvPr id="4" name="Slide Number Placeholder 3"/>
          <p:cNvSpPr>
            <a:spLocks noGrp="1"/>
          </p:cNvSpPr>
          <p:nvPr>
            <p:ph type="sldNum" sz="quarter" idx="5"/>
          </p:nvPr>
        </p:nvSpPr>
        <p:spPr/>
        <p:txBody>
          <a:bodyPr/>
          <a:lstStyle/>
          <a:p>
            <a:fld id="{FE85FC15-40B4-45E5-86AE-2E64D22F0C38}" type="slidenum">
              <a:rPr lang="en-US" smtClean="0"/>
              <a:t>94</a:t>
            </a:fld>
            <a:endParaRPr lang="en-US"/>
          </a:p>
        </p:txBody>
      </p:sp>
    </p:spTree>
    <p:extLst>
      <p:ext uri="{BB962C8B-B14F-4D97-AF65-F5344CB8AC3E}">
        <p14:creationId xmlns:p14="http://schemas.microsoft.com/office/powerpoint/2010/main" val="682008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rPr>
              <a:t>Can be a </a:t>
            </a:r>
            <a:r>
              <a:rPr lang="en-US" b="1" dirty="0">
                <a:solidFill>
                  <a:srgbClr val="2C14DE"/>
                </a:solidFill>
                <a:latin typeface="Calibri" panose="020F0502020204030204" pitchFamily="34" charset="0"/>
              </a:rPr>
              <a:t>member function </a:t>
            </a:r>
            <a:r>
              <a:rPr lang="en-US" dirty="0">
                <a:latin typeface="Calibri" panose="020F0502020204030204" pitchFamily="34" charset="0"/>
              </a:rPr>
              <a:t>(</a:t>
            </a:r>
            <a:r>
              <a:rPr lang="en-US" b="1" dirty="0">
                <a:solidFill>
                  <a:srgbClr val="D20000"/>
                </a:solidFill>
                <a:latin typeface="Calibri" panose="020F0502020204030204" pitchFamily="34" charset="0"/>
              </a:rPr>
              <a:t>must be non-static</a:t>
            </a:r>
            <a:r>
              <a:rPr lang="en-US" dirty="0">
                <a:latin typeface="Calibri" panose="020F0502020204030204" pitchFamily="34" charset="0"/>
              </a:rPr>
              <a:t>): to be able to work on objects of the class</a:t>
            </a:r>
          </a:p>
          <a:p>
            <a:pPr fontAlgn="base"/>
            <a:r>
              <a:rPr lang="en-US" sz="1200" b="0" i="0" kern="1200" dirty="0">
                <a:solidFill>
                  <a:schemeClr val="tx1"/>
                </a:solidFill>
                <a:effectLst/>
                <a:latin typeface="+mn-lt"/>
                <a:ea typeface="+mn-ea"/>
                <a:cs typeface="+mn-cs"/>
              </a:rPr>
              <a:t>If you plan on implementing -&gt;, () or [] they are </a:t>
            </a:r>
            <a:r>
              <a:rPr lang="en-US" sz="1200" b="1" i="0" kern="1200" dirty="0">
                <a:solidFill>
                  <a:schemeClr val="tx1"/>
                </a:solidFill>
                <a:effectLst/>
                <a:latin typeface="+mn-lt"/>
                <a:ea typeface="+mn-ea"/>
                <a:cs typeface="+mn-cs"/>
              </a:rPr>
              <a:t>naturally member methods</a:t>
            </a:r>
            <a:r>
              <a:rPr lang="en-US" sz="1200" b="0" i="0" kern="1200" dirty="0">
                <a:solidFill>
                  <a:schemeClr val="tx1"/>
                </a:solidFill>
                <a:effectLst/>
                <a:latin typeface="+mn-lt"/>
                <a:ea typeface="+mn-ea"/>
                <a:cs typeface="+mn-cs"/>
              </a:rPr>
              <a:t>.</a:t>
            </a:r>
          </a:p>
          <a:p>
            <a:br>
              <a:rPr lang="en-US" dirty="0"/>
            </a:br>
            <a:r>
              <a:rPr lang="en-US" sz="1200" b="0" i="0" kern="1200" dirty="0">
                <a:solidFill>
                  <a:schemeClr val="tx1"/>
                </a:solidFill>
                <a:effectLst/>
                <a:latin typeface="+mn-lt"/>
                <a:ea typeface="+mn-ea"/>
                <a:cs typeface="+mn-cs"/>
              </a:rPr>
              <a:t>The binary operators </a:t>
            </a:r>
            <a:r>
              <a:rPr lang="en-US" dirty="0"/>
              <a:t>=</a:t>
            </a:r>
            <a:r>
              <a:rPr lang="en-US" sz="1200" b="0" i="0" kern="1200" dirty="0">
                <a:solidFill>
                  <a:schemeClr val="tx1"/>
                </a:solidFill>
                <a:effectLst/>
                <a:latin typeface="+mn-lt"/>
                <a:ea typeface="+mn-ea"/>
                <a:cs typeface="+mn-cs"/>
              </a:rPr>
              <a:t> (assignment), </a:t>
            </a:r>
            <a:r>
              <a:rPr lang="en-US" dirty="0"/>
              <a:t>[]</a:t>
            </a:r>
            <a:r>
              <a:rPr lang="en-US" sz="1200" b="0" i="0" kern="1200" dirty="0">
                <a:solidFill>
                  <a:schemeClr val="tx1"/>
                </a:solidFill>
                <a:effectLst/>
                <a:latin typeface="+mn-lt"/>
                <a:ea typeface="+mn-ea"/>
                <a:cs typeface="+mn-cs"/>
              </a:rPr>
              <a:t> (array subscription), </a:t>
            </a:r>
            <a:r>
              <a:rPr lang="en-US" dirty="0"/>
              <a:t>-&gt;</a:t>
            </a:r>
            <a:r>
              <a:rPr lang="en-US" sz="1200" b="0" i="0" kern="1200" dirty="0">
                <a:solidFill>
                  <a:schemeClr val="tx1"/>
                </a:solidFill>
                <a:effectLst/>
                <a:latin typeface="+mn-lt"/>
                <a:ea typeface="+mn-ea"/>
                <a:cs typeface="+mn-cs"/>
              </a:rPr>
              <a:t> (member access), as well as the n-</a:t>
            </a:r>
            <a:r>
              <a:rPr lang="en-US" sz="1200" b="0" i="0" kern="1200" dirty="0" err="1">
                <a:solidFill>
                  <a:schemeClr val="tx1"/>
                </a:solidFill>
                <a:effectLst/>
                <a:latin typeface="+mn-lt"/>
                <a:ea typeface="+mn-ea"/>
                <a:cs typeface="+mn-cs"/>
              </a:rPr>
              <a:t>ary</a:t>
            </a:r>
            <a:r>
              <a:rPr lang="en-US" sz="1200" b="0" i="0" kern="1200" dirty="0">
                <a:solidFill>
                  <a:schemeClr val="tx1"/>
                </a:solidFill>
                <a:effectLst/>
                <a:latin typeface="+mn-lt"/>
                <a:ea typeface="+mn-ea"/>
                <a:cs typeface="+mn-cs"/>
              </a:rPr>
              <a:t> </a:t>
            </a:r>
            <a:r>
              <a:rPr lang="en-US" dirty="0"/>
              <a:t>()</a:t>
            </a:r>
            <a:r>
              <a:rPr lang="en-US" sz="1200" b="0" i="0" kern="1200" dirty="0">
                <a:solidFill>
                  <a:schemeClr val="tx1"/>
                </a:solidFill>
                <a:effectLst/>
                <a:latin typeface="+mn-lt"/>
                <a:ea typeface="+mn-ea"/>
                <a:cs typeface="+mn-cs"/>
              </a:rPr>
              <a:t> (function call) operator, must always be implemented as </a:t>
            </a:r>
            <a:r>
              <a:rPr lang="en-US" sz="1200" b="1" i="1" kern="1200" dirty="0">
                <a:solidFill>
                  <a:schemeClr val="tx1"/>
                </a:solidFill>
                <a:effectLst/>
                <a:latin typeface="+mn-lt"/>
                <a:ea typeface="+mn-ea"/>
                <a:cs typeface="+mn-cs"/>
              </a:rPr>
              <a:t>member functions</a:t>
            </a:r>
            <a:r>
              <a:rPr lang="en-US" sz="1200" b="0" i="0" kern="1200" dirty="0">
                <a:solidFill>
                  <a:schemeClr val="tx1"/>
                </a:solidFill>
                <a:effectLst/>
                <a:latin typeface="+mn-lt"/>
                <a:ea typeface="+mn-ea"/>
                <a:cs typeface="+mn-cs"/>
              </a:rPr>
              <a:t>, because the syntax of the language requires them to.</a:t>
            </a:r>
            <a:endParaRPr lang="en-US" dirty="0">
              <a:latin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FE85FC15-40B4-45E5-86AE-2E64D22F0C38}" type="slidenum">
              <a:rPr lang="en-US" smtClean="0"/>
              <a:t>7</a:t>
            </a:fld>
            <a:endParaRPr lang="en-US"/>
          </a:p>
        </p:txBody>
      </p:sp>
    </p:spTree>
    <p:extLst>
      <p:ext uri="{BB962C8B-B14F-4D97-AF65-F5344CB8AC3E}">
        <p14:creationId xmlns:p14="http://schemas.microsoft.com/office/powerpoint/2010/main" val="1693645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5DB365-6C69-5B43-85B8-1D43CF3895CA}" type="slidenum">
              <a:rPr lang="en-US" smtClean="0"/>
              <a:t>9</a:t>
            </a:fld>
            <a:endParaRPr lang="en-US"/>
          </a:p>
        </p:txBody>
      </p:sp>
    </p:spTree>
    <p:extLst>
      <p:ext uri="{BB962C8B-B14F-4D97-AF65-F5344CB8AC3E}">
        <p14:creationId xmlns:p14="http://schemas.microsoft.com/office/powerpoint/2010/main" val="3953050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at least one of the operands has to be of a user-defined type.</a:t>
            </a:r>
            <a:endParaRPr lang="en-US" sz="1100" dirty="0"/>
          </a:p>
        </p:txBody>
      </p:sp>
      <p:sp>
        <p:nvSpPr>
          <p:cNvPr id="4" name="Slide Number Placeholder 3"/>
          <p:cNvSpPr>
            <a:spLocks noGrp="1"/>
          </p:cNvSpPr>
          <p:nvPr>
            <p:ph type="sldNum" sz="quarter" idx="10"/>
          </p:nvPr>
        </p:nvSpPr>
        <p:spPr/>
        <p:txBody>
          <a:bodyPr/>
          <a:lstStyle/>
          <a:p>
            <a:fld id="{FE85FC15-40B4-45E5-86AE-2E64D22F0C38}" type="slidenum">
              <a:rPr lang="en-US" smtClean="0"/>
              <a:t>10</a:t>
            </a:fld>
            <a:endParaRPr lang="en-US"/>
          </a:p>
        </p:txBody>
      </p:sp>
    </p:spTree>
    <p:extLst>
      <p:ext uri="{BB962C8B-B14F-4D97-AF65-F5344CB8AC3E}">
        <p14:creationId xmlns:p14="http://schemas.microsoft.com/office/powerpoint/2010/main" val="2836536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comma operator (represented by the token, ) is a binary operator that evaluates its first operand and discards the result, it then evaluates the second operand and returns this value (and type). The comma operator has the lowest precedence of any C operator, and acts as a </a:t>
            </a:r>
            <a:r>
              <a:rPr lang="en-US" sz="1200" b="0" i="0" u="none" strike="noStrike" kern="1200" dirty="0">
                <a:solidFill>
                  <a:schemeClr val="tx1"/>
                </a:solidFill>
                <a:effectLst/>
                <a:latin typeface="+mn-lt"/>
                <a:ea typeface="+mn-ea"/>
                <a:cs typeface="+mn-cs"/>
                <a:hlinkClick r:id="rId3"/>
              </a:rPr>
              <a:t>sequence point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-&gt;* is an</a:t>
            </a:r>
            <a:r>
              <a:rPr lang="en-US" sz="1200" b="0" i="0" kern="1200" baseline="0" dirty="0">
                <a:solidFill>
                  <a:schemeClr val="tx1"/>
                </a:solidFill>
                <a:effectLst/>
                <a:latin typeface="+mn-lt"/>
                <a:ea typeface="+mn-ea"/>
                <a:cs typeface="+mn-cs"/>
              </a:rPr>
              <a:t> operator to operate on </a:t>
            </a:r>
            <a:r>
              <a:rPr lang="en-US" sz="1200" b="0" i="0" kern="1200" dirty="0">
                <a:solidFill>
                  <a:schemeClr val="tx1"/>
                </a:solidFill>
                <a:effectLst/>
                <a:latin typeface="+mn-lt"/>
                <a:ea typeface="+mn-ea"/>
                <a:cs typeface="+mn-cs"/>
              </a:rPr>
              <a:t>function pointers</a:t>
            </a:r>
          </a:p>
          <a:p>
            <a:endParaRPr lang="en-US" sz="1200" b="0" i="0" kern="1200" dirty="0">
              <a:solidFill>
                <a:schemeClr val="tx1"/>
              </a:solidFill>
              <a:effectLst/>
              <a:latin typeface="+mn-lt"/>
              <a:ea typeface="+mn-ea"/>
              <a:cs typeface="+mn-cs"/>
              <a:hlinkClick r:id="rId4"/>
            </a:endParaRPr>
          </a:p>
          <a:p>
            <a:r>
              <a:rPr lang="en-US" dirty="0">
                <a:hlinkClick r:id="rId5"/>
              </a:rPr>
              <a:t>https://isocpp.org/wiki/faq/operator-overloading#overload-dot</a:t>
            </a:r>
            <a:endParaRPr lang="en-US" dirty="0">
              <a:hlinkClick r:id="" action="ppaction://noaction"/>
            </a:endParaRPr>
          </a:p>
          <a:p>
            <a:r>
              <a:rPr lang="en-US" dirty="0">
                <a:hlinkClick r:id="" action="ppaction://noaction"/>
              </a:rPr>
              <a:t>http://www.stroustrup.com/bs_faq2.html#overload-dot</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is no fundamental reason to disallow overloading of ?:. I just didn't see the need to introduce the special case of overloading a ternary operator. Note that a function overloading </a:t>
            </a:r>
            <a:r>
              <a:rPr lang="en-US" sz="1200" b="0" i="1" kern="1200" dirty="0">
                <a:solidFill>
                  <a:schemeClr val="tx1"/>
                </a:solidFill>
                <a:effectLst/>
                <a:latin typeface="+mn-lt"/>
                <a:ea typeface="+mn-ea"/>
                <a:cs typeface="+mn-cs"/>
              </a:rPr>
              <a:t>expr1?expr2:expr3</a:t>
            </a:r>
            <a:r>
              <a:rPr lang="en-US" sz="1200" b="0" i="0" kern="1200" dirty="0">
                <a:solidFill>
                  <a:schemeClr val="tx1"/>
                </a:solidFill>
                <a:effectLst/>
                <a:latin typeface="+mn-lt"/>
                <a:ea typeface="+mn-ea"/>
                <a:cs typeface="+mn-cs"/>
              </a:rPr>
              <a:t> would not be able to guarantee that only one of </a:t>
            </a:r>
            <a:r>
              <a:rPr lang="en-US" sz="1200" b="0" i="1" kern="1200" dirty="0">
                <a:solidFill>
                  <a:schemeClr val="tx1"/>
                </a:solidFill>
                <a:effectLst/>
                <a:latin typeface="+mn-lt"/>
                <a:ea typeface="+mn-ea"/>
                <a:cs typeface="+mn-cs"/>
              </a:rPr>
              <a:t>expr2</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expr3</a:t>
            </a:r>
            <a:r>
              <a:rPr lang="en-US" sz="1200" b="0" i="0" kern="1200" dirty="0">
                <a:solidFill>
                  <a:schemeClr val="tx1"/>
                </a:solidFill>
                <a:effectLst/>
                <a:latin typeface="+mn-lt"/>
                <a:ea typeface="+mn-ea"/>
                <a:cs typeface="+mn-cs"/>
              </a:rPr>
              <a:t> was executed.</a:t>
            </a:r>
            <a:br>
              <a:rPr lang="en-US" dirty="0"/>
            </a:b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Sizeof</a:t>
            </a:r>
            <a:r>
              <a:rPr lang="en-US" sz="1200" b="0" i="0" kern="1200" dirty="0">
                <a:solidFill>
                  <a:schemeClr val="tx1"/>
                </a:solidFill>
                <a:effectLst/>
                <a:latin typeface="+mn-lt"/>
                <a:ea typeface="+mn-ea"/>
                <a:cs typeface="+mn-cs"/>
              </a:rPr>
              <a:t> cannot be overloaded because built-in operations, such as incrementing a pointer into an array implicitly depends on it. Consider:</a:t>
            </a:r>
          </a:p>
          <a:p>
            <a:br>
              <a:rPr lang="en-US" dirty="0"/>
            </a:br>
            <a:r>
              <a:rPr lang="en-US" sz="1200" b="0" i="0" kern="1200" dirty="0">
                <a:solidFill>
                  <a:schemeClr val="tx1"/>
                </a:solidFill>
                <a:effectLst/>
                <a:latin typeface="+mn-lt"/>
                <a:ea typeface="+mn-ea"/>
                <a:cs typeface="+mn-cs"/>
              </a:rPr>
              <a:t>Operator . (dot) could in principle be overloaded using the same technique as used for -&gt;. However, doing so can lead to questions about whether an operation is meant for the object overloading . or an object referred to by . For example:</a:t>
            </a:r>
          </a:p>
          <a:p>
            <a:br>
              <a:rPr lang="en-US" dirty="0"/>
            </a:br>
            <a:endParaRPr lang="en-US" dirty="0"/>
          </a:p>
        </p:txBody>
      </p:sp>
      <p:sp>
        <p:nvSpPr>
          <p:cNvPr id="4" name="Slide Number Placeholder 3"/>
          <p:cNvSpPr>
            <a:spLocks noGrp="1"/>
          </p:cNvSpPr>
          <p:nvPr>
            <p:ph type="sldNum" sz="quarter" idx="10"/>
          </p:nvPr>
        </p:nvSpPr>
        <p:spPr/>
        <p:txBody>
          <a:bodyPr/>
          <a:lstStyle/>
          <a:p>
            <a:fld id="{FE85FC15-40B4-45E5-86AE-2E64D22F0C38}" type="slidenum">
              <a:rPr lang="en-US" smtClean="0"/>
              <a:t>11</a:t>
            </a:fld>
            <a:endParaRPr lang="en-US"/>
          </a:p>
        </p:txBody>
      </p:sp>
    </p:spTree>
    <p:extLst>
      <p:ext uri="{BB962C8B-B14F-4D97-AF65-F5344CB8AC3E}">
        <p14:creationId xmlns:p14="http://schemas.microsoft.com/office/powerpoint/2010/main" val="2570341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unary operator </a:t>
            </a:r>
            <a:r>
              <a:rPr lang="en-US" dirty="0"/>
              <a:t>@</a:t>
            </a:r>
            <a:r>
              <a:rPr lang="en-US" sz="1200" b="0" i="0" kern="1200" dirty="0">
                <a:solidFill>
                  <a:schemeClr val="tx1"/>
                </a:solidFill>
                <a:effectLst/>
                <a:latin typeface="+mn-lt"/>
                <a:ea typeface="+mn-ea"/>
                <a:cs typeface="+mn-cs"/>
              </a:rPr>
              <a:t>, applied to an object x, is invoked either as </a:t>
            </a:r>
            <a:r>
              <a:rPr lang="en-US" dirty="0"/>
              <a:t>operator@(x)</a:t>
            </a:r>
            <a:r>
              <a:rPr lang="en-US" sz="1200" b="0" i="0" kern="1200" dirty="0">
                <a:solidFill>
                  <a:schemeClr val="tx1"/>
                </a:solidFill>
                <a:effectLst/>
                <a:latin typeface="+mn-lt"/>
                <a:ea typeface="+mn-ea"/>
                <a:cs typeface="+mn-cs"/>
              </a:rPr>
              <a:t> [non</a:t>
            </a:r>
            <a:r>
              <a:rPr lang="en-US" sz="1200" b="0" i="0" kern="1200" baseline="0" dirty="0">
                <a:solidFill>
                  <a:schemeClr val="tx1"/>
                </a:solidFill>
                <a:effectLst/>
                <a:latin typeface="+mn-lt"/>
                <a:ea typeface="+mn-ea"/>
                <a:cs typeface="+mn-cs"/>
              </a:rPr>
              <a:t> member implementation] </a:t>
            </a:r>
            <a:r>
              <a:rPr lang="en-US" sz="1200" b="0" i="0" kern="1200" dirty="0">
                <a:solidFill>
                  <a:schemeClr val="tx1"/>
                </a:solidFill>
                <a:effectLst/>
                <a:latin typeface="+mn-lt"/>
                <a:ea typeface="+mn-ea"/>
                <a:cs typeface="+mn-cs"/>
              </a:rPr>
              <a:t>or as </a:t>
            </a:r>
            <a:r>
              <a:rPr lang="en-US" dirty="0" err="1"/>
              <a:t>x.operator</a:t>
            </a:r>
            <a:r>
              <a:rPr lang="en-US" dirty="0"/>
              <a:t>@() [member implementation]</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A binary infix operator </a:t>
            </a:r>
            <a:r>
              <a:rPr lang="en-US" dirty="0"/>
              <a:t>@</a:t>
            </a:r>
            <a:r>
              <a:rPr lang="en-US" sz="1200" b="0" i="0" kern="1200" dirty="0">
                <a:solidFill>
                  <a:schemeClr val="tx1"/>
                </a:solidFill>
                <a:effectLst/>
                <a:latin typeface="+mn-lt"/>
                <a:ea typeface="+mn-ea"/>
                <a:cs typeface="+mn-cs"/>
              </a:rPr>
              <a:t>, applied to the objects </a:t>
            </a:r>
            <a:r>
              <a:rPr lang="en-US" dirty="0"/>
              <a:t>x</a:t>
            </a:r>
            <a:r>
              <a:rPr lang="en-US" sz="1200" b="0" i="0" kern="1200" dirty="0">
                <a:solidFill>
                  <a:schemeClr val="tx1"/>
                </a:solidFill>
                <a:effectLst/>
                <a:latin typeface="+mn-lt"/>
                <a:ea typeface="+mn-ea"/>
                <a:cs typeface="+mn-cs"/>
              </a:rPr>
              <a:t> and </a:t>
            </a:r>
            <a:r>
              <a:rPr lang="en-US" dirty="0"/>
              <a:t>y</a:t>
            </a:r>
            <a:r>
              <a:rPr lang="en-US" sz="1200" b="0" i="0" kern="1200" dirty="0">
                <a:solidFill>
                  <a:schemeClr val="tx1"/>
                </a:solidFill>
                <a:effectLst/>
                <a:latin typeface="+mn-lt"/>
                <a:ea typeface="+mn-ea"/>
                <a:cs typeface="+mn-cs"/>
              </a:rPr>
              <a:t>, is called either as </a:t>
            </a:r>
            <a:r>
              <a:rPr lang="en-US" dirty="0"/>
              <a:t>operator@(</a:t>
            </a:r>
            <a:r>
              <a:rPr lang="en-US" dirty="0" err="1"/>
              <a:t>x,y</a:t>
            </a:r>
            <a:r>
              <a:rPr lang="en-US" dirty="0"/>
              <a:t>)</a:t>
            </a:r>
            <a:r>
              <a:rPr lang="en-US" sz="1200" b="0" i="0" kern="1200" dirty="0">
                <a:solidFill>
                  <a:schemeClr val="tx1"/>
                </a:solidFill>
                <a:effectLst/>
                <a:latin typeface="+mn-lt"/>
                <a:ea typeface="+mn-ea"/>
                <a:cs typeface="+mn-cs"/>
              </a:rPr>
              <a:t> [non-member implementation]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or as </a:t>
            </a:r>
            <a:r>
              <a:rPr lang="en-US" dirty="0" err="1"/>
              <a:t>x.operator</a:t>
            </a:r>
            <a:r>
              <a:rPr lang="en-US" dirty="0"/>
              <a:t>@(y)</a:t>
            </a:r>
            <a:r>
              <a:rPr lang="en-US" sz="1200" b="0" i="0" kern="1200" baseline="0" dirty="0">
                <a:solidFill>
                  <a:schemeClr val="tx1"/>
                </a:solidFill>
                <a:effectLst/>
                <a:latin typeface="+mn-lt"/>
                <a:ea typeface="+mn-ea"/>
                <a:cs typeface="+mn-cs"/>
              </a:rPr>
              <a:t> [member implementation]</a:t>
            </a:r>
            <a:br>
              <a:rPr lang="en-US" dirty="0"/>
            </a:br>
            <a:endParaRPr lang="en-US" dirty="0">
              <a:latin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FE85FC15-40B4-45E5-86AE-2E64D22F0C38}" type="slidenum">
              <a:rPr lang="en-US" smtClean="0"/>
              <a:t>12</a:t>
            </a:fld>
            <a:endParaRPr lang="en-US"/>
          </a:p>
        </p:txBody>
      </p:sp>
    </p:spTree>
    <p:extLst>
      <p:ext uri="{BB962C8B-B14F-4D97-AF65-F5344CB8AC3E}">
        <p14:creationId xmlns:p14="http://schemas.microsoft.com/office/powerpoint/2010/main" val="3501530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85FC15-40B4-45E5-86AE-2E64D22F0C38}" type="slidenum">
              <a:rPr lang="en-US" smtClean="0"/>
              <a:t>18</a:t>
            </a:fld>
            <a:endParaRPr lang="en-US"/>
          </a:p>
        </p:txBody>
      </p:sp>
    </p:spTree>
    <p:extLst>
      <p:ext uri="{BB962C8B-B14F-4D97-AF65-F5344CB8AC3E}">
        <p14:creationId xmlns:p14="http://schemas.microsoft.com/office/powerpoint/2010/main" val="910421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85FC15-40B4-45E5-86AE-2E64D22F0C38}" type="slidenum">
              <a:rPr lang="en-US" smtClean="0"/>
              <a:t>19</a:t>
            </a:fld>
            <a:endParaRPr lang="en-US"/>
          </a:p>
        </p:txBody>
      </p:sp>
    </p:spTree>
    <p:extLst>
      <p:ext uri="{BB962C8B-B14F-4D97-AF65-F5344CB8AC3E}">
        <p14:creationId xmlns:p14="http://schemas.microsoft.com/office/powerpoint/2010/main" val="42104524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37168" y="2"/>
            <a:ext cx="9181167" cy="6857999"/>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Titel 1"/>
          <p:cNvSpPr>
            <a:spLocks noGrp="1"/>
          </p:cNvSpPr>
          <p:nvPr>
            <p:ph type="ctrTitle"/>
          </p:nvPr>
        </p:nvSpPr>
        <p:spPr>
          <a:xfrm>
            <a:off x="648633" y="2042277"/>
            <a:ext cx="7772400" cy="1470025"/>
          </a:xfrm>
        </p:spPr>
        <p:txBody>
          <a:bodyPr/>
          <a:lstStyle>
            <a:lvl1pPr>
              <a:defRPr sz="3200">
                <a:solidFill>
                  <a:schemeClr val="bg1"/>
                </a:solidFill>
                <a:latin typeface="Roboto" charset="0"/>
                <a:ea typeface="Roboto" charset="0"/>
                <a:cs typeface="Roboto" charset="0"/>
              </a:defRPr>
            </a:lvl1pPr>
          </a:lstStyle>
          <a:p>
            <a:r>
              <a:rPr lang="en-US"/>
              <a:t>Click to edit Master title style</a:t>
            </a:r>
            <a:endParaRPr lang="de-DE" dirty="0"/>
          </a:p>
        </p:txBody>
      </p:sp>
      <p:sp>
        <p:nvSpPr>
          <p:cNvPr id="9" name="Untertitel 2"/>
          <p:cNvSpPr>
            <a:spLocks noGrp="1"/>
          </p:cNvSpPr>
          <p:nvPr>
            <p:ph type="subTitle" idx="1"/>
          </p:nvPr>
        </p:nvSpPr>
        <p:spPr>
          <a:xfrm>
            <a:off x="2558716" y="3933699"/>
            <a:ext cx="6400800" cy="1752600"/>
          </a:xfrm>
        </p:spPr>
        <p:txBody>
          <a:bodyPr>
            <a:normAutofit/>
          </a:bodyPr>
          <a:lstStyle>
            <a:lvl1pPr marL="0" indent="0" algn="r">
              <a:buNone/>
              <a:defRPr sz="1600">
                <a:latin typeface="Arial" charset="0"/>
                <a:ea typeface="Arial" charset="0"/>
                <a:cs typeface="Arial"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de-DE" dirty="0"/>
          </a:p>
        </p:txBody>
      </p:sp>
      <p:pic>
        <p:nvPicPr>
          <p:cNvPr id="10" name="Picture 9"/>
          <p:cNvPicPr>
            <a:picLocks noChangeAspect="1"/>
          </p:cNvPicPr>
          <p:nvPr userDrawn="1"/>
        </p:nvPicPr>
        <p:blipFill>
          <a:blip r:embed="rId2"/>
          <a:stretch>
            <a:fillRect/>
          </a:stretch>
        </p:blipFill>
        <p:spPr>
          <a:xfrm>
            <a:off x="7641786" y="5704389"/>
            <a:ext cx="1062970" cy="859728"/>
          </a:xfrm>
          <a:prstGeom prst="rect">
            <a:avLst/>
          </a:prstGeom>
        </p:spPr>
      </p:pic>
    </p:spTree>
    <p:extLst>
      <p:ext uri="{BB962C8B-B14F-4D97-AF65-F5344CB8AC3E}">
        <p14:creationId xmlns:p14="http://schemas.microsoft.com/office/powerpoint/2010/main" val="1202353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5" name="Rectangle 6"/>
          <p:cNvSpPr>
            <a:spLocks noGrp="1" noChangeArrowheads="1"/>
          </p:cNvSpPr>
          <p:nvPr>
            <p:ph type="sldNum" sz="quarter" idx="11"/>
          </p:nvPr>
        </p:nvSpPr>
        <p:spPr>
          <a:xfrm>
            <a:off x="262456" y="6400800"/>
            <a:ext cx="533400" cy="457200"/>
          </a:xfrm>
          <a:prstGeom prst="rect">
            <a:avLst/>
          </a:prstGeom>
        </p:spPr>
        <p:txBody>
          <a:bodyPr vert="horz" wrap="square" lIns="91440" tIns="45720" rIns="91440" bIns="45720" numCol="1" anchor="t" anchorCtr="0" compatLnSpc="1">
            <a:prstTxWarp prst="textNoShape">
              <a:avLst/>
            </a:prstTxWarp>
          </a:bodyPr>
          <a:lstStyle>
            <a:lvl1pPr>
              <a:defRPr>
                <a:latin typeface="Arial" charset="0"/>
              </a:defRPr>
            </a:lvl1pPr>
          </a:lstStyle>
          <a:p>
            <a:fld id="{BA28652E-AACC-B249-B75B-9215B21BC295}" type="slidenum">
              <a:rPr lang="en-US"/>
              <a:pPr/>
              <a:t>‹#›</a:t>
            </a:fld>
            <a:endParaRPr lang="en-US"/>
          </a:p>
        </p:txBody>
      </p:sp>
    </p:spTree>
    <p:extLst>
      <p:ext uri="{BB962C8B-B14F-4D97-AF65-F5344CB8AC3E}">
        <p14:creationId xmlns:p14="http://schemas.microsoft.com/office/powerpoint/2010/main" val="2731665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4" name="Rectangle 6"/>
          <p:cNvSpPr>
            <a:spLocks noGrp="1" noChangeArrowheads="1"/>
          </p:cNvSpPr>
          <p:nvPr>
            <p:ph type="sldNum" sz="quarter" idx="11"/>
          </p:nvPr>
        </p:nvSpPr>
        <p:spPr>
          <a:xfrm>
            <a:off x="262456" y="6400800"/>
            <a:ext cx="533400" cy="457200"/>
          </a:xfrm>
          <a:prstGeom prst="rect">
            <a:avLst/>
          </a:prstGeom>
        </p:spPr>
        <p:txBody>
          <a:bodyPr vert="horz" wrap="square" lIns="91440" tIns="45720" rIns="91440" bIns="45720" numCol="1" anchor="t" anchorCtr="0" compatLnSpc="1">
            <a:prstTxWarp prst="textNoShape">
              <a:avLst/>
            </a:prstTxWarp>
          </a:bodyPr>
          <a:lstStyle>
            <a:lvl1pPr>
              <a:defRPr>
                <a:latin typeface="Arial" charset="0"/>
              </a:defRPr>
            </a:lvl1pPr>
          </a:lstStyle>
          <a:p>
            <a:fld id="{BA28652E-AACC-B249-B75B-9215B21BC295}" type="slidenum">
              <a:rPr lang="en-US"/>
              <a:pPr/>
              <a:t>‹#›</a:t>
            </a:fld>
            <a:endParaRPr lang="en-US"/>
          </a:p>
        </p:txBody>
      </p:sp>
    </p:spTree>
    <p:extLst>
      <p:ext uri="{BB962C8B-B14F-4D97-AF65-F5344CB8AC3E}">
        <p14:creationId xmlns:p14="http://schemas.microsoft.com/office/powerpoint/2010/main" val="531284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endParaRPr lang="de-DE"/>
          </a:p>
        </p:txBody>
      </p:sp>
      <p:sp>
        <p:nvSpPr>
          <p:cNvPr id="3" name="Inhaltsplatzhalter 2"/>
          <p:cNvSpPr>
            <a:spLocks noGrp="1"/>
          </p:cNvSpPr>
          <p:nvPr>
            <p:ph idx="1"/>
          </p:nvPr>
        </p:nvSpPr>
        <p:spPr>
          <a:xfrm>
            <a:off x="3575050" y="273052"/>
            <a:ext cx="5111750" cy="5853113"/>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Textplatzhalt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noChangeArrowheads="1"/>
          </p:cNvSpPr>
          <p:nvPr>
            <p:ph type="sldNum" sz="quarter" idx="11"/>
          </p:nvPr>
        </p:nvSpPr>
        <p:spPr>
          <a:xfrm>
            <a:off x="262456" y="6400800"/>
            <a:ext cx="533400" cy="457200"/>
          </a:xfrm>
          <a:prstGeom prst="rect">
            <a:avLst/>
          </a:prstGeom>
        </p:spPr>
        <p:txBody>
          <a:bodyPr vert="horz" wrap="square" lIns="91440" tIns="45720" rIns="91440" bIns="45720" numCol="1" anchor="t" anchorCtr="0" compatLnSpc="1">
            <a:prstTxWarp prst="textNoShape">
              <a:avLst/>
            </a:prstTxWarp>
          </a:bodyPr>
          <a:lstStyle>
            <a:lvl1pPr>
              <a:defRPr>
                <a:latin typeface="Arial" charset="0"/>
              </a:defRPr>
            </a:lvl1pPr>
          </a:lstStyle>
          <a:p>
            <a:fld id="{BA28652E-AACC-B249-B75B-9215B21BC295}" type="slidenum">
              <a:rPr lang="en-US"/>
              <a:pPr/>
              <a:t>‹#›</a:t>
            </a:fld>
            <a:endParaRPr lang="en-US"/>
          </a:p>
        </p:txBody>
      </p:sp>
    </p:spTree>
    <p:extLst>
      <p:ext uri="{BB962C8B-B14F-4D97-AF65-F5344CB8AC3E}">
        <p14:creationId xmlns:p14="http://schemas.microsoft.com/office/powerpoint/2010/main" val="29961988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de-DE" noProof="0" dirty="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noChangeArrowheads="1"/>
          </p:cNvSpPr>
          <p:nvPr>
            <p:ph type="sldNum" sz="quarter" idx="11"/>
          </p:nvPr>
        </p:nvSpPr>
        <p:spPr>
          <a:xfrm>
            <a:off x="262456" y="6400800"/>
            <a:ext cx="533400" cy="457200"/>
          </a:xfrm>
          <a:prstGeom prst="rect">
            <a:avLst/>
          </a:prstGeom>
        </p:spPr>
        <p:txBody>
          <a:bodyPr vert="horz" wrap="square" lIns="91440" tIns="45720" rIns="91440" bIns="45720" numCol="1" anchor="t" anchorCtr="0" compatLnSpc="1">
            <a:prstTxWarp prst="textNoShape">
              <a:avLst/>
            </a:prstTxWarp>
          </a:bodyPr>
          <a:lstStyle>
            <a:lvl1pPr>
              <a:defRPr>
                <a:latin typeface="Arial" charset="0"/>
              </a:defRPr>
            </a:lvl1pPr>
          </a:lstStyle>
          <a:p>
            <a:fld id="{BA28652E-AACC-B249-B75B-9215B21BC295}" type="slidenum">
              <a:rPr lang="en-US"/>
              <a:pPr/>
              <a:t>‹#›</a:t>
            </a:fld>
            <a:endParaRPr lang="en-US"/>
          </a:p>
        </p:txBody>
      </p:sp>
    </p:spTree>
    <p:extLst>
      <p:ext uri="{BB962C8B-B14F-4D97-AF65-F5344CB8AC3E}">
        <p14:creationId xmlns:p14="http://schemas.microsoft.com/office/powerpoint/2010/main" val="11400608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Rectangle 6"/>
          <p:cNvSpPr>
            <a:spLocks noGrp="1" noChangeArrowheads="1"/>
          </p:cNvSpPr>
          <p:nvPr>
            <p:ph type="sldNum" sz="quarter" idx="11"/>
          </p:nvPr>
        </p:nvSpPr>
        <p:spPr>
          <a:xfrm>
            <a:off x="262456" y="6400800"/>
            <a:ext cx="533400" cy="457200"/>
          </a:xfrm>
          <a:prstGeom prst="rect">
            <a:avLst/>
          </a:prstGeom>
        </p:spPr>
        <p:txBody>
          <a:bodyPr vert="horz" wrap="square" lIns="91440" tIns="45720" rIns="91440" bIns="45720" numCol="1" anchor="t" anchorCtr="0" compatLnSpc="1">
            <a:prstTxWarp prst="textNoShape">
              <a:avLst/>
            </a:prstTxWarp>
          </a:bodyPr>
          <a:lstStyle>
            <a:lvl1pPr>
              <a:defRPr>
                <a:latin typeface="Arial" charset="0"/>
              </a:defRPr>
            </a:lvl1pPr>
          </a:lstStyle>
          <a:p>
            <a:fld id="{BA28652E-AACC-B249-B75B-9215B21BC295}" type="slidenum">
              <a:rPr lang="en-US"/>
              <a:pPr/>
              <a:t>‹#›</a:t>
            </a:fld>
            <a:endParaRPr lang="en-US"/>
          </a:p>
        </p:txBody>
      </p:sp>
    </p:spTree>
    <p:extLst>
      <p:ext uri="{BB962C8B-B14F-4D97-AF65-F5344CB8AC3E}">
        <p14:creationId xmlns:p14="http://schemas.microsoft.com/office/powerpoint/2010/main" val="730271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15100" y="609600"/>
            <a:ext cx="1943100" cy="5486400"/>
          </a:xfrm>
        </p:spPr>
        <p:txBody>
          <a:bodyPr vert="eaVert"/>
          <a:lstStyle/>
          <a:p>
            <a:r>
              <a:rPr lang="en-US"/>
              <a:t>Click to edit Master title style</a:t>
            </a:r>
            <a:endParaRPr lang="de-DE"/>
          </a:p>
        </p:txBody>
      </p:sp>
      <p:sp>
        <p:nvSpPr>
          <p:cNvPr id="3" name="Vertikaler Textplatzhalt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Rectangle 6"/>
          <p:cNvSpPr>
            <a:spLocks noGrp="1" noChangeArrowheads="1"/>
          </p:cNvSpPr>
          <p:nvPr>
            <p:ph type="sldNum" sz="quarter" idx="11"/>
          </p:nvPr>
        </p:nvSpPr>
        <p:spPr>
          <a:xfrm>
            <a:off x="262456" y="6400800"/>
            <a:ext cx="533400" cy="457200"/>
          </a:xfrm>
          <a:prstGeom prst="rect">
            <a:avLst/>
          </a:prstGeom>
        </p:spPr>
        <p:txBody>
          <a:bodyPr vert="horz" wrap="square" lIns="91440" tIns="45720" rIns="91440" bIns="45720" numCol="1" anchor="t" anchorCtr="0" compatLnSpc="1">
            <a:prstTxWarp prst="textNoShape">
              <a:avLst/>
            </a:prstTxWarp>
          </a:bodyPr>
          <a:lstStyle>
            <a:lvl1pPr>
              <a:defRPr>
                <a:latin typeface="Arial" charset="0"/>
              </a:defRPr>
            </a:lvl1pPr>
          </a:lstStyle>
          <a:p>
            <a:fld id="{BA28652E-AACC-B249-B75B-9215B21BC295}" type="slidenum">
              <a:rPr lang="en-US"/>
              <a:pPr/>
              <a:t>‹#›</a:t>
            </a:fld>
            <a:endParaRPr lang="en-US"/>
          </a:p>
        </p:txBody>
      </p:sp>
    </p:spTree>
    <p:extLst>
      <p:ext uri="{BB962C8B-B14F-4D97-AF65-F5344CB8AC3E}">
        <p14:creationId xmlns:p14="http://schemas.microsoft.com/office/powerpoint/2010/main" val="7891556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495800"/>
          </a:xfrm>
        </p:spPr>
        <p:txBody>
          <a:bodyPr/>
          <a:lstStyle/>
          <a:p>
            <a:r>
              <a:rPr lang="en-US"/>
              <a:t>Click icon to add table</a:t>
            </a:r>
          </a:p>
        </p:txBody>
      </p:sp>
      <p:sp>
        <p:nvSpPr>
          <p:cNvPr id="4" name="Date Placeholder 3"/>
          <p:cNvSpPr>
            <a:spLocks noGrp="1"/>
          </p:cNvSpPr>
          <p:nvPr>
            <p:ph type="dt" sz="half" idx="10"/>
          </p:nvPr>
        </p:nvSpPr>
        <p:spPr>
          <a:xfrm>
            <a:off x="457200" y="6248400"/>
            <a:ext cx="2133600" cy="45720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248400"/>
            <a:ext cx="2133600" cy="457200"/>
          </a:xfrm>
        </p:spPr>
        <p:txBody>
          <a:bodyPr/>
          <a:lstStyle>
            <a:lvl1pPr>
              <a:defRPr/>
            </a:lvl1pPr>
          </a:lstStyle>
          <a:p>
            <a:fld id="{EEC2A04A-DAF5-6D4C-9D4C-E206767FB7AA}" type="slidenum">
              <a:rPr lang="en-US"/>
              <a:pPr/>
              <a:t>‹#›</a:t>
            </a:fld>
            <a:endParaRPr lang="en-US"/>
          </a:p>
        </p:txBody>
      </p:sp>
    </p:spTree>
    <p:extLst>
      <p:ext uri="{BB962C8B-B14F-4D97-AF65-F5344CB8AC3E}">
        <p14:creationId xmlns:p14="http://schemas.microsoft.com/office/powerpoint/2010/main" val="3708987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24300"/>
            <a:ext cx="40386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8400"/>
            <a:ext cx="2133600" cy="457200"/>
          </a:xfrm>
          <a:prstGeom prst="rect">
            <a:avLst/>
          </a:prstGeom>
        </p:spPr>
        <p:txBody>
          <a:bodyPr/>
          <a:lstStyle>
            <a:lvl1pPr>
              <a:defRPr/>
            </a:lvl1pPr>
          </a:lstStyle>
          <a:p>
            <a:endParaRPr lang="en-US"/>
          </a:p>
        </p:txBody>
      </p:sp>
      <p:sp>
        <p:nvSpPr>
          <p:cNvPr id="7" name="Footer Placeholder 6"/>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
        <p:nvSpPr>
          <p:cNvPr id="8" name="Slide Number Placeholder 7"/>
          <p:cNvSpPr>
            <a:spLocks noGrp="1"/>
          </p:cNvSpPr>
          <p:nvPr>
            <p:ph type="sldNum" sz="quarter" idx="12"/>
          </p:nvPr>
        </p:nvSpPr>
        <p:spPr>
          <a:xfrm>
            <a:off x="6553200" y="6248400"/>
            <a:ext cx="2133600" cy="457200"/>
          </a:xfrm>
        </p:spPr>
        <p:txBody>
          <a:bodyPr/>
          <a:lstStyle>
            <a:lvl1pPr>
              <a:defRPr/>
            </a:lvl1pPr>
          </a:lstStyle>
          <a:p>
            <a:fld id="{A251B781-19CC-8848-B2F0-1E58C75B1AF3}" type="slidenum">
              <a:rPr lang="en-US"/>
              <a:pPr/>
              <a:t>‹#›</a:t>
            </a:fld>
            <a:endParaRPr lang="en-US"/>
          </a:p>
        </p:txBody>
      </p:sp>
    </p:spTree>
    <p:extLst>
      <p:ext uri="{BB962C8B-B14F-4D97-AF65-F5344CB8AC3E}">
        <p14:creationId xmlns:p14="http://schemas.microsoft.com/office/powerpoint/2010/main" val="3404085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C2CBD0-4E8A-462D-9424-859647FC3ED0}" type="slidenum">
              <a:rPr lang="en-US" smtClean="0"/>
              <a:pPr/>
              <a:t>‹#›</a:t>
            </a:fld>
            <a:endParaRPr lang="en-US"/>
          </a:p>
        </p:txBody>
      </p:sp>
    </p:spTree>
    <p:extLst>
      <p:ext uri="{BB962C8B-B14F-4D97-AF65-F5344CB8AC3E}">
        <p14:creationId xmlns:p14="http://schemas.microsoft.com/office/powerpoint/2010/main" val="3587972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3577" y="86783"/>
            <a:ext cx="8153400" cy="829733"/>
          </a:xfrm>
        </p:spPr>
        <p:txBody>
          <a:bodyPr>
            <a:normAutofit/>
          </a:bodyPr>
          <a:lstStyle>
            <a:lvl1pPr algn="l">
              <a:defRPr sz="33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83577" y="1143000"/>
            <a:ext cx="8153400" cy="5213350"/>
          </a:xfrm>
        </p:spPr>
        <p:txBody>
          <a:bodyPr/>
          <a:lstStyle>
            <a:lvl1pPr>
              <a:defRPr sz="2400"/>
            </a:lvl1pPr>
            <a:lvl2pPr>
              <a:defRPr sz="2400"/>
            </a:lvl2pPr>
            <a:lvl3pPr>
              <a:defRPr sz="22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4">
            <a:extLst>
              <a:ext uri="{FF2B5EF4-FFF2-40B4-BE49-F238E27FC236}">
                <a16:creationId xmlns:a16="http://schemas.microsoft.com/office/drawing/2014/main" id="{95C0A69A-6218-476F-8E95-DE30BC75907E}"/>
              </a:ext>
            </a:extLst>
          </p:cNvPr>
          <p:cNvSpPr>
            <a:spLocks noGrp="1"/>
          </p:cNvSpPr>
          <p:nvPr>
            <p:ph type="sldNum" sz="quarter" idx="12"/>
          </p:nvPr>
        </p:nvSpPr>
        <p:spPr>
          <a:xfrm>
            <a:off x="6632331" y="6386881"/>
            <a:ext cx="2133600" cy="365125"/>
          </a:xfrm>
        </p:spPr>
        <p:txBody>
          <a:bodyPr/>
          <a:lstStyle/>
          <a:p>
            <a:fld id="{25C2CBD0-4E8A-462D-9424-859647FC3ED0}" type="slidenum">
              <a:rPr lang="en-US" smtClean="0"/>
              <a:pPr/>
              <a:t>‹#›</a:t>
            </a:fld>
            <a:endParaRPr lang="en-US"/>
          </a:p>
        </p:txBody>
      </p:sp>
    </p:spTree>
    <p:extLst>
      <p:ext uri="{BB962C8B-B14F-4D97-AF65-F5344CB8AC3E}">
        <p14:creationId xmlns:p14="http://schemas.microsoft.com/office/powerpoint/2010/main" val="231041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C2CBD0-4E8A-462D-9424-859647FC3ED0}" type="slidenum">
              <a:rPr lang="en-US" smtClean="0"/>
              <a:pPr/>
              <a:t>‹#›</a:t>
            </a:fld>
            <a:endParaRPr lang="en-US"/>
          </a:p>
        </p:txBody>
      </p:sp>
    </p:spTree>
    <p:extLst>
      <p:ext uri="{BB962C8B-B14F-4D97-AF65-F5344CB8AC3E}">
        <p14:creationId xmlns:p14="http://schemas.microsoft.com/office/powerpoint/2010/main" val="3696426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7"/>
            <a:ext cx="7772400" cy="1470025"/>
          </a:xfrm>
        </p:spPr>
        <p:txBody>
          <a:bodyPr/>
          <a:lstStyle>
            <a:lvl1pPr>
              <a:defRPr sz="3200">
                <a:solidFill>
                  <a:schemeClr val="bg1"/>
                </a:solidFill>
              </a:defRPr>
            </a:lvl1pPr>
          </a:lstStyle>
          <a:p>
            <a:r>
              <a:rPr lang="en-US"/>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sz="240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de-DE" dirty="0"/>
          </a:p>
        </p:txBody>
      </p:sp>
      <p:sp>
        <p:nvSpPr>
          <p:cNvPr id="4" name="Date Placeholder 3"/>
          <p:cNvSpPr>
            <a:spLocks noGrp="1" noChangeArrowheads="1"/>
          </p:cNvSpPr>
          <p:nvPr>
            <p:ph type="dt" sz="half" idx="10"/>
          </p:nvPr>
        </p:nvSpPr>
        <p:spPr>
          <a:xfrm>
            <a:off x="228600" y="6248400"/>
            <a:ext cx="2209800" cy="457200"/>
          </a:xfrm>
          <a:prstGeom prst="rect">
            <a:avLst/>
          </a:prstGeom>
        </p:spPr>
        <p:txBody>
          <a:bodyPr vert="horz" wrap="square" lIns="91440" tIns="45720" rIns="91440" bIns="45720" numCol="1" anchor="t" anchorCtr="0" compatLnSpc="1">
            <a:prstTxWarp prst="textNoShape">
              <a:avLst/>
            </a:prstTxWarp>
          </a:bodyPr>
          <a:lstStyle>
            <a:lvl1pPr>
              <a:defRPr sz="1800" b="0">
                <a:solidFill>
                  <a:srgbClr val="FFFFFF"/>
                </a:solidFill>
                <a:latin typeface="Arial" charset="0"/>
              </a:defRPr>
            </a:lvl1pPr>
          </a:lstStyle>
          <a:p>
            <a:endParaRPr lang="en-US" dirty="0"/>
          </a:p>
        </p:txBody>
      </p:sp>
    </p:spTree>
    <p:extLst>
      <p:ext uri="{BB962C8B-B14F-4D97-AF65-F5344CB8AC3E}">
        <p14:creationId xmlns:p14="http://schemas.microsoft.com/office/powerpoint/2010/main" val="743541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p:txBody>
          <a:bodyPr/>
          <a:lstStyle>
            <a:lvl1pPr>
              <a:defRPr sz="2200"/>
            </a:lvl1pPr>
            <a:lvl2pPr>
              <a:defRPr sz="20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Rectangle 6"/>
          <p:cNvSpPr>
            <a:spLocks noGrp="1" noChangeArrowheads="1"/>
          </p:cNvSpPr>
          <p:nvPr>
            <p:ph type="sldNum" sz="quarter" idx="11"/>
          </p:nvPr>
        </p:nvSpPr>
        <p:spPr>
          <a:xfrm>
            <a:off x="262456" y="6400800"/>
            <a:ext cx="533400" cy="457200"/>
          </a:xfrm>
          <a:prstGeom prst="rect">
            <a:avLst/>
          </a:prstGeom>
        </p:spPr>
        <p:txBody>
          <a:bodyPr vert="horz" wrap="square" lIns="91440" tIns="45720" rIns="91440" bIns="45720" numCol="1" anchor="t" anchorCtr="0" compatLnSpc="1">
            <a:prstTxWarp prst="textNoShape">
              <a:avLst/>
            </a:prstTxWarp>
          </a:bodyPr>
          <a:lstStyle>
            <a:lvl1pPr>
              <a:defRPr>
                <a:latin typeface="Arial" charset="0"/>
              </a:defRPr>
            </a:lvl1pPr>
          </a:lstStyle>
          <a:p>
            <a:fld id="{BA28652E-AACC-B249-B75B-9215B21BC295}" type="slidenum">
              <a:rPr lang="en-US"/>
              <a:pPr/>
              <a:t>‹#›</a:t>
            </a:fld>
            <a:endParaRPr lang="en-US"/>
          </a:p>
        </p:txBody>
      </p:sp>
    </p:spTree>
    <p:extLst>
      <p:ext uri="{BB962C8B-B14F-4D97-AF65-F5344CB8AC3E}">
        <p14:creationId xmlns:p14="http://schemas.microsoft.com/office/powerpoint/2010/main" val="44017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endParaRPr lang="de-DE"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Rectangle 6"/>
          <p:cNvSpPr>
            <a:spLocks noGrp="1" noChangeArrowheads="1"/>
          </p:cNvSpPr>
          <p:nvPr>
            <p:ph type="sldNum" sz="quarter" idx="11"/>
          </p:nvPr>
        </p:nvSpPr>
        <p:spPr>
          <a:xfrm>
            <a:off x="262456" y="6400800"/>
            <a:ext cx="533400" cy="457200"/>
          </a:xfrm>
          <a:prstGeom prst="rect">
            <a:avLst/>
          </a:prstGeom>
        </p:spPr>
        <p:txBody>
          <a:bodyPr vert="horz" wrap="square" lIns="91440" tIns="45720" rIns="91440" bIns="45720" numCol="1" anchor="t" anchorCtr="0" compatLnSpc="1">
            <a:prstTxWarp prst="textNoShape">
              <a:avLst/>
            </a:prstTxWarp>
          </a:bodyPr>
          <a:lstStyle>
            <a:lvl1pPr>
              <a:defRPr>
                <a:latin typeface="Arial" charset="0"/>
              </a:defRPr>
            </a:lvl1pPr>
          </a:lstStyle>
          <a:p>
            <a:fld id="{BA28652E-AACC-B249-B75B-9215B21BC295}" type="slidenum">
              <a:rPr lang="en-US"/>
              <a:pPr/>
              <a:t>‹#›</a:t>
            </a:fld>
            <a:endParaRPr lang="en-US"/>
          </a:p>
        </p:txBody>
      </p:sp>
    </p:spTree>
    <p:extLst>
      <p:ext uri="{BB962C8B-B14F-4D97-AF65-F5344CB8AC3E}">
        <p14:creationId xmlns:p14="http://schemas.microsoft.com/office/powerpoint/2010/main" val="1694407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685800" y="1981200"/>
            <a:ext cx="3810000" cy="4114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Inhaltsplatzhalter 3"/>
          <p:cNvSpPr>
            <a:spLocks noGrp="1"/>
          </p:cNvSpPr>
          <p:nvPr>
            <p:ph sz="half" idx="2"/>
          </p:nvPr>
        </p:nvSpPr>
        <p:spPr>
          <a:xfrm>
            <a:off x="4648200" y="1981200"/>
            <a:ext cx="3810000" cy="4114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7" name="Slide Number Placeholder 6"/>
          <p:cNvSpPr>
            <a:spLocks noGrp="1" noChangeArrowheads="1"/>
          </p:cNvSpPr>
          <p:nvPr>
            <p:ph type="sldNum" sz="quarter" idx="11"/>
          </p:nvPr>
        </p:nvSpPr>
        <p:spPr>
          <a:xfrm>
            <a:off x="262456" y="6400800"/>
            <a:ext cx="533400" cy="457200"/>
          </a:xfrm>
          <a:prstGeom prst="rect">
            <a:avLst/>
          </a:prstGeom>
        </p:spPr>
        <p:txBody>
          <a:bodyPr vert="horz" wrap="square" lIns="91440" tIns="45720" rIns="91440" bIns="45720" numCol="1" anchor="t" anchorCtr="0" compatLnSpc="1">
            <a:prstTxWarp prst="textNoShape">
              <a:avLst/>
            </a:prstTxWarp>
          </a:bodyPr>
          <a:lstStyle>
            <a:lvl1pPr>
              <a:defRPr>
                <a:latin typeface="Arial" charset="0"/>
              </a:defRPr>
            </a:lvl1pPr>
          </a:lstStyle>
          <a:p>
            <a:fld id="{BA28652E-AACC-B249-B75B-9215B21BC295}" type="slidenum">
              <a:rPr lang="en-US"/>
              <a:pPr/>
              <a:t>‹#›</a:t>
            </a:fld>
            <a:endParaRPr lang="en-US"/>
          </a:p>
        </p:txBody>
      </p:sp>
    </p:spTree>
    <p:extLst>
      <p:ext uri="{BB962C8B-B14F-4D97-AF65-F5344CB8AC3E}">
        <p14:creationId xmlns:p14="http://schemas.microsoft.com/office/powerpoint/2010/main" val="1497622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en-US"/>
              <a:t>Click to edit Master title style</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Inhaltsplatzhalter 3"/>
          <p:cNvSpPr>
            <a:spLocks noGrp="1"/>
          </p:cNvSpPr>
          <p:nvPr>
            <p:ph sz="half" idx="2"/>
          </p:nvPr>
        </p:nvSpPr>
        <p:spPr>
          <a:xfrm>
            <a:off x="457200" y="2174875"/>
            <a:ext cx="4040188" cy="3951288"/>
          </a:xfrm>
        </p:spPr>
        <p:txBody>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Textplatzhalter 4"/>
          <p:cNvSpPr>
            <a:spLocks noGrp="1"/>
          </p:cNvSpPr>
          <p:nvPr>
            <p:ph type="body" sz="quarter" idx="3"/>
          </p:nvPr>
        </p:nvSpPr>
        <p:spPr>
          <a:xfrm>
            <a:off x="4645026" y="1535113"/>
            <a:ext cx="4041775" cy="639762"/>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Inhaltsplatzhalter 5"/>
          <p:cNvSpPr>
            <a:spLocks noGrp="1"/>
          </p:cNvSpPr>
          <p:nvPr>
            <p:ph sz="quarter" idx="4"/>
          </p:nvPr>
        </p:nvSpPr>
        <p:spPr>
          <a:xfrm>
            <a:off x="4645026" y="2174875"/>
            <a:ext cx="4041775" cy="3951288"/>
          </a:xfrm>
        </p:spPr>
        <p:txBody>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9" name="Rectangle 6"/>
          <p:cNvSpPr>
            <a:spLocks noGrp="1" noChangeArrowheads="1"/>
          </p:cNvSpPr>
          <p:nvPr>
            <p:ph type="sldNum" sz="quarter" idx="11"/>
          </p:nvPr>
        </p:nvSpPr>
        <p:spPr>
          <a:xfrm>
            <a:off x="262456" y="6400800"/>
            <a:ext cx="533400" cy="457200"/>
          </a:xfrm>
          <a:prstGeom prst="rect">
            <a:avLst/>
          </a:prstGeom>
        </p:spPr>
        <p:txBody>
          <a:bodyPr vert="horz" wrap="square" lIns="91440" tIns="45720" rIns="91440" bIns="45720" numCol="1" anchor="t" anchorCtr="0" compatLnSpc="1">
            <a:prstTxWarp prst="textNoShape">
              <a:avLst/>
            </a:prstTxWarp>
          </a:bodyPr>
          <a:lstStyle>
            <a:lvl1pPr>
              <a:defRPr>
                <a:latin typeface="Arial" charset="0"/>
              </a:defRPr>
            </a:lvl1pPr>
          </a:lstStyle>
          <a:p>
            <a:fld id="{BA28652E-AACC-B249-B75B-9215B21BC295}" type="slidenum">
              <a:rPr lang="en-US"/>
              <a:pPr/>
              <a:t>‹#›</a:t>
            </a:fld>
            <a:endParaRPr lang="en-US"/>
          </a:p>
        </p:txBody>
      </p:sp>
    </p:spTree>
    <p:extLst>
      <p:ext uri="{BB962C8B-B14F-4D97-AF65-F5344CB8AC3E}">
        <p14:creationId xmlns:p14="http://schemas.microsoft.com/office/powerpoint/2010/main" val="40573035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image" Target="../media/image2.tiff"/><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37EBE-FB8C-E847-8A31-370C34F283A2}" type="slidenum">
              <a:rPr lang="en-US" smtClean="0"/>
              <a:t>‹#›</a:t>
            </a:fld>
            <a:endParaRPr lang="en-US"/>
          </a:p>
        </p:txBody>
      </p:sp>
    </p:spTree>
    <p:extLst>
      <p:ext uri="{BB962C8B-B14F-4D97-AF65-F5344CB8AC3E}">
        <p14:creationId xmlns:p14="http://schemas.microsoft.com/office/powerpoint/2010/main" val="3506937257"/>
      </p:ext>
    </p:extLst>
  </p:cSld>
  <p:clrMap bg1="lt1" tx1="dk1" bg2="lt2" tx2="dk2" accent1="accent1" accent2="accent2" accent3="accent3" accent4="accent4" accent5="accent5" accent6="accent6" hlink="hlink" folHlink="folHlink"/>
  <p:sldLayoutIdLst>
    <p:sldLayoutId id="2147483853" r:id="rId1"/>
    <p:sldLayoutId id="2147483871" r:id="rId2"/>
    <p:sldLayoutId id="2147483872" r:id="rId3"/>
    <p:sldLayoutId id="2147483873" r:id="rId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262457" y="84677"/>
            <a:ext cx="8525944"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t>Mastertitelformat bearbeiten</a:t>
            </a:r>
          </a:p>
        </p:txBody>
      </p:sp>
      <p:sp>
        <p:nvSpPr>
          <p:cNvPr id="1028" name="Rectangle 3"/>
          <p:cNvSpPr>
            <a:spLocks noGrp="1" noChangeArrowheads="1"/>
          </p:cNvSpPr>
          <p:nvPr>
            <p:ph type="body" idx="1"/>
          </p:nvPr>
        </p:nvSpPr>
        <p:spPr bwMode="auto">
          <a:xfrm>
            <a:off x="262457" y="1456266"/>
            <a:ext cx="8525944" cy="458893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Rectangle 6"/>
          <p:cNvSpPr>
            <a:spLocks noGrp="1" noChangeArrowheads="1"/>
          </p:cNvSpPr>
          <p:nvPr>
            <p:ph type="sldNum" sz="quarter" idx="4"/>
          </p:nvPr>
        </p:nvSpPr>
        <p:spPr>
          <a:xfrm>
            <a:off x="262456" y="6434688"/>
            <a:ext cx="406400" cy="318524"/>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defRPr>
            </a:lvl1pPr>
          </a:lstStyle>
          <a:p>
            <a:fld id="{4E64EF48-182C-7C47-A231-DEA5E3B0FF23}" type="slidenum">
              <a:rPr lang="en-US" smtClean="0"/>
              <a:pPr/>
              <a:t>‹#›</a:t>
            </a:fld>
            <a:endParaRPr lang="en-US" dirty="0"/>
          </a:p>
        </p:txBody>
      </p:sp>
      <p:cxnSp>
        <p:nvCxnSpPr>
          <p:cNvPr id="3" name="Straight Connector 2"/>
          <p:cNvCxnSpPr/>
          <p:nvPr userDrawn="1"/>
        </p:nvCxnSpPr>
        <p:spPr bwMode="auto">
          <a:xfrm>
            <a:off x="0" y="6239943"/>
            <a:ext cx="9144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6" name="Picture 5"/>
          <p:cNvPicPr>
            <a:picLocks noChangeAspect="1"/>
          </p:cNvPicPr>
          <p:nvPr userDrawn="1"/>
        </p:nvPicPr>
        <p:blipFill>
          <a:blip r:embed="rId15"/>
          <a:stretch>
            <a:fillRect/>
          </a:stretch>
        </p:blipFill>
        <p:spPr>
          <a:xfrm>
            <a:off x="7491998" y="6341776"/>
            <a:ext cx="1296403" cy="443006"/>
          </a:xfrm>
          <a:prstGeom prst="rect">
            <a:avLst/>
          </a:prstGeom>
        </p:spPr>
      </p:pic>
    </p:spTree>
    <p:extLst>
      <p:ext uri="{BB962C8B-B14F-4D97-AF65-F5344CB8AC3E}">
        <p14:creationId xmlns:p14="http://schemas.microsoft.com/office/powerpoint/2010/main" val="824943435"/>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9" r:id="rId12"/>
    <p:sldLayoutId id="2147483870" r:id="rId13"/>
  </p:sldLayoutIdLst>
  <p:hf hdr="0" ftr="0" dt="0"/>
  <p:txStyles>
    <p:titleStyle>
      <a:lvl1pPr algn="ctr" rtl="0" eaLnBrk="1" fontAlgn="base" hangingPunct="1">
        <a:spcBef>
          <a:spcPct val="0"/>
        </a:spcBef>
        <a:spcAft>
          <a:spcPct val="0"/>
        </a:spcAft>
        <a:defRPr sz="2800">
          <a:solidFill>
            <a:sysClr val="windowText" lastClr="000000"/>
          </a:solidFill>
          <a:latin typeface="Arial"/>
          <a:ea typeface="+mj-ea"/>
          <a:cs typeface="Arial"/>
        </a:defRPr>
      </a:lvl1pPr>
      <a:lvl2pPr algn="ctr" rtl="0" eaLnBrk="1" fontAlgn="base" hangingPunct="1">
        <a:spcBef>
          <a:spcPct val="0"/>
        </a:spcBef>
        <a:spcAft>
          <a:spcPct val="0"/>
        </a:spcAft>
        <a:defRPr sz="2800">
          <a:solidFill>
            <a:srgbClr val="007EB9"/>
          </a:solidFill>
          <a:latin typeface="Arial" charset="0"/>
          <a:ea typeface="ＭＳ Ｐゴシック" charset="-128"/>
          <a:cs typeface="ＭＳ Ｐゴシック" charset="-128"/>
        </a:defRPr>
      </a:lvl2pPr>
      <a:lvl3pPr algn="ctr" rtl="0" eaLnBrk="1" fontAlgn="base" hangingPunct="1">
        <a:spcBef>
          <a:spcPct val="0"/>
        </a:spcBef>
        <a:spcAft>
          <a:spcPct val="0"/>
        </a:spcAft>
        <a:defRPr sz="2800">
          <a:solidFill>
            <a:srgbClr val="007EB9"/>
          </a:solidFill>
          <a:latin typeface="Arial" charset="0"/>
          <a:ea typeface="ＭＳ Ｐゴシック" charset="-128"/>
          <a:cs typeface="ＭＳ Ｐゴシック" charset="-128"/>
        </a:defRPr>
      </a:lvl3pPr>
      <a:lvl4pPr algn="ctr" rtl="0" eaLnBrk="1" fontAlgn="base" hangingPunct="1">
        <a:spcBef>
          <a:spcPct val="0"/>
        </a:spcBef>
        <a:spcAft>
          <a:spcPct val="0"/>
        </a:spcAft>
        <a:defRPr sz="2800">
          <a:solidFill>
            <a:srgbClr val="007EB9"/>
          </a:solidFill>
          <a:latin typeface="Arial" charset="0"/>
          <a:ea typeface="ＭＳ Ｐゴシック" charset="-128"/>
          <a:cs typeface="ＭＳ Ｐゴシック" charset="-128"/>
        </a:defRPr>
      </a:lvl4pPr>
      <a:lvl5pPr algn="ctr" rtl="0" eaLnBrk="1" fontAlgn="base" hangingPunct="1">
        <a:spcBef>
          <a:spcPct val="0"/>
        </a:spcBef>
        <a:spcAft>
          <a:spcPct val="0"/>
        </a:spcAft>
        <a:defRPr sz="2800">
          <a:solidFill>
            <a:srgbClr val="007EB9"/>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9pPr>
    </p:titleStyle>
    <p:bodyStyle>
      <a:lvl1pPr marL="342900" indent="-342900" algn="l" rtl="0" eaLnBrk="1" fontAlgn="base" hangingPunct="1">
        <a:spcBef>
          <a:spcPct val="20000"/>
        </a:spcBef>
        <a:spcAft>
          <a:spcPct val="0"/>
        </a:spcAft>
        <a:buChar char="•"/>
        <a:defRPr>
          <a:solidFill>
            <a:schemeClr val="tx1"/>
          </a:solidFill>
          <a:latin typeface="Arial"/>
          <a:ea typeface="+mn-ea"/>
          <a:cs typeface="Arial"/>
        </a:defRPr>
      </a:lvl1pPr>
      <a:lvl2pPr marL="742950" indent="-285750" algn="l" rtl="0" eaLnBrk="1" fontAlgn="base" hangingPunct="1">
        <a:spcBef>
          <a:spcPct val="20000"/>
        </a:spcBef>
        <a:spcAft>
          <a:spcPct val="0"/>
        </a:spcAft>
        <a:buChar char="–"/>
        <a:defRPr>
          <a:solidFill>
            <a:schemeClr val="tx1"/>
          </a:solidFill>
          <a:latin typeface="Arial"/>
          <a:ea typeface="+mn-ea"/>
          <a:cs typeface="Arial"/>
        </a:defRPr>
      </a:lvl2pPr>
      <a:lvl3pPr marL="1143000" indent="-228600" algn="l" rtl="0" eaLnBrk="1" fontAlgn="base" hangingPunct="1">
        <a:spcBef>
          <a:spcPct val="20000"/>
        </a:spcBef>
        <a:spcAft>
          <a:spcPct val="0"/>
        </a:spcAft>
        <a:buChar char="•"/>
        <a:defRPr>
          <a:solidFill>
            <a:schemeClr val="tx1"/>
          </a:solidFill>
          <a:latin typeface="Arial"/>
          <a:ea typeface="+mn-ea"/>
          <a:cs typeface="Arial"/>
        </a:defRPr>
      </a:lvl3pPr>
      <a:lvl4pPr marL="1600200" indent="-228600" algn="l" rtl="0" eaLnBrk="1" fontAlgn="base" hangingPunct="1">
        <a:spcBef>
          <a:spcPct val="20000"/>
        </a:spcBef>
        <a:spcAft>
          <a:spcPct val="0"/>
        </a:spcAft>
        <a:buChar char="–"/>
        <a:defRPr>
          <a:solidFill>
            <a:schemeClr val="tx1"/>
          </a:solidFill>
          <a:latin typeface="Arial"/>
          <a:ea typeface="+mn-ea"/>
          <a:cs typeface="Arial"/>
        </a:defRPr>
      </a:lvl4pPr>
      <a:lvl5pPr marL="2057400" indent="-228600" algn="l" rtl="0" eaLnBrk="1" fontAlgn="base" hangingPunct="1">
        <a:spcBef>
          <a:spcPct val="20000"/>
        </a:spcBef>
        <a:spcAft>
          <a:spcPct val="0"/>
        </a:spcAft>
        <a:buChar char="»"/>
        <a:defRPr>
          <a:solidFill>
            <a:schemeClr val="tx1"/>
          </a:solidFill>
          <a:latin typeface="Arial"/>
          <a:ea typeface="+mn-ea"/>
          <a:cs typeface="Arial"/>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9.e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B6A10ED0-48C6-4F09-B065-E330F1F7EC1C}"/>
              </a:ext>
            </a:extLst>
          </p:cNvPr>
          <p:cNvSpPr>
            <a:spLocks noGrp="1" noChangeArrowheads="1"/>
          </p:cNvSpPr>
          <p:nvPr>
            <p:ph type="subTitle" idx="1"/>
          </p:nvPr>
        </p:nvSpPr>
        <p:spPr>
          <a:xfrm>
            <a:off x="381000" y="5816602"/>
            <a:ext cx="8599488" cy="1065213"/>
          </a:xfrm>
        </p:spPr>
        <p:txBody>
          <a:bodyPr rtlCol="0">
            <a:normAutofit fontScale="25000" lnSpcReduction="20000"/>
          </a:bodyPr>
          <a:lstStyle/>
          <a:p>
            <a:pPr algn="r">
              <a:lnSpc>
                <a:spcPct val="80000"/>
              </a:lnSpc>
              <a:defRPr/>
            </a:pPr>
            <a:r>
              <a:rPr lang="en-US" sz="2800" b="1" dirty="0"/>
              <a:t>	</a:t>
            </a:r>
          </a:p>
          <a:p>
            <a:pPr algn="r">
              <a:lnSpc>
                <a:spcPct val="80000"/>
              </a:lnSpc>
              <a:defRPr/>
            </a:pPr>
            <a:r>
              <a:rPr lang="en-US" sz="11200" b="1" dirty="0">
                <a:solidFill>
                  <a:schemeClr val="tx1"/>
                </a:solidFill>
              </a:rPr>
              <a:t>Hira Naveed</a:t>
            </a:r>
          </a:p>
          <a:p>
            <a:pPr algn="r">
              <a:lnSpc>
                <a:spcPct val="80000"/>
              </a:lnSpc>
              <a:defRPr/>
            </a:pPr>
            <a:r>
              <a:rPr lang="en-US" sz="7200" dirty="0">
                <a:solidFill>
                  <a:schemeClr val="tx1"/>
                </a:solidFill>
              </a:rPr>
              <a:t>Lecture # 7 Operator Overloading</a:t>
            </a:r>
          </a:p>
          <a:p>
            <a:pPr algn="r">
              <a:lnSpc>
                <a:spcPct val="80000"/>
              </a:lnSpc>
              <a:defRPr/>
            </a:pPr>
            <a:endParaRPr lang="en-US" sz="6400" dirty="0">
              <a:solidFill>
                <a:schemeClr val="tx1"/>
              </a:solidFill>
            </a:endParaRPr>
          </a:p>
          <a:p>
            <a:pPr algn="r">
              <a:lnSpc>
                <a:spcPct val="80000"/>
              </a:lnSpc>
              <a:defRPr/>
            </a:pPr>
            <a:r>
              <a:rPr lang="en-US" sz="2800" b="1" dirty="0"/>
              <a:t>		</a:t>
            </a:r>
          </a:p>
        </p:txBody>
      </p:sp>
      <p:sp>
        <p:nvSpPr>
          <p:cNvPr id="40963" name="Rectangle 4">
            <a:extLst>
              <a:ext uri="{FF2B5EF4-FFF2-40B4-BE49-F238E27FC236}">
                <a16:creationId xmlns:a16="http://schemas.microsoft.com/office/drawing/2014/main" id="{32E19D76-1005-4B62-A653-549189A355E6}"/>
              </a:ext>
            </a:extLst>
          </p:cNvPr>
          <p:cNvSpPr>
            <a:spLocks noChangeArrowheads="1"/>
          </p:cNvSpPr>
          <p:nvPr/>
        </p:nvSpPr>
        <p:spPr bwMode="auto">
          <a:xfrm>
            <a:off x="1219200" y="5486400"/>
            <a:ext cx="6400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PK" altLang="en-PK" sz="2400">
              <a:solidFill>
                <a:srgbClr val="333399"/>
              </a:solidFill>
              <a:ea typeface="MS PGothic" panose="020B0600070205080204" pitchFamily="34" charset="-128"/>
            </a:endParaRPr>
          </a:p>
        </p:txBody>
      </p:sp>
      <p:pic>
        <p:nvPicPr>
          <p:cNvPr id="40964" name="Picture 8">
            <a:extLst>
              <a:ext uri="{FF2B5EF4-FFF2-40B4-BE49-F238E27FC236}">
                <a16:creationId xmlns:a16="http://schemas.microsoft.com/office/drawing/2014/main" id="{97E71CFD-EC0F-4B84-A73D-7C3CFA4BB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363" y="158752"/>
            <a:ext cx="8302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Rectangle 3">
            <a:extLst>
              <a:ext uri="{FF2B5EF4-FFF2-40B4-BE49-F238E27FC236}">
                <a16:creationId xmlns:a16="http://schemas.microsoft.com/office/drawing/2014/main" id="{8CF7A891-2018-4F73-820F-7CE5F5B84EA0}"/>
              </a:ext>
            </a:extLst>
          </p:cNvPr>
          <p:cNvSpPr txBox="1">
            <a:spLocks noChangeArrowheads="1"/>
          </p:cNvSpPr>
          <p:nvPr/>
        </p:nvSpPr>
        <p:spPr bwMode="auto">
          <a:xfrm>
            <a:off x="1944688" y="244475"/>
            <a:ext cx="56007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spcBef>
                <a:spcPct val="20000"/>
              </a:spcBef>
              <a:buChar char="•"/>
              <a:defRPr sz="3200">
                <a:solidFill>
                  <a:schemeClr val="tx1"/>
                </a:solidFill>
                <a:latin typeface="Arial" panose="020B0604020202020204" pitchFamily="34" charset="0"/>
                <a:cs typeface="Arial" panose="020B0604020202020204" pitchFamily="34" charset="0"/>
              </a:defRPr>
            </a:lvl1pPr>
            <a:lvl2pPr marL="342900" indent="-171450" defTabSz="685800">
              <a:spcBef>
                <a:spcPct val="20000"/>
              </a:spcBef>
              <a:buChar char="–"/>
              <a:defRPr sz="2800">
                <a:solidFill>
                  <a:schemeClr val="tx1"/>
                </a:solidFill>
                <a:latin typeface="Arial" panose="020B0604020202020204" pitchFamily="34" charset="0"/>
                <a:cs typeface="Arial" panose="020B0604020202020204" pitchFamily="34" charset="0"/>
              </a:defRPr>
            </a:lvl2pPr>
            <a:lvl3pPr marL="685800" indent="-171450" defTabSz="685800">
              <a:spcBef>
                <a:spcPct val="20000"/>
              </a:spcBef>
              <a:buChar char="•"/>
              <a:defRPr sz="2400">
                <a:solidFill>
                  <a:schemeClr val="tx1"/>
                </a:solidFill>
                <a:latin typeface="Arial" panose="020B0604020202020204" pitchFamily="34" charset="0"/>
                <a:cs typeface="Arial" panose="020B0604020202020204" pitchFamily="34" charset="0"/>
              </a:defRPr>
            </a:lvl3pPr>
            <a:lvl4pPr marL="1028700" indent="-171450" defTabSz="685800">
              <a:spcBef>
                <a:spcPct val="20000"/>
              </a:spcBef>
              <a:buChar char="–"/>
              <a:defRPr sz="2000">
                <a:solidFill>
                  <a:schemeClr val="tx1"/>
                </a:solidFill>
                <a:latin typeface="Arial" panose="020B0604020202020204" pitchFamily="34" charset="0"/>
                <a:cs typeface="Arial" panose="020B0604020202020204" pitchFamily="34" charset="0"/>
              </a:defRPr>
            </a:lvl4pPr>
            <a:lvl5pPr marL="1371600" indent="-171450" defTabSz="685800">
              <a:spcBef>
                <a:spcPct val="20000"/>
              </a:spcBef>
              <a:buChar char="»"/>
              <a:defRPr sz="2000">
                <a:solidFill>
                  <a:schemeClr val="tx1"/>
                </a:solidFill>
                <a:latin typeface="Arial" panose="020B0604020202020204" pitchFamily="34" charset="0"/>
                <a:cs typeface="Arial" panose="020B0604020202020204" pitchFamily="34" charset="0"/>
              </a:defRPr>
            </a:lvl5pPr>
            <a:lvl6pPr marL="1828800" indent="-171450" defTabSz="6858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286000" indent="-171450" defTabSz="6858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2743200" indent="-171450" defTabSz="6858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200400" indent="-171450" defTabSz="6858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lnSpc>
                <a:spcPct val="80000"/>
              </a:lnSpc>
              <a:spcBef>
                <a:spcPts val="750"/>
              </a:spcBef>
              <a:buNone/>
            </a:pPr>
            <a:r>
              <a:rPr lang="en-US" altLang="en-PK" sz="2800" b="1">
                <a:solidFill>
                  <a:srgbClr val="000000"/>
                </a:solidFill>
                <a:latin typeface="Calibri" panose="020F0502020204030204" pitchFamily="34" charset="0"/>
              </a:rPr>
              <a:t>National University of Computer 	and Emerging Sciences					</a:t>
            </a:r>
          </a:p>
        </p:txBody>
      </p:sp>
      <p:sp>
        <p:nvSpPr>
          <p:cNvPr id="2" name="Rectangle 1">
            <a:extLst>
              <a:ext uri="{FF2B5EF4-FFF2-40B4-BE49-F238E27FC236}">
                <a16:creationId xmlns:a16="http://schemas.microsoft.com/office/drawing/2014/main" id="{49B6AC2A-CFDF-47E1-8F05-1D8F58AEEC14}"/>
              </a:ext>
            </a:extLst>
          </p:cNvPr>
          <p:cNvSpPr/>
          <p:nvPr/>
        </p:nvSpPr>
        <p:spPr>
          <a:xfrm>
            <a:off x="163513" y="5961063"/>
            <a:ext cx="2133600" cy="882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aa-ET" dirty="0">
              <a:solidFill>
                <a:prstClr val="white"/>
              </a:solidFill>
            </a:endParaRPr>
          </a:p>
        </p:txBody>
      </p:sp>
      <p:pic>
        <p:nvPicPr>
          <p:cNvPr id="40967" name="Picture 13">
            <a:extLst>
              <a:ext uri="{FF2B5EF4-FFF2-40B4-BE49-F238E27FC236}">
                <a16:creationId xmlns:a16="http://schemas.microsoft.com/office/drawing/2014/main" id="{23A662D8-787E-4BA2-AE7A-85EF88994F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8981" b="10001"/>
          <a:stretch>
            <a:fillRect/>
          </a:stretch>
        </p:blipFill>
        <p:spPr bwMode="auto">
          <a:xfrm>
            <a:off x="0" y="1543050"/>
            <a:ext cx="9144000" cy="416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8" name="TextBox 6">
            <a:extLst>
              <a:ext uri="{FF2B5EF4-FFF2-40B4-BE49-F238E27FC236}">
                <a16:creationId xmlns:a16="http://schemas.microsoft.com/office/drawing/2014/main" id="{5C012C2E-35CE-4320-827E-CB4621E880DC}"/>
              </a:ext>
            </a:extLst>
          </p:cNvPr>
          <p:cNvSpPr txBox="1">
            <a:spLocks noChangeArrowheads="1"/>
          </p:cNvSpPr>
          <p:nvPr/>
        </p:nvSpPr>
        <p:spPr bwMode="auto">
          <a:xfrm>
            <a:off x="5943602" y="3627440"/>
            <a:ext cx="19923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PK" sz="2800" b="1">
                <a:solidFill>
                  <a:srgbClr val="FF0000"/>
                </a:solidFill>
                <a:latin typeface="Calibri" panose="020F0502020204030204" pitchFamily="34" charset="0"/>
              </a:rPr>
              <a:t>Spring 2022</a:t>
            </a:r>
            <a:endParaRPr lang="en-PK" altLang="en-PK" sz="2800" b="1">
              <a:solidFill>
                <a:srgbClr val="FF0000"/>
              </a:solidFill>
              <a:latin typeface="Calibri" panose="020F0502020204030204" pitchFamily="34" charset="0"/>
            </a:endParaRPr>
          </a:p>
        </p:txBody>
      </p:sp>
      <p:pic>
        <p:nvPicPr>
          <p:cNvPr id="40969" name="Picture 15">
            <a:extLst>
              <a:ext uri="{FF2B5EF4-FFF2-40B4-BE49-F238E27FC236}">
                <a16:creationId xmlns:a16="http://schemas.microsoft.com/office/drawing/2014/main" id="{7FEBB397-2FE5-4BBA-B3D5-77B6C88F95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3388" t="10181" r="30362" b="12383"/>
          <a:stretch>
            <a:fillRect/>
          </a:stretch>
        </p:blipFill>
        <p:spPr bwMode="auto">
          <a:xfrm>
            <a:off x="1600200" y="2343150"/>
            <a:ext cx="1900238" cy="286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a:t>Restriction on Operator Overloading</a:t>
            </a:r>
          </a:p>
        </p:txBody>
      </p:sp>
      <p:sp>
        <p:nvSpPr>
          <p:cNvPr id="3" name="Content Placeholder 2"/>
          <p:cNvSpPr>
            <a:spLocks noGrp="1"/>
          </p:cNvSpPr>
          <p:nvPr>
            <p:ph idx="1"/>
          </p:nvPr>
        </p:nvSpPr>
        <p:spPr/>
        <p:txBody>
          <a:bodyPr/>
          <a:lstStyle/>
          <a:p>
            <a:r>
              <a:rPr lang="en-US" dirty="0"/>
              <a:t>With operator overloading we </a:t>
            </a:r>
            <a:r>
              <a:rPr lang="en-US" dirty="0">
                <a:solidFill>
                  <a:srgbClr val="FF0000"/>
                </a:solidFill>
              </a:rPr>
              <a:t>cannot change</a:t>
            </a:r>
            <a:r>
              <a:rPr lang="en-US" dirty="0"/>
              <a:t>:</a:t>
            </a:r>
          </a:p>
          <a:p>
            <a:pPr lvl="1"/>
            <a:r>
              <a:rPr lang="en-US" dirty="0"/>
              <a:t>How operators act on built-in data types:</a:t>
            </a:r>
          </a:p>
          <a:p>
            <a:pPr lvl="2"/>
            <a:r>
              <a:rPr lang="en-US" dirty="0"/>
              <a:t>i.e., cannot change integer addition</a:t>
            </a:r>
          </a:p>
          <a:p>
            <a:pPr lvl="1"/>
            <a:r>
              <a:rPr lang="en-US" dirty="0"/>
              <a:t>Precedence of operator (order of evaluation)</a:t>
            </a:r>
          </a:p>
          <a:p>
            <a:pPr lvl="2"/>
            <a:r>
              <a:rPr lang="en-US" dirty="0"/>
              <a:t>Use parentheses to force order-of-operations</a:t>
            </a:r>
          </a:p>
          <a:p>
            <a:pPr lvl="1"/>
            <a:r>
              <a:rPr lang="en-US" dirty="0"/>
              <a:t>Association rules (left-to-right evaluation)</a:t>
            </a:r>
          </a:p>
          <a:p>
            <a:pPr lvl="1"/>
            <a:r>
              <a:rPr lang="en-US" dirty="0"/>
              <a:t>Number of operands</a:t>
            </a:r>
          </a:p>
          <a:p>
            <a:pPr lvl="2"/>
            <a:r>
              <a:rPr lang="en-US" dirty="0"/>
              <a:t>i.e., &amp; is unary, only acts on one operand</a:t>
            </a:r>
          </a:p>
          <a:p>
            <a:pPr lvl="1"/>
            <a:r>
              <a:rPr lang="en-US" dirty="0"/>
              <a:t>Cannot create new operators</a:t>
            </a:r>
          </a:p>
          <a:p>
            <a:pPr lvl="1"/>
            <a:r>
              <a:rPr lang="en-US" dirty="0"/>
              <a:t>Operators must be overloaded explicitly:</a:t>
            </a:r>
          </a:p>
          <a:p>
            <a:pPr lvl="1"/>
            <a:r>
              <a:rPr lang="en-US" dirty="0"/>
              <a:t>	 i.e., Overloading + ,  does not overload +=</a:t>
            </a:r>
          </a:p>
          <a:p>
            <a:endParaRPr lang="en-US" dirty="0"/>
          </a:p>
        </p:txBody>
      </p:sp>
      <p:sp>
        <p:nvSpPr>
          <p:cNvPr id="2" name="Slide Number Placeholder 1">
            <a:extLst>
              <a:ext uri="{FF2B5EF4-FFF2-40B4-BE49-F238E27FC236}">
                <a16:creationId xmlns:a16="http://schemas.microsoft.com/office/drawing/2014/main" id="{8BF2EB72-A256-4F98-A77A-22B998B3B765}"/>
              </a:ext>
            </a:extLst>
          </p:cNvPr>
          <p:cNvSpPr>
            <a:spLocks noGrp="1"/>
          </p:cNvSpPr>
          <p:nvPr>
            <p:ph type="sldNum" sz="quarter" idx="12"/>
          </p:nvPr>
        </p:nvSpPr>
        <p:spPr/>
        <p:txBody>
          <a:bodyPr/>
          <a:lstStyle/>
          <a:p>
            <a:fld id="{25C2CBD0-4E8A-462D-9424-859647FC3ED0}" type="slidenum">
              <a:rPr lang="en-US" smtClean="0"/>
              <a:pPr/>
              <a:t>10</a:t>
            </a:fld>
            <a:endParaRPr lang="en-US"/>
          </a:p>
        </p:txBody>
      </p:sp>
      <p:pic>
        <p:nvPicPr>
          <p:cNvPr id="5" name="Picture 2">
            <a:extLst>
              <a:ext uri="{FF2B5EF4-FFF2-40B4-BE49-F238E27FC236}">
                <a16:creationId xmlns:a16="http://schemas.microsoft.com/office/drawing/2014/main" id="{DF29D8C4-672C-4B69-A9A9-E7DC2C806D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46" t="4469" b="9246"/>
          <a:stretch/>
        </p:blipFill>
        <p:spPr bwMode="auto">
          <a:xfrm>
            <a:off x="7235688" y="4943063"/>
            <a:ext cx="1908313" cy="1914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45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a:t>String Library</a:t>
            </a:r>
          </a:p>
        </p:txBody>
      </p:sp>
      <p:sp>
        <p:nvSpPr>
          <p:cNvPr id="46083" name="Rectangle 3"/>
          <p:cNvSpPr>
            <a:spLocks noGrp="1" noChangeArrowheads="1"/>
          </p:cNvSpPr>
          <p:nvPr>
            <p:ph idx="1"/>
          </p:nvPr>
        </p:nvSpPr>
        <p:spPr/>
        <p:txBody>
          <a:bodyPr>
            <a:normAutofit fontScale="70000" lnSpcReduction="20000"/>
          </a:bodyPr>
          <a:lstStyle/>
          <a:p>
            <a:pPr marL="0" indent="0">
              <a:buNone/>
            </a:pPr>
            <a:r>
              <a:rPr lang="en-US" dirty="0"/>
              <a:t>void String::operator = (char *str)</a:t>
            </a:r>
          </a:p>
          <a:p>
            <a:pPr marL="0" indent="0">
              <a:buNone/>
            </a:pPr>
            <a:r>
              <a:rPr lang="en-US" dirty="0"/>
              <a:t>{	</a:t>
            </a:r>
          </a:p>
          <a:p>
            <a:pPr marL="0" indent="0">
              <a:buNone/>
            </a:pPr>
            <a:r>
              <a:rPr lang="en-US" dirty="0"/>
              <a:t>	text = new char[ </a:t>
            </a:r>
            <a:r>
              <a:rPr lang="en-US" dirty="0" err="1"/>
              <a:t>strlen</a:t>
            </a:r>
            <a:r>
              <a:rPr lang="en-US" dirty="0"/>
              <a:t>(str) ];</a:t>
            </a:r>
          </a:p>
          <a:p>
            <a:pPr marL="0" indent="0">
              <a:buNone/>
            </a:pPr>
            <a:r>
              <a:rPr lang="en-US" dirty="0"/>
              <a:t>	</a:t>
            </a:r>
            <a:r>
              <a:rPr lang="en-US" dirty="0" err="1"/>
              <a:t>strcpy</a:t>
            </a:r>
            <a:r>
              <a:rPr lang="en-US" dirty="0"/>
              <a:t>(</a:t>
            </a:r>
            <a:r>
              <a:rPr lang="en-US" dirty="0" err="1"/>
              <a:t>text,str</a:t>
            </a:r>
            <a:r>
              <a:rPr lang="en-US" dirty="0"/>
              <a:t>);</a:t>
            </a:r>
          </a:p>
          <a:p>
            <a:pPr marL="0" indent="0">
              <a:buNone/>
            </a:pPr>
            <a:r>
              <a:rPr lang="en-US" dirty="0"/>
              <a:t>}</a:t>
            </a:r>
          </a:p>
          <a:p>
            <a:pPr marL="0" indent="0">
              <a:buNone/>
            </a:pPr>
            <a:endParaRPr lang="en-US" dirty="0"/>
          </a:p>
          <a:p>
            <a:pPr marL="0" indent="0">
              <a:buNone/>
            </a:pPr>
            <a:endParaRPr lang="en-US" dirty="0"/>
          </a:p>
          <a:p>
            <a:pPr marL="0" indent="0">
              <a:buNone/>
            </a:pPr>
            <a:r>
              <a:rPr lang="en-US" dirty="0"/>
              <a:t>char&amp; String::[] (int Index)</a:t>
            </a:r>
          </a:p>
          <a:p>
            <a:pPr marL="0" indent="0">
              <a:buNone/>
            </a:pPr>
            <a:r>
              <a:rPr lang="en-US" dirty="0"/>
              <a:t>{</a:t>
            </a:r>
          </a:p>
          <a:p>
            <a:pPr marL="0" indent="0">
              <a:buNone/>
            </a:pPr>
            <a:r>
              <a:rPr lang="en-US" dirty="0"/>
              <a:t>		return text[Index];</a:t>
            </a:r>
          </a:p>
          <a:p>
            <a:pPr marL="0" indent="0">
              <a:buNone/>
            </a:pPr>
            <a:r>
              <a:rPr lang="en-US" dirty="0"/>
              <a:t>	</a:t>
            </a:r>
          </a:p>
          <a:p>
            <a:pPr marL="0" indent="0">
              <a:buNone/>
            </a:pPr>
            <a:r>
              <a:rPr lang="en-US" dirty="0"/>
              <a:t>}</a:t>
            </a:r>
          </a:p>
          <a:p>
            <a:pPr marL="0" indent="0">
              <a:buNone/>
            </a:pPr>
            <a:endParaRPr lang="en-US" dirty="0"/>
          </a:p>
          <a:p>
            <a:pPr marL="0" indent="0">
              <a:buNone/>
            </a:pPr>
            <a:r>
              <a:rPr lang="en-US" dirty="0"/>
              <a:t>// String string1 = </a:t>
            </a:r>
            <a:r>
              <a:rPr lang="ja-JP" altLang="en-US" dirty="0"/>
              <a:t>“</a:t>
            </a:r>
            <a:r>
              <a:rPr lang="en-US" altLang="ja-JP" dirty="0"/>
              <a:t>hello</a:t>
            </a:r>
            <a:r>
              <a:rPr lang="ja-JP" altLang="en-US" dirty="0"/>
              <a:t>”</a:t>
            </a:r>
            <a:r>
              <a:rPr lang="en-US" altLang="ja-JP" dirty="0"/>
              <a:t>;</a:t>
            </a:r>
          </a:p>
          <a:p>
            <a:pPr marL="0" indent="0">
              <a:buNone/>
            </a:pPr>
            <a:r>
              <a:rPr lang="en-US" dirty="0"/>
              <a:t>// string1[0] = </a:t>
            </a:r>
            <a:r>
              <a:rPr lang="ja-JP" altLang="en-US" dirty="0"/>
              <a:t>‘</a:t>
            </a:r>
            <a:r>
              <a:rPr lang="en-US" altLang="ja-JP" dirty="0"/>
              <a:t>a</a:t>
            </a:r>
            <a:r>
              <a:rPr lang="ja-JP" altLang="en-US" dirty="0"/>
              <a:t>’</a:t>
            </a:r>
            <a:r>
              <a:rPr lang="en-US" altLang="ja-JP" dirty="0"/>
              <a:t>;</a:t>
            </a:r>
          </a:p>
          <a:p>
            <a:pPr marL="0" indent="0">
              <a:buNone/>
            </a:pPr>
            <a:r>
              <a:rPr lang="en-US" dirty="0"/>
              <a:t>// string1.text[0] = </a:t>
            </a:r>
            <a:r>
              <a:rPr lang="ja-JP" altLang="en-US" dirty="0"/>
              <a:t>‘</a:t>
            </a:r>
            <a:r>
              <a:rPr lang="en-US" altLang="ja-JP" dirty="0"/>
              <a:t>a</a:t>
            </a:r>
            <a:r>
              <a:rPr lang="ja-JP" altLang="en-US" dirty="0"/>
              <a:t>’</a:t>
            </a:r>
            <a:r>
              <a:rPr lang="en-US" altLang="ja-JP" dirty="0"/>
              <a:t>;</a:t>
            </a:r>
          </a:p>
          <a:p>
            <a:pPr marL="0" indent="0">
              <a:buNone/>
            </a:pPr>
            <a:endParaRPr lang="en-US" dirty="0"/>
          </a:p>
          <a:p>
            <a:pPr marL="0" indent="0">
              <a:buNone/>
            </a:pPr>
            <a:r>
              <a:rPr lang="en-US" dirty="0"/>
              <a:t>// char c = string1[0];</a:t>
            </a:r>
          </a:p>
          <a:p>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43E39513-EE22-4095-836F-3C95A925FF3D}"/>
              </a:ext>
            </a:extLst>
          </p:cNvPr>
          <p:cNvSpPr>
            <a:spLocks noGrp="1"/>
          </p:cNvSpPr>
          <p:nvPr>
            <p:ph type="sldNum" sz="quarter" idx="12"/>
          </p:nvPr>
        </p:nvSpPr>
        <p:spPr/>
        <p:txBody>
          <a:bodyPr/>
          <a:lstStyle/>
          <a:p>
            <a:fld id="{25C2CBD0-4E8A-462D-9424-859647FC3ED0}" type="slidenum">
              <a:rPr lang="en-US" smtClean="0"/>
              <a:pPr/>
              <a:t>100</a:t>
            </a:fld>
            <a:endParaRPr lang="en-US"/>
          </a:p>
        </p:txBody>
      </p:sp>
    </p:spTree>
    <p:extLst>
      <p:ext uri="{BB962C8B-B14F-4D97-AF65-F5344CB8AC3E}">
        <p14:creationId xmlns:p14="http://schemas.microsoft.com/office/powerpoint/2010/main" val="13246830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a:t>String Library</a:t>
            </a:r>
          </a:p>
        </p:txBody>
      </p:sp>
      <p:sp>
        <p:nvSpPr>
          <p:cNvPr id="45059" name="Rectangle 3"/>
          <p:cNvSpPr>
            <a:spLocks noGrp="1" noChangeArrowheads="1"/>
          </p:cNvSpPr>
          <p:nvPr>
            <p:ph idx="1"/>
          </p:nvPr>
        </p:nvSpPr>
        <p:spPr/>
        <p:txBody>
          <a:bodyPr>
            <a:normAutofit fontScale="85000" lnSpcReduction="20000"/>
          </a:bodyPr>
          <a:lstStyle/>
          <a:p>
            <a:pPr marL="0" indent="0">
              <a:buNone/>
            </a:pPr>
            <a:r>
              <a:rPr lang="en-US" dirty="0" err="1"/>
              <a:t>ostream</a:t>
            </a:r>
            <a:r>
              <a:rPr lang="en-US" dirty="0"/>
              <a:t>&amp; operator&lt;&lt; (</a:t>
            </a:r>
            <a:r>
              <a:rPr lang="en-US" dirty="0" err="1"/>
              <a:t>ostream</a:t>
            </a:r>
            <a:r>
              <a:rPr lang="en-US" dirty="0"/>
              <a:t> &amp;out, String &amp;</a:t>
            </a:r>
            <a:r>
              <a:rPr lang="en-US" dirty="0" err="1"/>
              <a:t>str</a:t>
            </a:r>
            <a:r>
              <a:rPr lang="en-US" dirty="0"/>
              <a:t>)</a:t>
            </a:r>
          </a:p>
          <a:p>
            <a:pPr marL="0" indent="0">
              <a:buNone/>
            </a:pPr>
            <a:r>
              <a:rPr lang="en-US" dirty="0"/>
              <a:t>{</a:t>
            </a:r>
          </a:p>
          <a:p>
            <a:pPr marL="0" indent="0">
              <a:buNone/>
            </a:pPr>
            <a:r>
              <a:rPr lang="en-US" dirty="0"/>
              <a:t>	out &lt;&lt; </a:t>
            </a:r>
            <a:r>
              <a:rPr lang="en-US" dirty="0" err="1"/>
              <a:t>str.text</a:t>
            </a:r>
            <a:r>
              <a:rPr lang="en-US" dirty="0"/>
              <a:t>;</a:t>
            </a:r>
          </a:p>
          <a:p>
            <a:pPr marL="0" indent="0">
              <a:buNone/>
            </a:pPr>
            <a:r>
              <a:rPr lang="en-US" dirty="0"/>
              <a:t>	return out;</a:t>
            </a:r>
          </a:p>
          <a:p>
            <a:pPr marL="0" indent="0">
              <a:buNone/>
            </a:pPr>
            <a:r>
              <a:rPr lang="en-US" dirty="0"/>
              <a:t>}</a:t>
            </a:r>
          </a:p>
          <a:p>
            <a:pPr marL="0" indent="0">
              <a:buNone/>
            </a:pPr>
            <a:endParaRPr lang="en-US" dirty="0"/>
          </a:p>
          <a:p>
            <a:pPr marL="0" indent="0">
              <a:buNone/>
            </a:pPr>
            <a:endParaRPr lang="en-US" dirty="0"/>
          </a:p>
          <a:p>
            <a:pPr marL="0" indent="0">
              <a:buNone/>
            </a:pPr>
            <a:r>
              <a:rPr lang="en-US" dirty="0" err="1"/>
              <a:t>istream</a:t>
            </a:r>
            <a:r>
              <a:rPr lang="en-US" dirty="0"/>
              <a:t>&amp; operator&gt;&gt; (</a:t>
            </a:r>
            <a:r>
              <a:rPr lang="en-US" dirty="0" err="1"/>
              <a:t>istream</a:t>
            </a:r>
            <a:r>
              <a:rPr lang="en-US" dirty="0"/>
              <a:t> &amp;in, String &amp;</a:t>
            </a:r>
            <a:r>
              <a:rPr lang="en-US" dirty="0" err="1"/>
              <a:t>str</a:t>
            </a:r>
            <a:r>
              <a:rPr lang="en-US" dirty="0"/>
              <a:t>)</a:t>
            </a:r>
          </a:p>
          <a:p>
            <a:pPr marL="0" indent="0">
              <a:buNone/>
            </a:pPr>
            <a:r>
              <a:rPr lang="en-US" dirty="0"/>
              <a:t>{</a:t>
            </a:r>
          </a:p>
          <a:p>
            <a:pPr marL="0" indent="0">
              <a:buNone/>
            </a:pPr>
            <a:r>
              <a:rPr lang="en-US" dirty="0"/>
              <a:t>	char temp[200];</a:t>
            </a:r>
          </a:p>
          <a:p>
            <a:pPr marL="0" indent="0">
              <a:buNone/>
            </a:pPr>
            <a:r>
              <a:rPr lang="en-US" dirty="0"/>
              <a:t>	in &gt;&gt; temp;</a:t>
            </a:r>
          </a:p>
          <a:p>
            <a:pPr marL="0" indent="0">
              <a:buNone/>
            </a:pPr>
            <a:r>
              <a:rPr lang="en-US" dirty="0"/>
              <a:t>	text = new char[</a:t>
            </a:r>
            <a:r>
              <a:rPr lang="en-US" dirty="0" err="1"/>
              <a:t>strlen</a:t>
            </a:r>
            <a:r>
              <a:rPr lang="en-US" dirty="0"/>
              <a:t>(temp)];</a:t>
            </a:r>
          </a:p>
          <a:p>
            <a:pPr marL="0" indent="0">
              <a:buNone/>
            </a:pPr>
            <a:r>
              <a:rPr lang="en-US" dirty="0"/>
              <a:t>	</a:t>
            </a:r>
            <a:r>
              <a:rPr lang="en-US" dirty="0" err="1"/>
              <a:t>strcpy</a:t>
            </a:r>
            <a:r>
              <a:rPr lang="en-US" dirty="0"/>
              <a:t>(</a:t>
            </a:r>
            <a:r>
              <a:rPr lang="en-US" dirty="0" err="1"/>
              <a:t>text,temp</a:t>
            </a:r>
            <a:r>
              <a:rPr lang="en-US" dirty="0"/>
              <a:t>);</a:t>
            </a:r>
          </a:p>
          <a:p>
            <a:pPr marL="0" indent="0">
              <a:buNone/>
            </a:pPr>
            <a:endParaRPr lang="en-US" dirty="0"/>
          </a:p>
          <a:p>
            <a:pPr marL="0" indent="0">
              <a:buNone/>
            </a:pPr>
            <a:r>
              <a:rPr lang="en-US" dirty="0"/>
              <a:t>	return in;</a:t>
            </a:r>
          </a:p>
          <a:p>
            <a:pPr marL="0" indent="0">
              <a:buNone/>
            </a:pPr>
            <a:r>
              <a:rPr lang="en-US" dirty="0"/>
              <a:t>}</a:t>
            </a:r>
          </a:p>
          <a:p>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A2D8028D-B4BC-46B9-B2C8-0300A3BF367B}"/>
              </a:ext>
            </a:extLst>
          </p:cNvPr>
          <p:cNvSpPr>
            <a:spLocks noGrp="1"/>
          </p:cNvSpPr>
          <p:nvPr>
            <p:ph type="sldNum" sz="quarter" idx="12"/>
          </p:nvPr>
        </p:nvSpPr>
        <p:spPr/>
        <p:txBody>
          <a:bodyPr/>
          <a:lstStyle/>
          <a:p>
            <a:fld id="{25C2CBD0-4E8A-462D-9424-859647FC3ED0}" type="slidenum">
              <a:rPr lang="en-US" smtClean="0"/>
              <a:pPr/>
              <a:t>101</a:t>
            </a:fld>
            <a:endParaRPr lang="en-US"/>
          </a:p>
        </p:txBody>
      </p:sp>
    </p:spTree>
    <p:extLst>
      <p:ext uri="{BB962C8B-B14F-4D97-AF65-F5344CB8AC3E}">
        <p14:creationId xmlns:p14="http://schemas.microsoft.com/office/powerpoint/2010/main" val="39303838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String Library</a:t>
            </a:r>
          </a:p>
        </p:txBody>
      </p:sp>
      <p:sp>
        <p:nvSpPr>
          <p:cNvPr id="47107" name="Rectangle 3"/>
          <p:cNvSpPr>
            <a:spLocks noGrp="1" noChangeArrowheads="1"/>
          </p:cNvSpPr>
          <p:nvPr>
            <p:ph idx="1"/>
          </p:nvPr>
        </p:nvSpPr>
        <p:spPr/>
        <p:txBody>
          <a:bodyPr>
            <a:normAutofit fontScale="70000" lnSpcReduction="20000"/>
          </a:bodyPr>
          <a:lstStyle/>
          <a:p>
            <a:pPr marL="0" indent="0">
              <a:buNone/>
            </a:pPr>
            <a:r>
              <a:rPr lang="en-US" dirty="0" err="1"/>
              <a:t>int</a:t>
            </a:r>
            <a:r>
              <a:rPr lang="en-US" dirty="0"/>
              <a:t> main ( )</a:t>
            </a:r>
          </a:p>
          <a:p>
            <a:pPr marL="0" indent="0">
              <a:buNone/>
            </a:pPr>
            <a:r>
              <a:rPr lang="en-US" dirty="0"/>
              <a:t>{</a:t>
            </a:r>
          </a:p>
          <a:p>
            <a:pPr marL="0" indent="0">
              <a:buNone/>
            </a:pPr>
            <a:r>
              <a:rPr lang="en-US" dirty="0"/>
              <a:t>		String string1 = </a:t>
            </a:r>
            <a:r>
              <a:rPr lang="ja-JP" altLang="en-US" dirty="0"/>
              <a:t>“</a:t>
            </a:r>
            <a:r>
              <a:rPr lang="en-US" altLang="ja-JP" dirty="0"/>
              <a:t>hello</a:t>
            </a:r>
            <a:r>
              <a:rPr lang="ja-JP" altLang="en-US" dirty="0"/>
              <a:t>”</a:t>
            </a:r>
            <a:r>
              <a:rPr lang="en-US" altLang="ja-JP" dirty="0"/>
              <a:t>;</a:t>
            </a:r>
          </a:p>
          <a:p>
            <a:pPr marL="0" indent="0">
              <a:buNone/>
            </a:pPr>
            <a:r>
              <a:rPr lang="en-US" dirty="0"/>
              <a:t>		String string2 = </a:t>
            </a:r>
            <a:r>
              <a:rPr lang="ja-JP" altLang="en-US" dirty="0"/>
              <a:t>“”</a:t>
            </a:r>
            <a:r>
              <a:rPr lang="en-US" altLang="ja-JP" dirty="0"/>
              <a:t>;</a:t>
            </a:r>
          </a:p>
          <a:p>
            <a:pPr marL="0" indent="0">
              <a:buNone/>
            </a:pPr>
            <a:endParaRPr lang="en-US" dirty="0"/>
          </a:p>
          <a:p>
            <a:pPr marL="0" indent="0">
              <a:buNone/>
            </a:pPr>
            <a:r>
              <a:rPr lang="en-US" dirty="0"/>
              <a:t>		string1 = </a:t>
            </a:r>
            <a:r>
              <a:rPr lang="ja-JP" altLang="en-US" dirty="0"/>
              <a:t>“</a:t>
            </a:r>
            <a:r>
              <a:rPr lang="en-US" altLang="ja-JP" dirty="0"/>
              <a:t>hello world</a:t>
            </a:r>
            <a:r>
              <a:rPr lang="ja-JP" altLang="en-US" dirty="0"/>
              <a:t>”</a:t>
            </a:r>
            <a:r>
              <a:rPr lang="en-US" altLang="ja-JP" dirty="0"/>
              <a:t>;</a:t>
            </a:r>
          </a:p>
          <a:p>
            <a:pPr marL="0" indent="0">
              <a:buNone/>
            </a:pPr>
            <a:r>
              <a:rPr lang="en-US" dirty="0"/>
              <a:t>		</a:t>
            </a:r>
            <a:r>
              <a:rPr lang="en-US" dirty="0" err="1"/>
              <a:t>cout</a:t>
            </a:r>
            <a:r>
              <a:rPr lang="en-US" dirty="0"/>
              <a:t> &lt;&lt; </a:t>
            </a:r>
            <a:r>
              <a:rPr lang="ja-JP" altLang="en-US" dirty="0"/>
              <a:t>“</a:t>
            </a:r>
            <a:r>
              <a:rPr lang="en-US" altLang="ja-JP" dirty="0"/>
              <a:t>Enter string 2 text</a:t>
            </a:r>
            <a:r>
              <a:rPr lang="ja-JP" altLang="en-US" dirty="0"/>
              <a:t>”</a:t>
            </a:r>
            <a:r>
              <a:rPr lang="en-US" altLang="ja-JP" dirty="0"/>
              <a:t> &lt;&lt; </a:t>
            </a:r>
            <a:r>
              <a:rPr lang="en-US" altLang="ja-JP" dirty="0" err="1"/>
              <a:t>endl</a:t>
            </a:r>
            <a:r>
              <a:rPr lang="en-US" altLang="ja-JP" dirty="0"/>
              <a:t>;</a:t>
            </a:r>
          </a:p>
          <a:p>
            <a:pPr marL="0" indent="0">
              <a:buNone/>
            </a:pPr>
            <a:r>
              <a:rPr lang="en-US" dirty="0"/>
              <a:t>		</a:t>
            </a:r>
            <a:r>
              <a:rPr lang="en-US" dirty="0" err="1"/>
              <a:t>cin</a:t>
            </a:r>
            <a:r>
              <a:rPr lang="en-US" dirty="0"/>
              <a:t> &gt;&gt; string2;</a:t>
            </a:r>
          </a:p>
          <a:p>
            <a:pPr marL="0" indent="0">
              <a:buNone/>
            </a:pPr>
            <a:r>
              <a:rPr lang="en-US" dirty="0"/>
              <a:t>	</a:t>
            </a:r>
          </a:p>
          <a:p>
            <a:pPr marL="0" indent="0">
              <a:buNone/>
            </a:pPr>
            <a:r>
              <a:rPr lang="en-US" dirty="0"/>
              <a:t>		if ( string1 == string2 )</a:t>
            </a:r>
          </a:p>
          <a:p>
            <a:pPr marL="0" indent="0">
              <a:buNone/>
            </a:pPr>
            <a:r>
              <a:rPr lang="en-US" dirty="0"/>
              <a:t>			</a:t>
            </a:r>
            <a:r>
              <a:rPr lang="en-US" dirty="0" err="1"/>
              <a:t>cout</a:t>
            </a:r>
            <a:r>
              <a:rPr lang="en-US" dirty="0"/>
              <a:t> &lt;&lt; </a:t>
            </a:r>
            <a:r>
              <a:rPr lang="ja-JP" altLang="en-US" dirty="0"/>
              <a:t>“</a:t>
            </a:r>
            <a:r>
              <a:rPr lang="en-US" altLang="ja-JP" dirty="0"/>
              <a:t>Both strings are equal</a:t>
            </a:r>
            <a:r>
              <a:rPr lang="ja-JP" altLang="en-US" dirty="0"/>
              <a:t>”</a:t>
            </a:r>
            <a:r>
              <a:rPr lang="en-US" altLang="ja-JP" dirty="0"/>
              <a:t> &lt;&lt; </a:t>
            </a:r>
            <a:r>
              <a:rPr lang="en-US" altLang="ja-JP" dirty="0" err="1"/>
              <a:t>endl</a:t>
            </a:r>
            <a:r>
              <a:rPr lang="en-US" altLang="ja-JP" dirty="0"/>
              <a:t>;</a:t>
            </a:r>
          </a:p>
          <a:p>
            <a:pPr marL="0" indent="0">
              <a:buNone/>
            </a:pPr>
            <a:endParaRPr lang="en-US" dirty="0"/>
          </a:p>
          <a:p>
            <a:pPr marL="0" indent="0">
              <a:buNone/>
            </a:pPr>
            <a:r>
              <a:rPr lang="en-US" dirty="0"/>
              <a:t>		string2[0] = </a:t>
            </a:r>
            <a:r>
              <a:rPr lang="ja-JP" altLang="en-US" dirty="0"/>
              <a:t>‘</a:t>
            </a:r>
            <a:r>
              <a:rPr lang="en-US" altLang="ja-JP" dirty="0"/>
              <a:t>a</a:t>
            </a:r>
            <a:r>
              <a:rPr lang="ja-JP" altLang="en-US" dirty="0"/>
              <a:t>’</a:t>
            </a:r>
            <a:r>
              <a:rPr lang="en-US" altLang="ja-JP" dirty="0"/>
              <a:t>;</a:t>
            </a:r>
          </a:p>
          <a:p>
            <a:pPr marL="0" indent="0">
              <a:buNone/>
            </a:pPr>
            <a:r>
              <a:rPr lang="en-US" dirty="0"/>
              <a:t>		string2[1] = </a:t>
            </a:r>
            <a:r>
              <a:rPr lang="ja-JP" altLang="en-US" dirty="0"/>
              <a:t>‘</a:t>
            </a:r>
            <a:r>
              <a:rPr lang="en-US" altLang="ja-JP" dirty="0"/>
              <a:t>b</a:t>
            </a:r>
            <a:r>
              <a:rPr lang="ja-JP" altLang="en-US" dirty="0"/>
              <a:t>’</a:t>
            </a:r>
            <a:r>
              <a:rPr lang="en-US" altLang="ja-JP" dirty="0"/>
              <a:t>;</a:t>
            </a:r>
          </a:p>
          <a:p>
            <a:pPr marL="0" indent="0">
              <a:buNone/>
            </a:pPr>
            <a:r>
              <a:rPr lang="en-US" dirty="0"/>
              <a:t>		</a:t>
            </a:r>
            <a:r>
              <a:rPr lang="en-US" dirty="0" err="1"/>
              <a:t>cout</a:t>
            </a:r>
            <a:r>
              <a:rPr lang="en-US" dirty="0"/>
              <a:t> &lt;&lt; </a:t>
            </a:r>
            <a:r>
              <a:rPr lang="ja-JP" altLang="en-US" dirty="0"/>
              <a:t>“</a:t>
            </a:r>
            <a:r>
              <a:rPr lang="en-US" altLang="ja-JP" dirty="0"/>
              <a:t>The second string is </a:t>
            </a:r>
            <a:r>
              <a:rPr lang="ja-JP" altLang="en-US" dirty="0"/>
              <a:t>“</a:t>
            </a:r>
            <a:r>
              <a:rPr lang="en-US" altLang="ja-JP" dirty="0"/>
              <a:t> &lt;&lt; string2 &lt;&lt; </a:t>
            </a:r>
            <a:r>
              <a:rPr lang="en-US" altLang="ja-JP" dirty="0" err="1"/>
              <a:t>endl</a:t>
            </a:r>
            <a:r>
              <a:rPr lang="en-US" altLang="ja-JP" dirty="0"/>
              <a:t>;</a:t>
            </a:r>
          </a:p>
          <a:p>
            <a:pPr marL="0" indent="0">
              <a:buNone/>
            </a:pPr>
            <a:r>
              <a:rPr lang="en-US" dirty="0"/>
              <a:t>		</a:t>
            </a:r>
          </a:p>
          <a:p>
            <a:pPr marL="0" indent="0">
              <a:buNone/>
            </a:pPr>
            <a:r>
              <a:rPr lang="en-US" dirty="0"/>
              <a:t>		</a:t>
            </a:r>
            <a:r>
              <a:rPr lang="en-US" dirty="0" err="1"/>
              <a:t>cout</a:t>
            </a:r>
            <a:r>
              <a:rPr lang="en-US" dirty="0"/>
              <a:t>  &lt;&lt; the first character is </a:t>
            </a:r>
            <a:r>
              <a:rPr lang="ja-JP" altLang="en-US" dirty="0"/>
              <a:t>“</a:t>
            </a:r>
            <a:r>
              <a:rPr lang="en-US" altLang="ja-JP" dirty="0"/>
              <a:t>&lt;&lt; string1[0] &lt;&lt; </a:t>
            </a:r>
            <a:r>
              <a:rPr lang="en-US" altLang="ja-JP" dirty="0" err="1"/>
              <a:t>endl</a:t>
            </a:r>
            <a:r>
              <a:rPr lang="en-US" altLang="ja-JP" dirty="0"/>
              <a:t>;</a:t>
            </a:r>
          </a:p>
          <a:p>
            <a:pPr marL="0" indent="0">
              <a:buNone/>
            </a:pPr>
            <a:r>
              <a:rPr lang="en-US" dirty="0"/>
              <a:t>}</a:t>
            </a:r>
          </a:p>
        </p:txBody>
      </p:sp>
      <p:sp>
        <p:nvSpPr>
          <p:cNvPr id="2" name="Slide Number Placeholder 1">
            <a:extLst>
              <a:ext uri="{FF2B5EF4-FFF2-40B4-BE49-F238E27FC236}">
                <a16:creationId xmlns:a16="http://schemas.microsoft.com/office/drawing/2014/main" id="{7D90A462-2A15-4E72-B996-2C204E3FFB77}"/>
              </a:ext>
            </a:extLst>
          </p:cNvPr>
          <p:cNvSpPr>
            <a:spLocks noGrp="1"/>
          </p:cNvSpPr>
          <p:nvPr>
            <p:ph type="sldNum" sz="quarter" idx="12"/>
          </p:nvPr>
        </p:nvSpPr>
        <p:spPr/>
        <p:txBody>
          <a:bodyPr/>
          <a:lstStyle/>
          <a:p>
            <a:fld id="{25C2CBD0-4E8A-462D-9424-859647FC3ED0}" type="slidenum">
              <a:rPr lang="en-US" smtClean="0"/>
              <a:pPr/>
              <a:t>102</a:t>
            </a:fld>
            <a:endParaRPr lang="en-US"/>
          </a:p>
        </p:txBody>
      </p:sp>
    </p:spTree>
    <p:extLst>
      <p:ext uri="{BB962C8B-B14F-4D97-AF65-F5344CB8AC3E}">
        <p14:creationId xmlns:p14="http://schemas.microsoft.com/office/powerpoint/2010/main" val="3177109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1"/>
          <p:cNvSpPr>
            <a:spLocks noGrp="1"/>
          </p:cNvSpPr>
          <p:nvPr>
            <p:ph type="title"/>
          </p:nvPr>
        </p:nvSpPr>
        <p:spPr/>
        <p:txBody>
          <a:bodyPr/>
          <a:lstStyle/>
          <a:p>
            <a:r>
              <a:rPr lang="en-US" dirty="0"/>
              <a:t>Restriction on Operator Overloading</a:t>
            </a:r>
          </a:p>
        </p:txBody>
      </p:sp>
      <p:sp>
        <p:nvSpPr>
          <p:cNvPr id="6" name="Content Placeholder 5">
            <a:extLst>
              <a:ext uri="{FF2B5EF4-FFF2-40B4-BE49-F238E27FC236}">
                <a16:creationId xmlns:a16="http://schemas.microsoft.com/office/drawing/2014/main" id="{75FB60BA-1DA7-4D0C-9C7F-3C7D70C7B66D}"/>
              </a:ext>
            </a:extLst>
          </p:cNvPr>
          <p:cNvSpPr>
            <a:spLocks noGrp="1"/>
          </p:cNvSpPr>
          <p:nvPr>
            <p:ph idx="1"/>
          </p:nvPr>
        </p:nvSpPr>
        <p:spPr/>
        <p:txBody>
          <a:bodyPr/>
          <a:lstStyle/>
          <a:p>
            <a:endParaRPr lang="en-PK"/>
          </a:p>
        </p:txBody>
      </p:sp>
      <p:sp>
        <p:nvSpPr>
          <p:cNvPr id="3" name="Slide Number Placeholder 2">
            <a:extLst>
              <a:ext uri="{FF2B5EF4-FFF2-40B4-BE49-F238E27FC236}">
                <a16:creationId xmlns:a16="http://schemas.microsoft.com/office/drawing/2014/main" id="{2A989EB0-A084-4269-AEE2-9FA988A35820}"/>
              </a:ext>
            </a:extLst>
          </p:cNvPr>
          <p:cNvSpPr>
            <a:spLocks noGrp="1"/>
          </p:cNvSpPr>
          <p:nvPr>
            <p:ph type="sldNum" sz="quarter" idx="12"/>
          </p:nvPr>
        </p:nvSpPr>
        <p:spPr/>
        <p:txBody>
          <a:bodyPr/>
          <a:lstStyle/>
          <a:p>
            <a:fld id="{25C2CBD0-4E8A-462D-9424-859647FC3ED0}" type="slidenum">
              <a:rPr lang="en-US" smtClean="0"/>
              <a:pPr/>
              <a:t>11</a:t>
            </a:fld>
            <a:endParaRPr lang="en-US"/>
          </a:p>
        </p:txBody>
      </p:sp>
      <p:graphicFrame>
        <p:nvGraphicFramePr>
          <p:cNvPr id="2050" name="Object 2"/>
          <p:cNvGraphicFramePr>
            <a:graphicFrameLocks noChangeAspect="1"/>
          </p:cNvGraphicFramePr>
          <p:nvPr>
            <p:extLst>
              <p:ext uri="{D42A27DB-BD31-4B8C-83A1-F6EECF244321}">
                <p14:modId xmlns:p14="http://schemas.microsoft.com/office/powerpoint/2010/main" val="1946126065"/>
              </p:ext>
            </p:extLst>
          </p:nvPr>
        </p:nvGraphicFramePr>
        <p:xfrm>
          <a:off x="503854" y="4722815"/>
          <a:ext cx="7992447" cy="993775"/>
        </p:xfrm>
        <a:graphic>
          <a:graphicData uri="http://schemas.openxmlformats.org/presentationml/2006/ole">
            <mc:AlternateContent xmlns:mc="http://schemas.openxmlformats.org/markup-compatibility/2006">
              <mc:Choice xmlns:v="urn:schemas-microsoft-com:vml" Requires="v">
                <p:oleObj spid="_x0000_s6418" name="Document" r:id="rId4" imgW="5420868" imgH="672084" progId="Word.Document.8">
                  <p:embed/>
                </p:oleObj>
              </mc:Choice>
              <mc:Fallback>
                <p:oleObj name="Document" r:id="rId4" imgW="5420868" imgH="672084" progId="Word.Document.8">
                  <p:embed/>
                  <p:pic>
                    <p:nvPicPr>
                      <p:cNvPr id="205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854" y="4722815"/>
                        <a:ext cx="7992447" cy="993775"/>
                      </a:xfrm>
                      <a:prstGeom prst="rect">
                        <a:avLst/>
                      </a:prstGeom>
                      <a:noFill/>
                      <a:ln>
                        <a:noFill/>
                      </a:ln>
                      <a:effectLst/>
                    </p:spPr>
                  </p:pic>
                </p:oleObj>
              </mc:Fallback>
            </mc:AlternateContent>
          </a:graphicData>
        </a:graphic>
      </p:graphicFrame>
      <p:graphicFrame>
        <p:nvGraphicFramePr>
          <p:cNvPr id="2051" name="Object 3"/>
          <p:cNvGraphicFramePr>
            <a:graphicFrameLocks noChangeAspect="1"/>
          </p:cNvGraphicFramePr>
          <p:nvPr>
            <p:extLst>
              <p:ext uri="{D42A27DB-BD31-4B8C-83A1-F6EECF244321}">
                <p14:modId xmlns:p14="http://schemas.microsoft.com/office/powerpoint/2010/main" val="1209825586"/>
              </p:ext>
            </p:extLst>
          </p:nvPr>
        </p:nvGraphicFramePr>
        <p:xfrm>
          <a:off x="-381000" y="1751015"/>
          <a:ext cx="9736306" cy="2301509"/>
        </p:xfrm>
        <a:graphic>
          <a:graphicData uri="http://schemas.openxmlformats.org/presentationml/2006/ole">
            <mc:AlternateContent xmlns:mc="http://schemas.openxmlformats.org/markup-compatibility/2006">
              <mc:Choice xmlns:v="urn:schemas-microsoft-com:vml" Requires="v">
                <p:oleObj spid="_x0000_s6419" name="Document" r:id="rId6" imgW="6654800" imgH="1663700" progId="Word.Document.8">
                  <p:embed/>
                </p:oleObj>
              </mc:Choice>
              <mc:Fallback>
                <p:oleObj name="Document" r:id="rId6" imgW="6654800" imgH="1663700" progId="Word.Document.8">
                  <p:embed/>
                  <p:pic>
                    <p:nvPicPr>
                      <p:cNvPr id="2051"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1751015"/>
                        <a:ext cx="9736306" cy="230150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083657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How to Overload an Operator?</a:t>
            </a:r>
          </a:p>
        </p:txBody>
      </p:sp>
      <p:sp>
        <p:nvSpPr>
          <p:cNvPr id="8195" name="Rectangle 3"/>
          <p:cNvSpPr>
            <a:spLocks noGrp="1" noChangeArrowheads="1"/>
          </p:cNvSpPr>
          <p:nvPr>
            <p:ph idx="1"/>
          </p:nvPr>
        </p:nvSpPr>
        <p:spPr/>
        <p:txBody>
          <a:bodyPr>
            <a:normAutofit/>
          </a:bodyPr>
          <a:lstStyle/>
          <a:p>
            <a:r>
              <a:rPr lang="en-US" b="1" dirty="0"/>
              <a:t>Member function: </a:t>
            </a:r>
            <a:r>
              <a:rPr lang="en-US" dirty="0"/>
              <a:t>If the left operand of that particular operator is an object of the same class, then the overloaded operator is said to be </a:t>
            </a:r>
            <a:r>
              <a:rPr lang="en-US" dirty="0">
                <a:solidFill>
                  <a:srgbClr val="0069BF"/>
                </a:solidFill>
              </a:rPr>
              <a:t>implemented by a member function</a:t>
            </a:r>
            <a:r>
              <a:rPr lang="en-US" dirty="0"/>
              <a:t>.</a:t>
            </a:r>
          </a:p>
          <a:p>
            <a:pPr marL="0" indent="0">
              <a:buNone/>
            </a:pPr>
            <a:endParaRPr lang="en-US" dirty="0"/>
          </a:p>
          <a:p>
            <a:r>
              <a:rPr lang="en-US" b="1" dirty="0"/>
              <a:t>Non-member function: </a:t>
            </a:r>
            <a:r>
              <a:rPr lang="en-US" dirty="0"/>
              <a:t>If the left operand of that particular operator is an object of a different class, then the overloaded operator is said to be implemented as a </a:t>
            </a:r>
            <a:r>
              <a:rPr lang="en-US" dirty="0">
                <a:solidFill>
                  <a:srgbClr val="0069BF"/>
                </a:solidFill>
              </a:rPr>
              <a:t>non-member function</a:t>
            </a:r>
          </a:p>
          <a:p>
            <a:endParaRPr lang="en-US" dirty="0"/>
          </a:p>
        </p:txBody>
      </p:sp>
      <p:sp>
        <p:nvSpPr>
          <p:cNvPr id="2" name="Slide Number Placeholder 1">
            <a:extLst>
              <a:ext uri="{FF2B5EF4-FFF2-40B4-BE49-F238E27FC236}">
                <a16:creationId xmlns:a16="http://schemas.microsoft.com/office/drawing/2014/main" id="{A3DFD062-C189-4998-969D-24239290BEB2}"/>
              </a:ext>
            </a:extLst>
          </p:cNvPr>
          <p:cNvSpPr>
            <a:spLocks noGrp="1"/>
          </p:cNvSpPr>
          <p:nvPr>
            <p:ph type="sldNum" sz="quarter" idx="12"/>
          </p:nvPr>
        </p:nvSpPr>
        <p:spPr/>
        <p:txBody>
          <a:bodyPr/>
          <a:lstStyle/>
          <a:p>
            <a:fld id="{25C2CBD0-4E8A-462D-9424-859647FC3ED0}" type="slidenum">
              <a:rPr lang="en-US" smtClean="0"/>
              <a:pPr/>
              <a:t>12</a:t>
            </a:fld>
            <a:endParaRPr lang="en-US"/>
          </a:p>
        </p:txBody>
      </p:sp>
      <p:pic>
        <p:nvPicPr>
          <p:cNvPr id="5" name="Picture 2">
            <a:extLst>
              <a:ext uri="{FF2B5EF4-FFF2-40B4-BE49-F238E27FC236}">
                <a16:creationId xmlns:a16="http://schemas.microsoft.com/office/drawing/2014/main" id="{8C3CA447-9B81-4927-864A-B479034C7B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46" t="4469" b="9246"/>
          <a:stretch/>
        </p:blipFill>
        <p:spPr bwMode="auto">
          <a:xfrm>
            <a:off x="7235688" y="4943063"/>
            <a:ext cx="1908313" cy="1914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473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Invoking Objects</a:t>
            </a:r>
          </a:p>
        </p:txBody>
      </p:sp>
      <p:sp>
        <p:nvSpPr>
          <p:cNvPr id="10243" name="Rectangle 3"/>
          <p:cNvSpPr>
            <a:spLocks noGrp="1" noChangeArrowheads="1"/>
          </p:cNvSpPr>
          <p:nvPr>
            <p:ph idx="1"/>
          </p:nvPr>
        </p:nvSpPr>
        <p:spPr/>
        <p:txBody>
          <a:bodyPr/>
          <a:lstStyle/>
          <a:p>
            <a:r>
              <a:rPr lang="en-US" dirty="0"/>
              <a:t>If the </a:t>
            </a:r>
            <a:r>
              <a:rPr lang="en-US" dirty="0">
                <a:solidFill>
                  <a:srgbClr val="0069BF"/>
                </a:solidFill>
              </a:rPr>
              <a:t>operator is binary </a:t>
            </a:r>
            <a:r>
              <a:rPr lang="en-US" dirty="0"/>
              <a:t>but there is only </a:t>
            </a:r>
            <a:r>
              <a:rPr lang="en-US" dirty="0">
                <a:solidFill>
                  <a:srgbClr val="0069BF"/>
                </a:solidFill>
              </a:rPr>
              <a:t>one explicit argument</a:t>
            </a:r>
            <a:r>
              <a:rPr lang="en-US" dirty="0"/>
              <a:t>, the</a:t>
            </a:r>
            <a:r>
              <a:rPr lang="ja-JP" altLang="en-US" dirty="0"/>
              <a:t> </a:t>
            </a:r>
            <a:r>
              <a:rPr lang="en-US" altLang="ja-JP" dirty="0">
                <a:solidFill>
                  <a:srgbClr val="FF0000"/>
                </a:solidFill>
              </a:rPr>
              <a:t>calling</a:t>
            </a:r>
            <a:r>
              <a:rPr lang="ja-JP" altLang="en-US" dirty="0">
                <a:solidFill>
                  <a:srgbClr val="FF0000"/>
                </a:solidFill>
              </a:rPr>
              <a:t> </a:t>
            </a:r>
            <a:r>
              <a:rPr lang="en-US" altLang="ja-JP" dirty="0">
                <a:solidFill>
                  <a:srgbClr val="FF0000"/>
                </a:solidFill>
              </a:rPr>
              <a:t>object </a:t>
            </a:r>
            <a:r>
              <a:rPr lang="en-US" altLang="ja-JP" dirty="0"/>
              <a:t>is assumed to be the </a:t>
            </a:r>
            <a:r>
              <a:rPr lang="en-US" altLang="ja-JP" dirty="0">
                <a:solidFill>
                  <a:srgbClr val="FF0000"/>
                </a:solidFill>
              </a:rPr>
              <a:t>left operand</a:t>
            </a:r>
          </a:p>
          <a:p>
            <a:endParaRPr lang="en-US" dirty="0"/>
          </a:p>
        </p:txBody>
      </p:sp>
      <p:sp>
        <p:nvSpPr>
          <p:cNvPr id="4" name="Slide Number Placeholder 3">
            <a:extLst>
              <a:ext uri="{FF2B5EF4-FFF2-40B4-BE49-F238E27FC236}">
                <a16:creationId xmlns:a16="http://schemas.microsoft.com/office/drawing/2014/main" id="{745832BF-C52C-4ECE-8F94-A2093BE8E002}"/>
              </a:ext>
            </a:extLst>
          </p:cNvPr>
          <p:cNvSpPr>
            <a:spLocks noGrp="1"/>
          </p:cNvSpPr>
          <p:nvPr>
            <p:ph type="sldNum" sz="quarter" idx="12"/>
          </p:nvPr>
        </p:nvSpPr>
        <p:spPr/>
        <p:txBody>
          <a:bodyPr/>
          <a:lstStyle/>
          <a:p>
            <a:fld id="{25C2CBD0-4E8A-462D-9424-859647FC3ED0}" type="slidenum">
              <a:rPr lang="en-US" smtClean="0"/>
              <a:pPr/>
              <a:t>13</a:t>
            </a:fld>
            <a:endParaRPr lang="en-US"/>
          </a:p>
        </p:txBody>
      </p:sp>
      <p:sp>
        <p:nvSpPr>
          <p:cNvPr id="10244" name="Text Box 4"/>
          <p:cNvSpPr txBox="1">
            <a:spLocks noChangeArrowheads="1"/>
          </p:cNvSpPr>
          <p:nvPr/>
        </p:nvSpPr>
        <p:spPr bwMode="auto">
          <a:xfrm>
            <a:off x="1028700" y="2802296"/>
            <a:ext cx="7086600" cy="34778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dirty="0">
                <a:latin typeface="Consolas" panose="020B0609020204030204" pitchFamily="49" charset="0"/>
              </a:rPr>
              <a:t>class Date</a:t>
            </a:r>
          </a:p>
          <a:p>
            <a:pPr eaLnBrk="1" hangingPunct="1"/>
            <a:r>
              <a:rPr lang="en-US" sz="2000" b="1" dirty="0">
                <a:latin typeface="Consolas" panose="020B0609020204030204" pitchFamily="49" charset="0"/>
              </a:rPr>
              <a:t>{</a:t>
            </a:r>
          </a:p>
          <a:p>
            <a:pPr eaLnBrk="1" hangingPunct="1"/>
            <a:r>
              <a:rPr lang="en-US" sz="2000" b="1" dirty="0">
                <a:latin typeface="Consolas" panose="020B0609020204030204" pitchFamily="49" charset="0"/>
              </a:rPr>
              <a:t>   public:  // member functions</a:t>
            </a:r>
          </a:p>
          <a:p>
            <a:pPr eaLnBrk="1" hangingPunct="1"/>
            <a:r>
              <a:rPr lang="en-US" sz="2000" b="1" dirty="0">
                <a:latin typeface="Consolas" panose="020B0609020204030204" pitchFamily="49" charset="0"/>
              </a:rPr>
              <a:t>   Date operator-(Date&amp; d);</a:t>
            </a:r>
          </a:p>
          <a:p>
            <a:pPr eaLnBrk="1" hangingPunct="1"/>
            <a:r>
              <a:rPr lang="en-US" sz="2000" b="1" dirty="0">
                <a:latin typeface="Consolas" panose="020B0609020204030204" pitchFamily="49" charset="0"/>
              </a:rPr>
              <a:t>};</a:t>
            </a:r>
          </a:p>
          <a:p>
            <a:pPr eaLnBrk="1" hangingPunct="1"/>
            <a:endParaRPr lang="en-US" sz="2000" b="1" dirty="0">
              <a:latin typeface="Consolas" panose="020B0609020204030204" pitchFamily="49" charset="0"/>
            </a:endParaRPr>
          </a:p>
          <a:p>
            <a:pPr eaLnBrk="1" hangingPunct="1"/>
            <a:endParaRPr lang="en-US" sz="2000" b="1" dirty="0">
              <a:latin typeface="Consolas" panose="020B0609020204030204" pitchFamily="49" charset="0"/>
            </a:endParaRPr>
          </a:p>
          <a:p>
            <a:pPr eaLnBrk="1" hangingPunct="1"/>
            <a:r>
              <a:rPr lang="en-US" sz="2000" b="1" dirty="0" err="1">
                <a:latin typeface="Consolas" panose="020B0609020204030204" pitchFamily="49" charset="0"/>
              </a:rPr>
              <a:t>int</a:t>
            </a:r>
            <a:r>
              <a:rPr lang="en-US" sz="2000" b="1" dirty="0">
                <a:latin typeface="Consolas" panose="020B0609020204030204" pitchFamily="49" charset="0"/>
              </a:rPr>
              <a:t> main (void)</a:t>
            </a:r>
          </a:p>
          <a:p>
            <a:pPr eaLnBrk="1" hangingPunct="1"/>
            <a:r>
              <a:rPr lang="en-US" sz="2000" b="1" dirty="0">
                <a:latin typeface="Consolas" panose="020B0609020204030204" pitchFamily="49" charset="0"/>
              </a:rPr>
              <a:t>{</a:t>
            </a:r>
          </a:p>
          <a:p>
            <a:pPr eaLnBrk="1" hangingPunct="1"/>
            <a:r>
              <a:rPr lang="en-US" sz="2000" b="1" dirty="0">
                <a:latin typeface="Consolas" panose="020B0609020204030204" pitchFamily="49" charset="0"/>
              </a:rPr>
              <a:t>   s1 - s2;  </a:t>
            </a:r>
            <a:r>
              <a:rPr lang="en-US" sz="2000" b="1" dirty="0">
                <a:solidFill>
                  <a:srgbClr val="00B050"/>
                </a:solidFill>
                <a:latin typeface="Consolas" panose="020B0609020204030204" pitchFamily="49" charset="0"/>
              </a:rPr>
              <a:t>// instead of s1.operator-(s2);</a:t>
            </a:r>
          </a:p>
          <a:p>
            <a:pPr eaLnBrk="1" hangingPunct="1"/>
            <a:r>
              <a:rPr lang="en-US" sz="2000" b="1" dirty="0">
                <a:latin typeface="Consolas" panose="020B0609020204030204" pitchFamily="49" charset="0"/>
              </a:rPr>
              <a:t>}</a:t>
            </a:r>
            <a:endParaRPr lang="en-US" b="1" dirty="0">
              <a:latin typeface="Consolas" panose="020B0609020204030204" pitchFamily="49" charset="0"/>
            </a:endParaRPr>
          </a:p>
        </p:txBody>
      </p:sp>
      <p:sp>
        <p:nvSpPr>
          <p:cNvPr id="2" name="Freeform 1"/>
          <p:cNvSpPr/>
          <p:nvPr/>
        </p:nvSpPr>
        <p:spPr>
          <a:xfrm rot="1796038">
            <a:off x="2009808" y="3921503"/>
            <a:ext cx="236285" cy="1793499"/>
          </a:xfrm>
          <a:custGeom>
            <a:avLst/>
            <a:gdLst>
              <a:gd name="connsiteX0" fmla="*/ 842096 w 842096"/>
              <a:gd name="connsiteY0" fmla="*/ 2538919 h 2538919"/>
              <a:gd name="connsiteX1" fmla="*/ 15244 w 842096"/>
              <a:gd name="connsiteY1" fmla="*/ 875490 h 2538919"/>
              <a:gd name="connsiteX2" fmla="*/ 384896 w 842096"/>
              <a:gd name="connsiteY2" fmla="*/ 0 h 2538919"/>
            </a:gdLst>
            <a:ahLst/>
            <a:cxnLst>
              <a:cxn ang="0">
                <a:pos x="connsiteX0" y="connsiteY0"/>
              </a:cxn>
              <a:cxn ang="0">
                <a:pos x="connsiteX1" y="connsiteY1"/>
              </a:cxn>
              <a:cxn ang="0">
                <a:pos x="connsiteX2" y="connsiteY2"/>
              </a:cxn>
            </a:cxnLst>
            <a:rect l="l" t="t" r="r" b="b"/>
            <a:pathLst>
              <a:path w="842096" h="2538919">
                <a:moveTo>
                  <a:pt x="842096" y="2538919"/>
                </a:moveTo>
                <a:cubicBezTo>
                  <a:pt x="466770" y="1918781"/>
                  <a:pt x="91444" y="1298643"/>
                  <a:pt x="15244" y="875490"/>
                </a:cubicBezTo>
                <a:cubicBezTo>
                  <a:pt x="-60956" y="452337"/>
                  <a:pt x="161970" y="226168"/>
                  <a:pt x="384896" y="0"/>
                </a:cubicBezTo>
              </a:path>
            </a:pathLst>
          </a:custGeom>
          <a:noFill/>
          <a:ln>
            <a:solidFill>
              <a:srgbClr val="FF0000"/>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 name="Freeform 2"/>
          <p:cNvSpPr/>
          <p:nvPr/>
        </p:nvSpPr>
        <p:spPr>
          <a:xfrm>
            <a:off x="2518653" y="4050677"/>
            <a:ext cx="2999372" cy="1605064"/>
          </a:xfrm>
          <a:custGeom>
            <a:avLst/>
            <a:gdLst>
              <a:gd name="connsiteX0" fmla="*/ 0 w 2999372"/>
              <a:gd name="connsiteY0" fmla="*/ 1605064 h 1605064"/>
              <a:gd name="connsiteX1" fmla="*/ 2889115 w 2999372"/>
              <a:gd name="connsiteY1" fmla="*/ 846306 h 1605064"/>
              <a:gd name="connsiteX2" fmla="*/ 2120630 w 2999372"/>
              <a:gd name="connsiteY2" fmla="*/ 0 h 1605064"/>
            </a:gdLst>
            <a:ahLst/>
            <a:cxnLst>
              <a:cxn ang="0">
                <a:pos x="connsiteX0" y="connsiteY0"/>
              </a:cxn>
              <a:cxn ang="0">
                <a:pos x="connsiteX1" y="connsiteY1"/>
              </a:cxn>
              <a:cxn ang="0">
                <a:pos x="connsiteX2" y="connsiteY2"/>
              </a:cxn>
            </a:cxnLst>
            <a:rect l="l" t="t" r="r" b="b"/>
            <a:pathLst>
              <a:path w="2999372" h="1605064">
                <a:moveTo>
                  <a:pt x="0" y="1605064"/>
                </a:moveTo>
                <a:cubicBezTo>
                  <a:pt x="1267838" y="1359440"/>
                  <a:pt x="2535677" y="1113817"/>
                  <a:pt x="2889115" y="846306"/>
                </a:cubicBezTo>
                <a:cubicBezTo>
                  <a:pt x="3242553" y="578795"/>
                  <a:pt x="2681591" y="289397"/>
                  <a:pt x="2120630" y="0"/>
                </a:cubicBezTo>
              </a:path>
            </a:pathLst>
          </a:custGeom>
          <a:noFill/>
          <a:ln>
            <a:solidFill>
              <a:srgbClr val="0070C0"/>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011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dirty="0"/>
              <a:t>Operator Overloading Syntax</a:t>
            </a:r>
          </a:p>
        </p:txBody>
      </p:sp>
      <p:sp>
        <p:nvSpPr>
          <p:cNvPr id="13315" name="Content Placeholder 2"/>
          <p:cNvSpPr>
            <a:spLocks noGrp="1"/>
          </p:cNvSpPr>
          <p:nvPr>
            <p:ph idx="1"/>
          </p:nvPr>
        </p:nvSpPr>
        <p:spPr/>
        <p:txBody>
          <a:bodyPr/>
          <a:lstStyle/>
          <a:p>
            <a:r>
              <a:rPr lang="en-US" dirty="0"/>
              <a:t>	</a:t>
            </a:r>
            <a:r>
              <a:rPr lang="en-US" dirty="0">
                <a:latin typeface="Consolas" panose="020B0609020204030204" pitchFamily="49" charset="0"/>
              </a:rPr>
              <a:t>a = b + c;</a:t>
            </a:r>
          </a:p>
          <a:p>
            <a:r>
              <a:rPr lang="en-US" dirty="0">
                <a:latin typeface="Consolas" panose="020B0609020204030204" pitchFamily="49" charset="0"/>
              </a:rPr>
              <a:t>	datatype </a:t>
            </a:r>
            <a:r>
              <a:rPr lang="en-US" b="1" dirty="0">
                <a:latin typeface="Consolas" panose="020B0609020204030204" pitchFamily="49" charset="0"/>
              </a:rPr>
              <a:t>operator+ </a:t>
            </a:r>
            <a:r>
              <a:rPr lang="en-US" dirty="0">
                <a:latin typeface="Consolas" panose="020B0609020204030204" pitchFamily="49" charset="0"/>
              </a:rPr>
              <a:t>(datatype) { … }</a:t>
            </a:r>
          </a:p>
        </p:txBody>
      </p:sp>
      <p:sp>
        <p:nvSpPr>
          <p:cNvPr id="2" name="Slide Number Placeholder 1">
            <a:extLst>
              <a:ext uri="{FF2B5EF4-FFF2-40B4-BE49-F238E27FC236}">
                <a16:creationId xmlns:a16="http://schemas.microsoft.com/office/drawing/2014/main" id="{28821E05-A509-450F-B46C-D9FD0FBDC533}"/>
              </a:ext>
            </a:extLst>
          </p:cNvPr>
          <p:cNvSpPr>
            <a:spLocks noGrp="1"/>
          </p:cNvSpPr>
          <p:nvPr>
            <p:ph type="sldNum" sz="quarter" idx="12"/>
          </p:nvPr>
        </p:nvSpPr>
        <p:spPr/>
        <p:txBody>
          <a:bodyPr/>
          <a:lstStyle/>
          <a:p>
            <a:fld id="{25C2CBD0-4E8A-462D-9424-859647FC3ED0}" type="slidenum">
              <a:rPr lang="en-US" smtClean="0"/>
              <a:pPr/>
              <a:t>14</a:t>
            </a:fld>
            <a:endParaRPr lang="en-US"/>
          </a:p>
        </p:txBody>
      </p:sp>
      <p:sp>
        <p:nvSpPr>
          <p:cNvPr id="4" name="Text Box 6"/>
          <p:cNvSpPr txBox="1">
            <a:spLocks noChangeArrowheads="1"/>
          </p:cNvSpPr>
          <p:nvPr/>
        </p:nvSpPr>
        <p:spPr bwMode="auto">
          <a:xfrm>
            <a:off x="609600" y="5178781"/>
            <a:ext cx="5638800" cy="861774"/>
          </a:xfrm>
          <a:prstGeom prst="rect">
            <a:avLst/>
          </a:prstGeom>
          <a:ln>
            <a:solidFill>
              <a:schemeClr val="tx1"/>
            </a:solidFill>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spcBef>
                <a:spcPct val="50000"/>
              </a:spcBef>
              <a:defRPr/>
            </a:pPr>
            <a:r>
              <a:rPr lang="en-US" sz="2000" b="1" dirty="0">
                <a:solidFill>
                  <a:srgbClr val="FF0000"/>
                </a:solidFill>
              </a:rPr>
              <a:t>return parameter </a:t>
            </a:r>
          </a:p>
          <a:p>
            <a:pPr>
              <a:spcBef>
                <a:spcPct val="50000"/>
              </a:spcBef>
              <a:defRPr/>
            </a:pPr>
            <a:r>
              <a:rPr lang="en-US" sz="2000" b="1" dirty="0"/>
              <a:t>(can be </a:t>
            </a:r>
            <a:r>
              <a:rPr lang="en-US" sz="2000" b="1" dirty="0">
                <a:solidFill>
                  <a:srgbClr val="0070C0"/>
                </a:solidFill>
              </a:rPr>
              <a:t>native data type </a:t>
            </a:r>
            <a:r>
              <a:rPr lang="en-US" sz="2000" b="1" dirty="0"/>
              <a:t>or </a:t>
            </a:r>
            <a:r>
              <a:rPr lang="en-US" sz="2000" b="1" dirty="0">
                <a:solidFill>
                  <a:srgbClr val="0070C0"/>
                </a:solidFill>
              </a:rPr>
              <a:t>user defined data type</a:t>
            </a:r>
            <a:r>
              <a:rPr lang="en-US" sz="2000" b="1" dirty="0"/>
              <a:t>)</a:t>
            </a:r>
          </a:p>
        </p:txBody>
      </p:sp>
      <p:sp>
        <p:nvSpPr>
          <p:cNvPr id="13317" name="Line 8"/>
          <p:cNvSpPr>
            <a:spLocks noChangeShapeType="1"/>
          </p:cNvSpPr>
          <p:nvPr/>
        </p:nvSpPr>
        <p:spPr bwMode="auto">
          <a:xfrm>
            <a:off x="1600200" y="2057400"/>
            <a:ext cx="228600" cy="314777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 name="Text Box 6"/>
          <p:cNvSpPr txBox="1">
            <a:spLocks noChangeArrowheads="1"/>
          </p:cNvSpPr>
          <p:nvPr/>
        </p:nvSpPr>
        <p:spPr bwMode="auto">
          <a:xfrm>
            <a:off x="4772025" y="2538096"/>
            <a:ext cx="4038600" cy="1015663"/>
          </a:xfrm>
          <a:prstGeom prst="rect">
            <a:avLst/>
          </a:prstGeom>
          <a:ln>
            <a:solidFill>
              <a:schemeClr val="tx1"/>
            </a:solidFill>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spcBef>
                <a:spcPct val="50000"/>
              </a:spcBef>
              <a:defRPr/>
            </a:pPr>
            <a:r>
              <a:rPr lang="en-US" sz="2000" b="1" dirty="0">
                <a:solidFill>
                  <a:srgbClr val="FF0000"/>
                </a:solidFill>
              </a:rPr>
              <a:t>Parameter</a:t>
            </a:r>
            <a:r>
              <a:rPr lang="en-US" sz="2000" b="1" dirty="0">
                <a:solidFill>
                  <a:srgbClr val="B80000"/>
                </a:solidFill>
              </a:rPr>
              <a:t> </a:t>
            </a:r>
            <a:r>
              <a:rPr lang="en-US" sz="2000" b="1" dirty="0">
                <a:solidFill>
                  <a:srgbClr val="FF0000"/>
                </a:solidFill>
              </a:rPr>
              <a:t>or Right operand </a:t>
            </a:r>
            <a:r>
              <a:rPr lang="en-US" sz="2000" b="1" dirty="0">
                <a:solidFill>
                  <a:schemeClr val="tx1"/>
                </a:solidFill>
              </a:rPr>
              <a:t>in member functions</a:t>
            </a:r>
            <a:r>
              <a:rPr lang="en-US" sz="2000" b="1" dirty="0">
                <a:solidFill>
                  <a:srgbClr val="B80000"/>
                </a:solidFill>
              </a:rPr>
              <a:t> </a:t>
            </a:r>
            <a:r>
              <a:rPr lang="en-US" sz="2000" b="1" dirty="0"/>
              <a:t>(can be </a:t>
            </a:r>
            <a:r>
              <a:rPr lang="en-US" sz="2000" b="1" dirty="0">
                <a:solidFill>
                  <a:srgbClr val="0070C0"/>
                </a:solidFill>
              </a:rPr>
              <a:t>native data type</a:t>
            </a:r>
            <a:r>
              <a:rPr lang="en-US" sz="2000" b="1" dirty="0"/>
              <a:t> or </a:t>
            </a:r>
            <a:r>
              <a:rPr lang="en-US" sz="2000" b="1" dirty="0">
                <a:solidFill>
                  <a:srgbClr val="0070C0"/>
                </a:solidFill>
              </a:rPr>
              <a:t>user defined data type</a:t>
            </a:r>
            <a:r>
              <a:rPr lang="en-US" sz="2000" b="1" dirty="0">
                <a:solidFill>
                  <a:schemeClr val="tx1"/>
                </a:solidFill>
              </a:rPr>
              <a:t>)</a:t>
            </a:r>
          </a:p>
        </p:txBody>
      </p:sp>
      <p:sp>
        <p:nvSpPr>
          <p:cNvPr id="13319" name="Line 8"/>
          <p:cNvSpPr>
            <a:spLocks noChangeShapeType="1"/>
          </p:cNvSpPr>
          <p:nvPr/>
        </p:nvSpPr>
        <p:spPr bwMode="auto">
          <a:xfrm>
            <a:off x="5105400" y="2057400"/>
            <a:ext cx="1219200" cy="48069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 name="Text Box 6"/>
          <p:cNvSpPr txBox="1">
            <a:spLocks noChangeArrowheads="1"/>
          </p:cNvSpPr>
          <p:nvPr/>
        </p:nvSpPr>
        <p:spPr bwMode="auto">
          <a:xfrm>
            <a:off x="3276600" y="3671255"/>
            <a:ext cx="4876800" cy="1323439"/>
          </a:xfrm>
          <a:prstGeom prst="rect">
            <a:avLst/>
          </a:prstGeom>
          <a:ln>
            <a:solidFill>
              <a:schemeClr val="tx1"/>
            </a:solidFill>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spcBef>
                <a:spcPct val="50000"/>
              </a:spcBef>
              <a:defRPr/>
            </a:pPr>
            <a:r>
              <a:rPr lang="en-US" sz="2000" b="1" dirty="0"/>
              <a:t>Remember </a:t>
            </a:r>
            <a:r>
              <a:rPr lang="en-US" sz="2000" b="1" dirty="0">
                <a:solidFill>
                  <a:srgbClr val="FF0000"/>
                </a:solidFill>
              </a:rPr>
              <a:t>operator+</a:t>
            </a:r>
            <a:r>
              <a:rPr lang="en-US" sz="2000" b="1" dirty="0"/>
              <a:t> is a </a:t>
            </a:r>
            <a:r>
              <a:rPr lang="en-US" sz="2000" b="1" dirty="0">
                <a:solidFill>
                  <a:srgbClr val="0070C0"/>
                </a:solidFill>
              </a:rPr>
              <a:t>function</a:t>
            </a:r>
            <a:r>
              <a:rPr lang="en-US" sz="2000" b="1" dirty="0"/>
              <a:t>, and it will be called with the help of any object, </a:t>
            </a:r>
            <a:r>
              <a:rPr lang="en-US" sz="2000" b="1" dirty="0">
                <a:solidFill>
                  <a:srgbClr val="0070C0"/>
                </a:solidFill>
              </a:rPr>
              <a:t>thus for member functions the left operand is the calling object</a:t>
            </a:r>
          </a:p>
        </p:txBody>
      </p:sp>
      <p:sp>
        <p:nvSpPr>
          <p:cNvPr id="13321" name="Line 8"/>
          <p:cNvSpPr>
            <a:spLocks noChangeShapeType="1"/>
          </p:cNvSpPr>
          <p:nvPr/>
        </p:nvSpPr>
        <p:spPr bwMode="auto">
          <a:xfrm>
            <a:off x="3276600" y="2057402"/>
            <a:ext cx="381000" cy="161385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317015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Operator Overloading Syntax</a:t>
            </a:r>
          </a:p>
        </p:txBody>
      </p:sp>
      <p:sp>
        <p:nvSpPr>
          <p:cNvPr id="2" name="Slide Number Placeholder 1">
            <a:extLst>
              <a:ext uri="{FF2B5EF4-FFF2-40B4-BE49-F238E27FC236}">
                <a16:creationId xmlns:a16="http://schemas.microsoft.com/office/drawing/2014/main" id="{C816E6CA-B727-42CA-9EF6-929E25E72CA6}"/>
              </a:ext>
            </a:extLst>
          </p:cNvPr>
          <p:cNvSpPr>
            <a:spLocks noGrp="1"/>
          </p:cNvSpPr>
          <p:nvPr>
            <p:ph type="sldNum" sz="quarter" idx="12"/>
          </p:nvPr>
        </p:nvSpPr>
        <p:spPr/>
        <p:txBody>
          <a:bodyPr/>
          <a:lstStyle/>
          <a:p>
            <a:fld id="{25C2CBD0-4E8A-462D-9424-859647FC3ED0}" type="slidenum">
              <a:rPr lang="en-US" smtClean="0"/>
              <a:pPr/>
              <a:t>15</a:t>
            </a:fld>
            <a:endParaRPr lang="en-US"/>
          </a:p>
        </p:txBody>
      </p:sp>
      <p:sp>
        <p:nvSpPr>
          <p:cNvPr id="10" name="Content Placeholder 2">
            <a:extLst>
              <a:ext uri="{FF2B5EF4-FFF2-40B4-BE49-F238E27FC236}">
                <a16:creationId xmlns:a16="http://schemas.microsoft.com/office/drawing/2014/main" id="{9FBFEE60-53D4-4DC7-BBB4-2B518A1727E6}"/>
              </a:ext>
            </a:extLst>
          </p:cNvPr>
          <p:cNvSpPr>
            <a:spLocks noGrp="1"/>
          </p:cNvSpPr>
          <p:nvPr>
            <p:ph idx="1"/>
          </p:nvPr>
        </p:nvSpPr>
        <p:spPr>
          <a:xfrm>
            <a:off x="483577" y="1143000"/>
            <a:ext cx="8153400" cy="5430078"/>
          </a:xfrm>
        </p:spPr>
        <p:txBody>
          <a:bodyPr>
            <a:normAutofit fontScale="92500" lnSpcReduction="20000"/>
          </a:bodyPr>
          <a:lstStyle/>
          <a:p>
            <a:pPr marL="0" indent="0">
              <a:buNone/>
            </a:pPr>
            <a:r>
              <a:rPr lang="en-US" dirty="0"/>
              <a:t>datatype operator+ (datatype)</a:t>
            </a:r>
          </a:p>
          <a:p>
            <a:pPr marL="0" indent="0">
              <a:buNone/>
            </a:pPr>
            <a:r>
              <a:rPr lang="en-US" dirty="0"/>
              <a:t>Example (1): </a:t>
            </a:r>
            <a:r>
              <a:rPr lang="en-US" dirty="0">
                <a:solidFill>
                  <a:srgbClr val="0070C0"/>
                </a:solidFill>
              </a:rPr>
              <a:t>parameter of primitive data type</a:t>
            </a:r>
          </a:p>
          <a:p>
            <a:pPr marL="0" indent="0">
              <a:buNone/>
            </a:pPr>
            <a:r>
              <a:rPr lang="en-US" dirty="0"/>
              <a:t>		</a:t>
            </a:r>
            <a:r>
              <a:rPr lang="en-US" dirty="0">
                <a:solidFill>
                  <a:srgbClr val="0070C0"/>
                </a:solidFill>
              </a:rPr>
              <a:t>         return value of primitive data type </a:t>
            </a:r>
          </a:p>
          <a:p>
            <a:pPr marL="0" indent="0">
              <a:buNone/>
            </a:pPr>
            <a:endParaRPr lang="en-US" dirty="0">
              <a:solidFill>
                <a:srgbClr val="0070C0"/>
              </a:solidFill>
            </a:endParaRPr>
          </a:p>
          <a:p>
            <a:pPr marL="457200" lvl="1" indent="0">
              <a:buNone/>
            </a:pPr>
            <a:r>
              <a:rPr lang="en-US" sz="2600" dirty="0">
                <a:latin typeface="Consolas" panose="020B0609020204030204" pitchFamily="49" charset="0"/>
              </a:rPr>
              <a:t>class </a:t>
            </a:r>
            <a:r>
              <a:rPr lang="en-US" sz="2600" dirty="0" err="1">
                <a:latin typeface="Consolas" panose="020B0609020204030204" pitchFamily="49" charset="0"/>
              </a:rPr>
              <a:t>myClass</a:t>
            </a:r>
            <a:endParaRPr lang="en-US" sz="2600" dirty="0">
              <a:latin typeface="Consolas" panose="020B0609020204030204" pitchFamily="49" charset="0"/>
            </a:endParaRPr>
          </a:p>
          <a:p>
            <a:pPr marL="457200" lvl="1" indent="0">
              <a:buNone/>
            </a:pPr>
            <a:r>
              <a:rPr lang="en-US" sz="2600" dirty="0">
                <a:latin typeface="Consolas" panose="020B0609020204030204" pitchFamily="49" charset="0"/>
              </a:rPr>
              <a:t>{			</a:t>
            </a:r>
          </a:p>
          <a:p>
            <a:pPr marL="457200" lvl="1" indent="0">
              <a:buNone/>
            </a:pPr>
            <a:r>
              <a:rPr lang="en-US" sz="2600" dirty="0">
                <a:latin typeface="Consolas" panose="020B0609020204030204" pitchFamily="49" charset="0"/>
              </a:rPr>
              <a:t>		</a:t>
            </a:r>
            <a:r>
              <a:rPr lang="en-US" sz="2600" dirty="0">
                <a:solidFill>
                  <a:srgbClr val="0070C0"/>
                </a:solidFill>
                <a:latin typeface="Consolas" panose="020B0609020204030204" pitchFamily="49" charset="0"/>
              </a:rPr>
              <a:t>int</a:t>
            </a:r>
            <a:r>
              <a:rPr lang="en-US" sz="2600" dirty="0">
                <a:latin typeface="Consolas" panose="020B0609020204030204" pitchFamily="49" charset="0"/>
              </a:rPr>
              <a:t> </a:t>
            </a:r>
            <a:r>
              <a:rPr lang="en-US" sz="2600" dirty="0">
                <a:solidFill>
                  <a:srgbClr val="FF0000"/>
                </a:solidFill>
                <a:latin typeface="Consolas" panose="020B0609020204030204" pitchFamily="49" charset="0"/>
              </a:rPr>
              <a:t>operator+ </a:t>
            </a:r>
            <a:r>
              <a:rPr lang="en-US" sz="2600" dirty="0">
                <a:latin typeface="Consolas" panose="020B0609020204030204" pitchFamily="49" charset="0"/>
              </a:rPr>
              <a:t>( </a:t>
            </a:r>
            <a:r>
              <a:rPr lang="en-US" sz="2600" dirty="0">
                <a:solidFill>
                  <a:srgbClr val="0070C0"/>
                </a:solidFill>
                <a:latin typeface="Consolas" panose="020B0609020204030204" pitchFamily="49" charset="0"/>
              </a:rPr>
              <a:t>int</a:t>
            </a:r>
            <a:r>
              <a:rPr lang="en-US" sz="2600" dirty="0">
                <a:latin typeface="Consolas" panose="020B0609020204030204" pitchFamily="49" charset="0"/>
              </a:rPr>
              <a:t> );    </a:t>
            </a:r>
          </a:p>
          <a:p>
            <a:pPr marL="457200" lvl="1" indent="0">
              <a:buNone/>
            </a:pPr>
            <a:r>
              <a:rPr lang="en-US" sz="2600" dirty="0">
                <a:latin typeface="Consolas" panose="020B0609020204030204" pitchFamily="49" charset="0"/>
              </a:rPr>
              <a:t>}</a:t>
            </a:r>
          </a:p>
          <a:p>
            <a:pPr marL="457200" lvl="1" indent="0">
              <a:buNone/>
            </a:pPr>
            <a:endParaRPr lang="en-US" sz="2600" dirty="0">
              <a:latin typeface="Consolas" panose="020B0609020204030204" pitchFamily="49" charset="0"/>
            </a:endParaRPr>
          </a:p>
          <a:p>
            <a:pPr marL="457200" lvl="1" indent="0">
              <a:buNone/>
            </a:pPr>
            <a:r>
              <a:rPr lang="en-US" sz="2600" dirty="0" err="1">
                <a:latin typeface="Consolas" panose="020B0609020204030204" pitchFamily="49" charset="0"/>
              </a:rPr>
              <a:t>int</a:t>
            </a:r>
            <a:r>
              <a:rPr lang="en-US" sz="2600" dirty="0">
                <a:latin typeface="Consolas" panose="020B0609020204030204" pitchFamily="49" charset="0"/>
              </a:rPr>
              <a:t> main ( )</a:t>
            </a:r>
          </a:p>
          <a:p>
            <a:pPr marL="457200" lvl="1" indent="0">
              <a:buNone/>
            </a:pPr>
            <a:r>
              <a:rPr lang="en-US" sz="2600" dirty="0">
                <a:latin typeface="Consolas" panose="020B0609020204030204" pitchFamily="49" charset="0"/>
              </a:rPr>
              <a:t>{</a:t>
            </a:r>
          </a:p>
          <a:p>
            <a:pPr marL="457200" lvl="1" indent="0">
              <a:buNone/>
            </a:pPr>
            <a:r>
              <a:rPr lang="en-US" sz="2600" dirty="0">
                <a:latin typeface="Consolas" panose="020B0609020204030204" pitchFamily="49" charset="0"/>
              </a:rPr>
              <a:t>		int </a:t>
            </a:r>
            <a:r>
              <a:rPr lang="en-US" sz="2600" dirty="0" err="1">
                <a:latin typeface="Consolas" panose="020B0609020204030204" pitchFamily="49" charset="0"/>
              </a:rPr>
              <a:t>a,b</a:t>
            </a:r>
            <a:r>
              <a:rPr lang="en-US" sz="2600" dirty="0">
                <a:latin typeface="Consolas" panose="020B0609020204030204" pitchFamily="49" charset="0"/>
              </a:rPr>
              <a:t>=5;	</a:t>
            </a:r>
          </a:p>
          <a:p>
            <a:pPr marL="457200" lvl="1" indent="0">
              <a:buNone/>
            </a:pPr>
            <a:r>
              <a:rPr lang="en-US" sz="2600" dirty="0">
                <a:latin typeface="Consolas" panose="020B0609020204030204" pitchFamily="49" charset="0"/>
              </a:rPr>
              <a:t>		</a:t>
            </a:r>
            <a:r>
              <a:rPr lang="en-US" sz="2600" dirty="0" err="1">
                <a:latin typeface="Consolas" panose="020B0609020204030204" pitchFamily="49" charset="0"/>
              </a:rPr>
              <a:t>myClass</a:t>
            </a:r>
            <a:r>
              <a:rPr lang="en-US" sz="2600" dirty="0">
                <a:latin typeface="Consolas" panose="020B0609020204030204" pitchFamily="49" charset="0"/>
              </a:rPr>
              <a:t> object1;</a:t>
            </a:r>
          </a:p>
          <a:p>
            <a:pPr marL="457200" lvl="1" indent="0">
              <a:buNone/>
            </a:pPr>
            <a:r>
              <a:rPr lang="en-US" sz="2600" dirty="0">
                <a:latin typeface="Consolas" panose="020B0609020204030204" pitchFamily="49" charset="0"/>
              </a:rPr>
              <a:t>		a = object1 + b;</a:t>
            </a:r>
          </a:p>
          <a:p>
            <a:pPr marL="457200" lvl="1" indent="0">
              <a:buNone/>
            </a:pPr>
            <a:r>
              <a:rPr lang="en-US" sz="2600" dirty="0">
                <a:latin typeface="Consolas" panose="020B0609020204030204" pitchFamily="49" charset="0"/>
              </a:rPr>
              <a:t>}</a:t>
            </a:r>
          </a:p>
        </p:txBody>
      </p:sp>
    </p:spTree>
    <p:extLst>
      <p:ext uri="{BB962C8B-B14F-4D97-AF65-F5344CB8AC3E}">
        <p14:creationId xmlns:p14="http://schemas.microsoft.com/office/powerpoint/2010/main" val="1513757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Operator Overloading Syntax</a:t>
            </a:r>
          </a:p>
        </p:txBody>
      </p:sp>
      <p:sp>
        <p:nvSpPr>
          <p:cNvPr id="15363" name="Content Placeholder 2"/>
          <p:cNvSpPr>
            <a:spLocks noGrp="1"/>
          </p:cNvSpPr>
          <p:nvPr>
            <p:ph idx="1"/>
          </p:nvPr>
        </p:nvSpPr>
        <p:spPr>
          <a:xfrm>
            <a:off x="483577" y="1143000"/>
            <a:ext cx="8153400" cy="5430078"/>
          </a:xfrm>
        </p:spPr>
        <p:txBody>
          <a:bodyPr>
            <a:normAutofit fontScale="92500" lnSpcReduction="20000"/>
          </a:bodyPr>
          <a:lstStyle/>
          <a:p>
            <a:pPr marL="0" indent="0">
              <a:buNone/>
            </a:pPr>
            <a:r>
              <a:rPr lang="en-US" dirty="0"/>
              <a:t>datatype operator+ (datatype)</a:t>
            </a:r>
          </a:p>
          <a:p>
            <a:pPr marL="0" indent="0">
              <a:buNone/>
            </a:pPr>
            <a:r>
              <a:rPr lang="en-US" dirty="0"/>
              <a:t>Example (2): </a:t>
            </a:r>
            <a:r>
              <a:rPr lang="en-US" dirty="0">
                <a:solidFill>
                  <a:srgbClr val="0070C0"/>
                </a:solidFill>
              </a:rPr>
              <a:t>parameter of user defined data type</a:t>
            </a:r>
          </a:p>
          <a:p>
            <a:pPr marL="0" indent="0">
              <a:buNone/>
            </a:pPr>
            <a:r>
              <a:rPr lang="en-US" dirty="0"/>
              <a:t>		</a:t>
            </a:r>
            <a:r>
              <a:rPr lang="en-US" dirty="0">
                <a:solidFill>
                  <a:srgbClr val="0070C0"/>
                </a:solidFill>
              </a:rPr>
              <a:t>         return value of primitive data type </a:t>
            </a:r>
          </a:p>
          <a:p>
            <a:pPr marL="0" indent="0">
              <a:buNone/>
            </a:pPr>
            <a:endParaRPr lang="en-US" dirty="0">
              <a:solidFill>
                <a:srgbClr val="0070C0"/>
              </a:solidFill>
            </a:endParaRPr>
          </a:p>
          <a:p>
            <a:pPr marL="457200" lvl="1" indent="0">
              <a:buNone/>
            </a:pPr>
            <a:r>
              <a:rPr lang="en-US" sz="2600" dirty="0">
                <a:latin typeface="Consolas" panose="020B0609020204030204" pitchFamily="49" charset="0"/>
              </a:rPr>
              <a:t>class </a:t>
            </a:r>
            <a:r>
              <a:rPr lang="en-US" sz="2600" dirty="0" err="1">
                <a:latin typeface="Consolas" panose="020B0609020204030204" pitchFamily="49" charset="0"/>
              </a:rPr>
              <a:t>myClass</a:t>
            </a:r>
            <a:endParaRPr lang="en-US" sz="2600" dirty="0">
              <a:latin typeface="Consolas" panose="020B0609020204030204" pitchFamily="49" charset="0"/>
            </a:endParaRPr>
          </a:p>
          <a:p>
            <a:pPr marL="457200" lvl="1" indent="0">
              <a:buNone/>
            </a:pPr>
            <a:r>
              <a:rPr lang="en-US" sz="2600" dirty="0">
                <a:latin typeface="Consolas" panose="020B0609020204030204" pitchFamily="49" charset="0"/>
              </a:rPr>
              <a:t>{			</a:t>
            </a:r>
          </a:p>
          <a:p>
            <a:pPr marL="457200" lvl="1" indent="0">
              <a:buNone/>
            </a:pPr>
            <a:r>
              <a:rPr lang="en-US" sz="2600" dirty="0">
                <a:latin typeface="Consolas" panose="020B0609020204030204" pitchFamily="49" charset="0"/>
              </a:rPr>
              <a:t>		</a:t>
            </a:r>
            <a:r>
              <a:rPr lang="en-US" sz="2600" dirty="0" err="1">
                <a:solidFill>
                  <a:srgbClr val="0070C0"/>
                </a:solidFill>
                <a:latin typeface="Consolas" panose="020B0609020204030204" pitchFamily="49" charset="0"/>
              </a:rPr>
              <a:t>int</a:t>
            </a:r>
            <a:r>
              <a:rPr lang="en-US" sz="2600" dirty="0">
                <a:latin typeface="Consolas" panose="020B0609020204030204" pitchFamily="49" charset="0"/>
              </a:rPr>
              <a:t> </a:t>
            </a:r>
            <a:r>
              <a:rPr lang="en-US" sz="2600" dirty="0">
                <a:solidFill>
                  <a:srgbClr val="FF0000"/>
                </a:solidFill>
                <a:latin typeface="Consolas" panose="020B0609020204030204" pitchFamily="49" charset="0"/>
              </a:rPr>
              <a:t>operator+ </a:t>
            </a:r>
            <a:r>
              <a:rPr lang="en-US" sz="2600" dirty="0">
                <a:latin typeface="Consolas" panose="020B0609020204030204" pitchFamily="49" charset="0"/>
              </a:rPr>
              <a:t>( </a:t>
            </a:r>
            <a:r>
              <a:rPr lang="en-US" sz="2600" dirty="0" err="1">
                <a:solidFill>
                  <a:srgbClr val="0070C0"/>
                </a:solidFill>
                <a:latin typeface="Consolas" panose="020B0609020204030204" pitchFamily="49" charset="0"/>
              </a:rPr>
              <a:t>myClass</a:t>
            </a:r>
            <a:r>
              <a:rPr lang="en-US" sz="2600" dirty="0">
                <a:solidFill>
                  <a:srgbClr val="0070C0"/>
                </a:solidFill>
                <a:latin typeface="Consolas" panose="020B0609020204030204" pitchFamily="49" charset="0"/>
              </a:rPr>
              <a:t> &amp;a</a:t>
            </a:r>
            <a:r>
              <a:rPr lang="en-US" sz="2600" dirty="0">
                <a:latin typeface="Consolas" panose="020B0609020204030204" pitchFamily="49" charset="0"/>
              </a:rPr>
              <a:t> );    </a:t>
            </a:r>
          </a:p>
          <a:p>
            <a:pPr marL="457200" lvl="1" indent="0">
              <a:buNone/>
            </a:pPr>
            <a:r>
              <a:rPr lang="en-US" sz="2600" dirty="0">
                <a:latin typeface="Consolas" panose="020B0609020204030204" pitchFamily="49" charset="0"/>
              </a:rPr>
              <a:t>}</a:t>
            </a:r>
          </a:p>
          <a:p>
            <a:pPr marL="457200" lvl="1" indent="0">
              <a:buNone/>
            </a:pPr>
            <a:endParaRPr lang="en-US" sz="2600" dirty="0">
              <a:latin typeface="Consolas" panose="020B0609020204030204" pitchFamily="49" charset="0"/>
            </a:endParaRPr>
          </a:p>
          <a:p>
            <a:pPr marL="457200" lvl="1" indent="0">
              <a:buNone/>
            </a:pPr>
            <a:r>
              <a:rPr lang="en-US" sz="2600" dirty="0" err="1">
                <a:latin typeface="Consolas" panose="020B0609020204030204" pitchFamily="49" charset="0"/>
              </a:rPr>
              <a:t>int</a:t>
            </a:r>
            <a:r>
              <a:rPr lang="en-US" sz="2600" dirty="0">
                <a:latin typeface="Consolas" panose="020B0609020204030204" pitchFamily="49" charset="0"/>
              </a:rPr>
              <a:t> main ( )</a:t>
            </a:r>
          </a:p>
          <a:p>
            <a:pPr marL="457200" lvl="1" indent="0">
              <a:buNone/>
            </a:pPr>
            <a:r>
              <a:rPr lang="en-US" sz="2600" dirty="0">
                <a:latin typeface="Consolas" panose="020B0609020204030204" pitchFamily="49" charset="0"/>
              </a:rPr>
              <a:t>{</a:t>
            </a:r>
          </a:p>
          <a:p>
            <a:pPr marL="457200" lvl="1" indent="0">
              <a:buNone/>
            </a:pPr>
            <a:r>
              <a:rPr lang="en-US" sz="2600" dirty="0">
                <a:latin typeface="Consolas" panose="020B0609020204030204" pitchFamily="49" charset="0"/>
              </a:rPr>
              <a:t>		</a:t>
            </a:r>
            <a:r>
              <a:rPr lang="en-US" sz="2600" dirty="0" err="1">
                <a:latin typeface="Consolas" panose="020B0609020204030204" pitchFamily="49" charset="0"/>
              </a:rPr>
              <a:t>int</a:t>
            </a:r>
            <a:r>
              <a:rPr lang="en-US" sz="2600" dirty="0">
                <a:latin typeface="Consolas" panose="020B0609020204030204" pitchFamily="49" charset="0"/>
              </a:rPr>
              <a:t> a;	</a:t>
            </a:r>
          </a:p>
          <a:p>
            <a:pPr marL="457200" lvl="1" indent="0">
              <a:buNone/>
            </a:pPr>
            <a:r>
              <a:rPr lang="en-US" sz="2600" dirty="0">
                <a:latin typeface="Consolas" panose="020B0609020204030204" pitchFamily="49" charset="0"/>
              </a:rPr>
              <a:t>		</a:t>
            </a:r>
            <a:r>
              <a:rPr lang="en-US" sz="2600" dirty="0" err="1">
                <a:latin typeface="Consolas" panose="020B0609020204030204" pitchFamily="49" charset="0"/>
              </a:rPr>
              <a:t>myClass</a:t>
            </a:r>
            <a:r>
              <a:rPr lang="en-US" sz="2600" dirty="0">
                <a:latin typeface="Consolas" panose="020B0609020204030204" pitchFamily="49" charset="0"/>
              </a:rPr>
              <a:t> object1, object2;</a:t>
            </a:r>
          </a:p>
          <a:p>
            <a:pPr marL="457200" lvl="1" indent="0">
              <a:buNone/>
            </a:pPr>
            <a:r>
              <a:rPr lang="en-US" sz="2600" dirty="0">
                <a:latin typeface="Consolas" panose="020B0609020204030204" pitchFamily="49" charset="0"/>
              </a:rPr>
              <a:t>		a = object1 + object2;</a:t>
            </a:r>
          </a:p>
          <a:p>
            <a:pPr marL="457200" lvl="1" indent="0">
              <a:buNone/>
            </a:pPr>
            <a:r>
              <a:rPr lang="en-US" sz="2600" dirty="0">
                <a:latin typeface="Consolas" panose="020B0609020204030204" pitchFamily="49" charset="0"/>
              </a:rPr>
              <a:t>}</a:t>
            </a:r>
          </a:p>
        </p:txBody>
      </p:sp>
      <p:sp>
        <p:nvSpPr>
          <p:cNvPr id="2" name="Slide Number Placeholder 1">
            <a:extLst>
              <a:ext uri="{FF2B5EF4-FFF2-40B4-BE49-F238E27FC236}">
                <a16:creationId xmlns:a16="http://schemas.microsoft.com/office/drawing/2014/main" id="{CEC9B263-EE7C-4EA3-A1FA-9A82A1B346A3}"/>
              </a:ext>
            </a:extLst>
          </p:cNvPr>
          <p:cNvSpPr>
            <a:spLocks noGrp="1"/>
          </p:cNvSpPr>
          <p:nvPr>
            <p:ph type="sldNum" sz="quarter" idx="12"/>
          </p:nvPr>
        </p:nvSpPr>
        <p:spPr/>
        <p:txBody>
          <a:bodyPr/>
          <a:lstStyle/>
          <a:p>
            <a:fld id="{25C2CBD0-4E8A-462D-9424-859647FC3ED0}" type="slidenum">
              <a:rPr lang="en-US" smtClean="0"/>
              <a:pPr/>
              <a:t>16</a:t>
            </a:fld>
            <a:endParaRPr lang="en-US"/>
          </a:p>
        </p:txBody>
      </p:sp>
    </p:spTree>
    <p:extLst>
      <p:ext uri="{BB962C8B-B14F-4D97-AF65-F5344CB8AC3E}">
        <p14:creationId xmlns:p14="http://schemas.microsoft.com/office/powerpoint/2010/main" val="2349025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Operator Overloading Syntax</a:t>
            </a:r>
          </a:p>
        </p:txBody>
      </p:sp>
      <p:sp>
        <p:nvSpPr>
          <p:cNvPr id="16387" name="Content Placeholder 2"/>
          <p:cNvSpPr>
            <a:spLocks noGrp="1"/>
          </p:cNvSpPr>
          <p:nvPr>
            <p:ph idx="1"/>
          </p:nvPr>
        </p:nvSpPr>
        <p:spPr/>
        <p:txBody>
          <a:bodyPr>
            <a:normAutofit fontScale="92500" lnSpcReduction="20000"/>
          </a:bodyPr>
          <a:lstStyle/>
          <a:p>
            <a:pPr marL="0" indent="0">
              <a:buNone/>
            </a:pPr>
            <a:r>
              <a:rPr lang="en-US" dirty="0"/>
              <a:t>datatype operator+ (datatype)</a:t>
            </a:r>
          </a:p>
          <a:p>
            <a:pPr marL="0" indent="0">
              <a:buNone/>
            </a:pPr>
            <a:r>
              <a:rPr lang="en-US" dirty="0"/>
              <a:t>Example (3): </a:t>
            </a:r>
            <a:r>
              <a:rPr lang="en-US" dirty="0">
                <a:solidFill>
                  <a:srgbClr val="0070C0"/>
                </a:solidFill>
              </a:rPr>
              <a:t>parameter of primitive data type</a:t>
            </a:r>
          </a:p>
          <a:p>
            <a:pPr marL="0" indent="0">
              <a:buNone/>
            </a:pPr>
            <a:r>
              <a:rPr lang="en-US" dirty="0"/>
              <a:t>		</a:t>
            </a:r>
            <a:r>
              <a:rPr lang="en-US" dirty="0">
                <a:solidFill>
                  <a:srgbClr val="0070C0"/>
                </a:solidFill>
              </a:rPr>
              <a:t>         return value of user defined data type </a:t>
            </a:r>
          </a:p>
          <a:p>
            <a:pPr marL="0" indent="0">
              <a:buNone/>
            </a:pPr>
            <a:endParaRPr lang="en-US" dirty="0"/>
          </a:p>
          <a:p>
            <a:pPr marL="457200" lvl="1" indent="0">
              <a:buNone/>
            </a:pPr>
            <a:r>
              <a:rPr lang="en-US" sz="2600" dirty="0">
                <a:latin typeface="Consolas" panose="020B0609020204030204" pitchFamily="49" charset="0"/>
              </a:rPr>
              <a:t>class </a:t>
            </a:r>
            <a:r>
              <a:rPr lang="en-US" sz="2600" dirty="0" err="1">
                <a:latin typeface="Consolas" panose="020B0609020204030204" pitchFamily="49" charset="0"/>
              </a:rPr>
              <a:t>myClass</a:t>
            </a:r>
            <a:endParaRPr lang="en-US" sz="2600" dirty="0">
              <a:latin typeface="Consolas" panose="020B0609020204030204" pitchFamily="49" charset="0"/>
            </a:endParaRPr>
          </a:p>
          <a:p>
            <a:pPr marL="457200" lvl="1" indent="0">
              <a:buNone/>
            </a:pPr>
            <a:r>
              <a:rPr lang="en-US" sz="2600" dirty="0">
                <a:latin typeface="Consolas" panose="020B0609020204030204" pitchFamily="49" charset="0"/>
              </a:rPr>
              <a:t>{			</a:t>
            </a:r>
            <a:r>
              <a:rPr lang="en-US" sz="2600" dirty="0" err="1">
                <a:solidFill>
                  <a:srgbClr val="0070C0"/>
                </a:solidFill>
                <a:latin typeface="Consolas" panose="020B0609020204030204" pitchFamily="49" charset="0"/>
              </a:rPr>
              <a:t>myClass</a:t>
            </a:r>
            <a:r>
              <a:rPr lang="en-US" sz="2600" dirty="0">
                <a:latin typeface="Consolas" panose="020B0609020204030204" pitchFamily="49" charset="0"/>
              </a:rPr>
              <a:t> </a:t>
            </a:r>
            <a:r>
              <a:rPr lang="en-US" sz="2600" dirty="0">
                <a:solidFill>
                  <a:srgbClr val="FF0000"/>
                </a:solidFill>
                <a:latin typeface="Consolas" panose="020B0609020204030204" pitchFamily="49" charset="0"/>
              </a:rPr>
              <a:t>operator+ </a:t>
            </a:r>
            <a:r>
              <a:rPr lang="en-US" sz="2600" dirty="0">
                <a:latin typeface="Consolas" panose="020B0609020204030204" pitchFamily="49" charset="0"/>
              </a:rPr>
              <a:t>( </a:t>
            </a:r>
            <a:r>
              <a:rPr lang="en-US" sz="2600" dirty="0" err="1">
                <a:solidFill>
                  <a:srgbClr val="0070C0"/>
                </a:solidFill>
                <a:latin typeface="Consolas" panose="020B0609020204030204" pitchFamily="49" charset="0"/>
              </a:rPr>
              <a:t>int</a:t>
            </a:r>
            <a:r>
              <a:rPr lang="en-US" sz="2600" dirty="0">
                <a:latin typeface="Consolas" panose="020B0609020204030204" pitchFamily="49" charset="0"/>
              </a:rPr>
              <a:t> );    }</a:t>
            </a:r>
          </a:p>
          <a:p>
            <a:pPr marL="457200" lvl="1" indent="0">
              <a:buNone/>
            </a:pPr>
            <a:endParaRPr lang="en-US" sz="2600" dirty="0">
              <a:latin typeface="Consolas" panose="020B0609020204030204" pitchFamily="49" charset="0"/>
            </a:endParaRPr>
          </a:p>
          <a:p>
            <a:pPr marL="457200" lvl="1" indent="0">
              <a:buNone/>
            </a:pPr>
            <a:endParaRPr lang="en-US" sz="2600" dirty="0">
              <a:latin typeface="Consolas" panose="020B0609020204030204" pitchFamily="49" charset="0"/>
            </a:endParaRPr>
          </a:p>
          <a:p>
            <a:pPr marL="457200" lvl="1" indent="0">
              <a:buNone/>
            </a:pPr>
            <a:r>
              <a:rPr lang="en-US" sz="2600" dirty="0" err="1">
                <a:latin typeface="Consolas" panose="020B0609020204030204" pitchFamily="49" charset="0"/>
              </a:rPr>
              <a:t>int</a:t>
            </a:r>
            <a:r>
              <a:rPr lang="en-US" sz="2600" dirty="0">
                <a:latin typeface="Consolas" panose="020B0609020204030204" pitchFamily="49" charset="0"/>
              </a:rPr>
              <a:t> main ( )</a:t>
            </a:r>
          </a:p>
          <a:p>
            <a:pPr marL="457200" lvl="1" indent="0">
              <a:buNone/>
            </a:pPr>
            <a:r>
              <a:rPr lang="en-US" sz="2600" dirty="0">
                <a:latin typeface="Consolas" panose="020B0609020204030204" pitchFamily="49" charset="0"/>
              </a:rPr>
              <a:t>{</a:t>
            </a:r>
          </a:p>
          <a:p>
            <a:pPr marL="457200" lvl="1" indent="0">
              <a:buNone/>
            </a:pPr>
            <a:r>
              <a:rPr lang="en-US" sz="2600" dirty="0">
                <a:latin typeface="Consolas" panose="020B0609020204030204" pitchFamily="49" charset="0"/>
              </a:rPr>
              <a:t>			</a:t>
            </a:r>
            <a:r>
              <a:rPr lang="en-US" sz="2600" dirty="0" err="1">
                <a:latin typeface="Consolas" panose="020B0609020204030204" pitchFamily="49" charset="0"/>
              </a:rPr>
              <a:t>int</a:t>
            </a:r>
            <a:r>
              <a:rPr lang="en-US" sz="2600" dirty="0">
                <a:latin typeface="Consolas" panose="020B0609020204030204" pitchFamily="49" charset="0"/>
              </a:rPr>
              <a:t> a = 5;	</a:t>
            </a:r>
          </a:p>
          <a:p>
            <a:pPr marL="457200" lvl="1" indent="0">
              <a:buNone/>
            </a:pPr>
            <a:r>
              <a:rPr lang="en-US" sz="2600" dirty="0">
                <a:latin typeface="Consolas" panose="020B0609020204030204" pitchFamily="49" charset="0"/>
              </a:rPr>
              <a:t>			</a:t>
            </a:r>
            <a:r>
              <a:rPr lang="en-US" sz="2600" dirty="0" err="1">
                <a:latin typeface="Consolas" panose="020B0609020204030204" pitchFamily="49" charset="0"/>
              </a:rPr>
              <a:t>myClass</a:t>
            </a:r>
            <a:r>
              <a:rPr lang="en-US" sz="2600" dirty="0">
                <a:latin typeface="Consolas" panose="020B0609020204030204" pitchFamily="49" charset="0"/>
              </a:rPr>
              <a:t> object1, object2;</a:t>
            </a:r>
          </a:p>
          <a:p>
            <a:pPr marL="457200" lvl="1" indent="0">
              <a:buNone/>
            </a:pPr>
            <a:r>
              <a:rPr lang="en-US" sz="2600" dirty="0">
                <a:latin typeface="Consolas" panose="020B0609020204030204" pitchFamily="49" charset="0"/>
              </a:rPr>
              <a:t>			object2 = object1 + a;</a:t>
            </a:r>
          </a:p>
          <a:p>
            <a:pPr marL="457200" lvl="1" indent="0">
              <a:buNone/>
            </a:pPr>
            <a:r>
              <a:rPr lang="en-US" sz="2600" dirty="0">
                <a:latin typeface="Consolas" panose="020B0609020204030204" pitchFamily="49" charset="0"/>
              </a:rPr>
              <a:t>}</a:t>
            </a:r>
          </a:p>
        </p:txBody>
      </p:sp>
      <p:sp>
        <p:nvSpPr>
          <p:cNvPr id="2" name="Slide Number Placeholder 1">
            <a:extLst>
              <a:ext uri="{FF2B5EF4-FFF2-40B4-BE49-F238E27FC236}">
                <a16:creationId xmlns:a16="http://schemas.microsoft.com/office/drawing/2014/main" id="{93D42190-4286-42D0-A97C-BC1F25961581}"/>
              </a:ext>
            </a:extLst>
          </p:cNvPr>
          <p:cNvSpPr>
            <a:spLocks noGrp="1"/>
          </p:cNvSpPr>
          <p:nvPr>
            <p:ph type="sldNum" sz="quarter" idx="12"/>
          </p:nvPr>
        </p:nvSpPr>
        <p:spPr/>
        <p:txBody>
          <a:bodyPr/>
          <a:lstStyle/>
          <a:p>
            <a:fld id="{25C2CBD0-4E8A-462D-9424-859647FC3ED0}" type="slidenum">
              <a:rPr lang="en-US" smtClean="0"/>
              <a:pPr/>
              <a:t>17</a:t>
            </a:fld>
            <a:endParaRPr lang="en-US"/>
          </a:p>
        </p:txBody>
      </p:sp>
    </p:spTree>
    <p:extLst>
      <p:ext uri="{BB962C8B-B14F-4D97-AF65-F5344CB8AC3E}">
        <p14:creationId xmlns:p14="http://schemas.microsoft.com/office/powerpoint/2010/main" val="2025181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83577" y="0"/>
            <a:ext cx="8153400" cy="1143000"/>
          </a:xfrm>
        </p:spPr>
        <p:txBody>
          <a:bodyPr/>
          <a:lstStyle/>
          <a:p>
            <a:r>
              <a:rPr lang="en-US" dirty="0"/>
              <a:t>Operator Overloading Syntax</a:t>
            </a:r>
          </a:p>
        </p:txBody>
      </p:sp>
      <p:sp>
        <p:nvSpPr>
          <p:cNvPr id="17411" name="Content Placeholder 2"/>
          <p:cNvSpPr>
            <a:spLocks noGrp="1"/>
          </p:cNvSpPr>
          <p:nvPr>
            <p:ph idx="1"/>
          </p:nvPr>
        </p:nvSpPr>
        <p:spPr/>
        <p:txBody>
          <a:bodyPr>
            <a:normAutofit lnSpcReduction="10000"/>
          </a:bodyPr>
          <a:lstStyle/>
          <a:p>
            <a:pPr marL="0" indent="0">
              <a:buNone/>
            </a:pPr>
            <a:r>
              <a:rPr lang="en-US" sz="2200" dirty="0"/>
              <a:t>datatype operator+ (datatype)</a:t>
            </a:r>
          </a:p>
          <a:p>
            <a:pPr marL="0" indent="0">
              <a:buNone/>
            </a:pPr>
            <a:r>
              <a:rPr lang="en-US" sz="2200" dirty="0"/>
              <a:t>Example (4):  </a:t>
            </a:r>
            <a:r>
              <a:rPr lang="en-US" sz="2000" dirty="0">
                <a:solidFill>
                  <a:srgbClr val="0070C0"/>
                </a:solidFill>
              </a:rPr>
              <a:t>parameter of user defined data type</a:t>
            </a:r>
          </a:p>
          <a:p>
            <a:pPr marL="0" indent="0">
              <a:buNone/>
            </a:pPr>
            <a:r>
              <a:rPr lang="en-US" sz="2000" dirty="0"/>
              <a:t>		</a:t>
            </a:r>
            <a:r>
              <a:rPr lang="en-US" sz="2000" dirty="0">
                <a:solidFill>
                  <a:srgbClr val="0070C0"/>
                </a:solidFill>
              </a:rPr>
              <a:t>           return value of user defined data type </a:t>
            </a:r>
          </a:p>
          <a:p>
            <a:pPr marL="0" indent="0">
              <a:buNone/>
            </a:pPr>
            <a:endParaRPr lang="en-US" dirty="0"/>
          </a:p>
          <a:p>
            <a:pPr lvl="1">
              <a:spcBef>
                <a:spcPct val="0"/>
              </a:spcBef>
              <a:buFontTx/>
              <a:buNone/>
            </a:pPr>
            <a:r>
              <a:rPr lang="en-US" dirty="0">
                <a:latin typeface="Consolas" panose="020B0609020204030204" pitchFamily="49" charset="0"/>
              </a:rPr>
              <a:t>class </a:t>
            </a:r>
            <a:r>
              <a:rPr lang="en-US" dirty="0" err="1">
                <a:latin typeface="Consolas" panose="020B0609020204030204" pitchFamily="49" charset="0"/>
              </a:rPr>
              <a:t>myClass</a:t>
            </a:r>
            <a:endParaRPr lang="en-US" dirty="0">
              <a:latin typeface="Consolas" panose="020B0609020204030204" pitchFamily="49" charset="0"/>
            </a:endParaRPr>
          </a:p>
          <a:p>
            <a:pPr lvl="1">
              <a:spcBef>
                <a:spcPct val="0"/>
              </a:spcBef>
              <a:buFontTx/>
              <a:buNone/>
            </a:pPr>
            <a:r>
              <a:rPr lang="en-US" dirty="0">
                <a:latin typeface="Consolas" panose="020B0609020204030204" pitchFamily="49" charset="0"/>
              </a:rPr>
              <a:t>{		   </a:t>
            </a:r>
          </a:p>
          <a:p>
            <a:pPr lvl="1">
              <a:spcBef>
                <a:spcPct val="0"/>
              </a:spcBef>
              <a:buFontTx/>
              <a:buNone/>
            </a:pPr>
            <a:r>
              <a:rPr lang="en-US" dirty="0">
                <a:latin typeface="Consolas" panose="020B0609020204030204" pitchFamily="49" charset="0"/>
              </a:rPr>
              <a:t>		</a:t>
            </a:r>
            <a:r>
              <a:rPr lang="en-US" dirty="0" err="1">
                <a:solidFill>
                  <a:srgbClr val="0070C0"/>
                </a:solidFill>
                <a:latin typeface="Consolas" panose="020B0609020204030204" pitchFamily="49" charset="0"/>
              </a:rPr>
              <a:t>myClass</a:t>
            </a:r>
            <a:r>
              <a:rPr lang="en-US" dirty="0">
                <a:latin typeface="Consolas" panose="020B0609020204030204" pitchFamily="49" charset="0"/>
              </a:rPr>
              <a:t> </a:t>
            </a:r>
            <a:r>
              <a:rPr lang="en-US" dirty="0">
                <a:solidFill>
                  <a:srgbClr val="FF0000"/>
                </a:solidFill>
                <a:latin typeface="Consolas" panose="020B0609020204030204" pitchFamily="49" charset="0"/>
              </a:rPr>
              <a:t>operator+ </a:t>
            </a:r>
            <a:r>
              <a:rPr lang="en-US" dirty="0">
                <a:latin typeface="Consolas" panose="020B0609020204030204" pitchFamily="49" charset="0"/>
              </a:rPr>
              <a:t>( </a:t>
            </a:r>
            <a:r>
              <a:rPr lang="en-US" dirty="0" err="1">
                <a:solidFill>
                  <a:srgbClr val="0070C0"/>
                </a:solidFill>
                <a:latin typeface="Consolas" panose="020B0609020204030204" pitchFamily="49" charset="0"/>
              </a:rPr>
              <a:t>myClass</a:t>
            </a:r>
            <a:r>
              <a:rPr lang="en-US" dirty="0">
                <a:solidFill>
                  <a:srgbClr val="0070C0"/>
                </a:solidFill>
                <a:latin typeface="Consolas" panose="020B0609020204030204" pitchFamily="49" charset="0"/>
              </a:rPr>
              <a:t> &amp;a</a:t>
            </a:r>
            <a:r>
              <a:rPr lang="en-US" dirty="0">
                <a:latin typeface="Consolas" panose="020B0609020204030204" pitchFamily="49" charset="0"/>
              </a:rPr>
              <a:t> );    </a:t>
            </a:r>
          </a:p>
          <a:p>
            <a:pPr lvl="1">
              <a:spcBef>
                <a:spcPct val="0"/>
              </a:spcBef>
              <a:buFontTx/>
              <a:buNone/>
            </a:pPr>
            <a:r>
              <a:rPr lang="en-US" dirty="0">
                <a:latin typeface="Consolas" panose="020B0609020204030204" pitchFamily="49" charset="0"/>
              </a:rPr>
              <a:t>}</a:t>
            </a:r>
          </a:p>
          <a:p>
            <a:pPr lvl="1">
              <a:spcBef>
                <a:spcPct val="0"/>
              </a:spcBef>
              <a:buFontTx/>
              <a:buNone/>
            </a:pPr>
            <a:endParaRPr lang="en-US" dirty="0">
              <a:latin typeface="Consolas" panose="020B0609020204030204" pitchFamily="49" charset="0"/>
            </a:endParaRPr>
          </a:p>
          <a:p>
            <a:pPr lvl="1">
              <a:spcBef>
                <a:spcPct val="0"/>
              </a:spcBef>
              <a:buFontTx/>
              <a:buNone/>
            </a:pPr>
            <a:endParaRPr lang="en-US" dirty="0">
              <a:latin typeface="Consolas" panose="020B0609020204030204" pitchFamily="49" charset="0"/>
            </a:endParaRPr>
          </a:p>
          <a:p>
            <a:pPr lvl="1">
              <a:spcBef>
                <a:spcPct val="0"/>
              </a:spcBef>
              <a:buFontTx/>
              <a:buNone/>
            </a:pPr>
            <a:r>
              <a:rPr lang="en-US" dirty="0">
                <a:latin typeface="Consolas" panose="020B0609020204030204" pitchFamily="49" charset="0"/>
              </a:rPr>
              <a:t>int main ( )</a:t>
            </a:r>
          </a:p>
          <a:p>
            <a:pPr lvl="1">
              <a:spcBef>
                <a:spcPct val="0"/>
              </a:spcBef>
              <a:buFontTx/>
              <a:buNone/>
            </a:pPr>
            <a:r>
              <a:rPr lang="en-US" dirty="0">
                <a:latin typeface="Consolas" panose="020B0609020204030204" pitchFamily="49" charset="0"/>
              </a:rPr>
              <a:t>{</a:t>
            </a:r>
          </a:p>
          <a:p>
            <a:pPr lvl="1">
              <a:spcBef>
                <a:spcPct val="0"/>
              </a:spcBef>
              <a:buFontTx/>
              <a:buNone/>
            </a:pPr>
            <a:r>
              <a:rPr lang="en-US" dirty="0">
                <a:latin typeface="Consolas" panose="020B0609020204030204" pitchFamily="49" charset="0"/>
              </a:rPr>
              <a:t>		   </a:t>
            </a:r>
            <a:r>
              <a:rPr lang="en-US" dirty="0" err="1">
                <a:latin typeface="Consolas" panose="020B0609020204030204" pitchFamily="49" charset="0"/>
              </a:rPr>
              <a:t>myClass</a:t>
            </a:r>
            <a:r>
              <a:rPr lang="en-US" dirty="0">
                <a:latin typeface="Consolas" panose="020B0609020204030204" pitchFamily="49" charset="0"/>
              </a:rPr>
              <a:t> object1, object2, object3;</a:t>
            </a:r>
          </a:p>
          <a:p>
            <a:pPr lvl="1">
              <a:spcBef>
                <a:spcPct val="0"/>
              </a:spcBef>
              <a:buFontTx/>
              <a:buNone/>
            </a:pPr>
            <a:r>
              <a:rPr lang="en-US" dirty="0">
                <a:latin typeface="Consolas" panose="020B0609020204030204" pitchFamily="49" charset="0"/>
              </a:rPr>
              <a:t>		   object3 = object1 + object2;</a:t>
            </a:r>
          </a:p>
          <a:p>
            <a:pPr lvl="1">
              <a:spcBef>
                <a:spcPct val="0"/>
              </a:spcBef>
              <a:buFontTx/>
              <a:buNone/>
            </a:pPr>
            <a:r>
              <a:rPr lang="en-US" dirty="0">
                <a:latin typeface="Consolas" panose="020B0609020204030204" pitchFamily="49" charset="0"/>
              </a:rPr>
              <a:t>}</a:t>
            </a:r>
          </a:p>
        </p:txBody>
      </p:sp>
      <p:sp>
        <p:nvSpPr>
          <p:cNvPr id="2" name="Slide Number Placeholder 1">
            <a:extLst>
              <a:ext uri="{FF2B5EF4-FFF2-40B4-BE49-F238E27FC236}">
                <a16:creationId xmlns:a16="http://schemas.microsoft.com/office/drawing/2014/main" id="{568BDF70-F563-49C4-8648-6D3B0A6E4324}"/>
              </a:ext>
            </a:extLst>
          </p:cNvPr>
          <p:cNvSpPr>
            <a:spLocks noGrp="1"/>
          </p:cNvSpPr>
          <p:nvPr>
            <p:ph type="sldNum" sz="quarter" idx="12"/>
          </p:nvPr>
        </p:nvSpPr>
        <p:spPr/>
        <p:txBody>
          <a:bodyPr/>
          <a:lstStyle/>
          <a:p>
            <a:fld id="{25C2CBD0-4E8A-462D-9424-859647FC3ED0}" type="slidenum">
              <a:rPr lang="en-US" smtClean="0"/>
              <a:pPr/>
              <a:t>18</a:t>
            </a:fld>
            <a:endParaRPr lang="en-US"/>
          </a:p>
        </p:txBody>
      </p:sp>
    </p:spTree>
    <p:extLst>
      <p:ext uri="{BB962C8B-B14F-4D97-AF65-F5344CB8AC3E}">
        <p14:creationId xmlns:p14="http://schemas.microsoft.com/office/powerpoint/2010/main" val="127665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83577" y="86783"/>
            <a:ext cx="8153400" cy="1397460"/>
          </a:xfrm>
        </p:spPr>
        <p:txBody>
          <a:bodyPr>
            <a:normAutofit/>
          </a:bodyPr>
          <a:lstStyle/>
          <a:p>
            <a:r>
              <a:rPr lang="en-US" dirty="0"/>
              <a:t>Overload as Member or Non-Member Function</a:t>
            </a:r>
          </a:p>
        </p:txBody>
      </p:sp>
      <p:sp>
        <p:nvSpPr>
          <p:cNvPr id="8195" name="Rectangle 3"/>
          <p:cNvSpPr>
            <a:spLocks noGrp="1" noChangeArrowheads="1"/>
          </p:cNvSpPr>
          <p:nvPr>
            <p:ph idx="1"/>
          </p:nvPr>
        </p:nvSpPr>
        <p:spPr>
          <a:xfrm>
            <a:off x="483577" y="1669774"/>
            <a:ext cx="8153400" cy="4686576"/>
          </a:xfrm>
        </p:spPr>
        <p:txBody>
          <a:bodyPr>
            <a:normAutofit lnSpcReduction="10000"/>
          </a:bodyPr>
          <a:lstStyle/>
          <a:p>
            <a:pPr marL="0" indent="0">
              <a:buNone/>
            </a:pPr>
            <a:r>
              <a:rPr lang="en-US" b="1" u="sng" dirty="0"/>
              <a:t>Rule of Thumb:</a:t>
            </a:r>
          </a:p>
          <a:p>
            <a:endParaRPr lang="en-US" dirty="0"/>
          </a:p>
          <a:p>
            <a:r>
              <a:rPr lang="en-US" dirty="0"/>
              <a:t>If it is a </a:t>
            </a:r>
            <a:r>
              <a:rPr lang="en-US" dirty="0">
                <a:solidFill>
                  <a:srgbClr val="0070C0"/>
                </a:solidFill>
              </a:rPr>
              <a:t>unary operator</a:t>
            </a:r>
            <a:r>
              <a:rPr lang="en-US" dirty="0"/>
              <a:t>, implement it as a </a:t>
            </a:r>
            <a:r>
              <a:rPr lang="en-US" dirty="0">
                <a:solidFill>
                  <a:srgbClr val="0070C0"/>
                </a:solidFill>
              </a:rPr>
              <a:t>member function</a:t>
            </a:r>
            <a:r>
              <a:rPr lang="en-US" dirty="0"/>
              <a:t>.</a:t>
            </a:r>
          </a:p>
          <a:p>
            <a:endParaRPr lang="en-US" dirty="0"/>
          </a:p>
          <a:p>
            <a:r>
              <a:rPr lang="en-US" dirty="0"/>
              <a:t>If a </a:t>
            </a:r>
            <a:r>
              <a:rPr lang="en-US" dirty="0">
                <a:solidFill>
                  <a:srgbClr val="0070C0"/>
                </a:solidFill>
              </a:rPr>
              <a:t>binary operator</a:t>
            </a:r>
            <a:r>
              <a:rPr lang="en-US" dirty="0"/>
              <a:t> treats </a:t>
            </a:r>
            <a:r>
              <a:rPr lang="en-US" dirty="0">
                <a:solidFill>
                  <a:srgbClr val="0070C0"/>
                </a:solidFill>
              </a:rPr>
              <a:t>both operands equally </a:t>
            </a:r>
            <a:r>
              <a:rPr lang="en-US" dirty="0"/>
              <a:t>(it leaves them unchanged), implement this operator as a </a:t>
            </a:r>
            <a:r>
              <a:rPr lang="en-US" dirty="0">
                <a:solidFill>
                  <a:srgbClr val="0070C0"/>
                </a:solidFill>
              </a:rPr>
              <a:t>non-member function.</a:t>
            </a:r>
          </a:p>
          <a:p>
            <a:endParaRPr lang="en-US" dirty="0"/>
          </a:p>
          <a:p>
            <a:r>
              <a:rPr lang="en-US" dirty="0"/>
              <a:t>If a </a:t>
            </a:r>
            <a:r>
              <a:rPr lang="en-US" dirty="0">
                <a:solidFill>
                  <a:srgbClr val="0070C0"/>
                </a:solidFill>
              </a:rPr>
              <a:t>binary operator </a:t>
            </a:r>
            <a:r>
              <a:rPr lang="en-US" dirty="0"/>
              <a:t>does </a:t>
            </a:r>
            <a:r>
              <a:rPr lang="en-US" dirty="0">
                <a:solidFill>
                  <a:srgbClr val="0070C0"/>
                </a:solidFill>
              </a:rPr>
              <a:t>not treat both of its operands equally </a:t>
            </a:r>
            <a:r>
              <a:rPr lang="en-US" dirty="0"/>
              <a:t>(usually it will change its left operand), it might be useful to make it a </a:t>
            </a:r>
            <a:r>
              <a:rPr lang="en-US" dirty="0">
                <a:solidFill>
                  <a:srgbClr val="FF0000"/>
                </a:solidFill>
              </a:rPr>
              <a:t>member function of its left operand’s class</a:t>
            </a:r>
          </a:p>
        </p:txBody>
      </p:sp>
      <p:sp>
        <p:nvSpPr>
          <p:cNvPr id="2" name="Slide Number Placeholder 1">
            <a:extLst>
              <a:ext uri="{FF2B5EF4-FFF2-40B4-BE49-F238E27FC236}">
                <a16:creationId xmlns:a16="http://schemas.microsoft.com/office/drawing/2014/main" id="{9D11F467-7C1C-4CD7-B224-F7E2EFAD06C2}"/>
              </a:ext>
            </a:extLst>
          </p:cNvPr>
          <p:cNvSpPr>
            <a:spLocks noGrp="1"/>
          </p:cNvSpPr>
          <p:nvPr>
            <p:ph type="sldNum" sz="quarter" idx="12"/>
          </p:nvPr>
        </p:nvSpPr>
        <p:spPr/>
        <p:txBody>
          <a:bodyPr/>
          <a:lstStyle/>
          <a:p>
            <a:fld id="{25C2CBD0-4E8A-462D-9424-859647FC3ED0}" type="slidenum">
              <a:rPr lang="en-US" smtClean="0"/>
              <a:pPr/>
              <a:t>19</a:t>
            </a:fld>
            <a:endParaRPr lang="en-US"/>
          </a:p>
        </p:txBody>
      </p:sp>
    </p:spTree>
    <p:extLst>
      <p:ext uri="{BB962C8B-B14F-4D97-AF65-F5344CB8AC3E}">
        <p14:creationId xmlns:p14="http://schemas.microsoft.com/office/powerpoint/2010/main" val="227038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Function Overloading</a:t>
            </a:r>
          </a:p>
        </p:txBody>
      </p:sp>
      <p:sp>
        <p:nvSpPr>
          <p:cNvPr id="10243" name="Rectangle 3"/>
          <p:cNvSpPr>
            <a:spLocks noGrp="1" noChangeArrowheads="1"/>
          </p:cNvSpPr>
          <p:nvPr>
            <p:ph idx="1"/>
          </p:nvPr>
        </p:nvSpPr>
        <p:spPr/>
        <p:txBody>
          <a:bodyPr/>
          <a:lstStyle/>
          <a:p>
            <a:r>
              <a:rPr lang="en-US" dirty="0"/>
              <a:t>An </a:t>
            </a:r>
            <a:r>
              <a:rPr lang="en-US" dirty="0">
                <a:solidFill>
                  <a:srgbClr val="0070C0"/>
                </a:solidFill>
              </a:rPr>
              <a:t>overloaded function </a:t>
            </a:r>
            <a:r>
              <a:rPr lang="en-US" dirty="0"/>
              <a:t>is one which has the </a:t>
            </a:r>
            <a:r>
              <a:rPr lang="en-US" dirty="0">
                <a:solidFill>
                  <a:srgbClr val="0070C0"/>
                </a:solidFill>
              </a:rPr>
              <a:t>same name but several different forms</a:t>
            </a:r>
            <a:endParaRPr lang="en-US" dirty="0"/>
          </a:p>
          <a:p>
            <a:endParaRPr lang="en-US" dirty="0"/>
          </a:p>
          <a:p>
            <a:r>
              <a:rPr lang="en-US" dirty="0"/>
              <a:t>For example: </a:t>
            </a:r>
          </a:p>
          <a:p>
            <a:r>
              <a:rPr lang="en-US" dirty="0"/>
              <a:t>We can overload the </a:t>
            </a:r>
            <a:r>
              <a:rPr lang="en-US" dirty="0">
                <a:solidFill>
                  <a:srgbClr val="0070C0"/>
                </a:solidFill>
              </a:rPr>
              <a:t>constructor</a:t>
            </a:r>
            <a:r>
              <a:rPr lang="en-US" dirty="0"/>
              <a:t> for the </a:t>
            </a:r>
            <a:r>
              <a:rPr lang="en-US" dirty="0">
                <a:solidFill>
                  <a:srgbClr val="0070C0"/>
                </a:solidFill>
              </a:rPr>
              <a:t>Date class</a:t>
            </a:r>
            <a:r>
              <a:rPr lang="en-US" dirty="0"/>
              <a:t>:</a:t>
            </a:r>
          </a:p>
          <a:p>
            <a:pPr lvl="1"/>
            <a:r>
              <a:rPr lang="en-US" dirty="0"/>
              <a:t>default           			                 Date d;</a:t>
            </a:r>
          </a:p>
          <a:p>
            <a:pPr lvl="1"/>
            <a:r>
              <a:rPr lang="en-US" dirty="0"/>
              <a:t>Parametrized (3 </a:t>
            </a:r>
            <a:r>
              <a:rPr lang="en-US" dirty="0" err="1"/>
              <a:t>ints</a:t>
            </a:r>
            <a:r>
              <a:rPr lang="en-US" dirty="0"/>
              <a:t>)                      Date d(9,22,20);</a:t>
            </a:r>
          </a:p>
          <a:p>
            <a:pPr lvl="1"/>
            <a:r>
              <a:rPr lang="en-US" dirty="0"/>
              <a:t>copy                			                 Date d1(d);</a:t>
            </a:r>
          </a:p>
          <a:p>
            <a:pPr lvl="1"/>
            <a:r>
              <a:rPr lang="en-US" dirty="0"/>
              <a:t>Parametrized (1 string, 2 </a:t>
            </a:r>
            <a:r>
              <a:rPr lang="en-US" dirty="0" err="1"/>
              <a:t>ints</a:t>
            </a:r>
            <a:r>
              <a:rPr lang="en-US" dirty="0"/>
              <a:t>)       Date d(</a:t>
            </a:r>
            <a:r>
              <a:rPr lang="ja-JP" altLang="en-US" dirty="0"/>
              <a:t>“</a:t>
            </a:r>
            <a:r>
              <a:rPr lang="en-US" altLang="ja-JP" dirty="0"/>
              <a:t>Sept</a:t>
            </a:r>
            <a:r>
              <a:rPr lang="ja-JP" altLang="en-US" dirty="0"/>
              <a:t>”</a:t>
            </a:r>
            <a:r>
              <a:rPr lang="en-US" altLang="ja-JP" dirty="0"/>
              <a:t>,22,2020);</a:t>
            </a:r>
            <a:endParaRPr lang="en-US" dirty="0"/>
          </a:p>
        </p:txBody>
      </p:sp>
      <p:sp>
        <p:nvSpPr>
          <p:cNvPr id="2" name="Slide Number Placeholder 1">
            <a:extLst>
              <a:ext uri="{FF2B5EF4-FFF2-40B4-BE49-F238E27FC236}">
                <a16:creationId xmlns:a16="http://schemas.microsoft.com/office/drawing/2014/main" id="{5C49F3CC-1E46-4C71-9208-51E9F1F5FB06}"/>
              </a:ext>
            </a:extLst>
          </p:cNvPr>
          <p:cNvSpPr>
            <a:spLocks noGrp="1"/>
          </p:cNvSpPr>
          <p:nvPr>
            <p:ph type="sldNum" sz="quarter" idx="12"/>
          </p:nvPr>
        </p:nvSpPr>
        <p:spPr/>
        <p:txBody>
          <a:bodyPr/>
          <a:lstStyle/>
          <a:p>
            <a:fld id="{25C2CBD0-4E8A-462D-9424-859647FC3ED0}" type="slidenum">
              <a:rPr lang="en-US" smtClean="0"/>
              <a:pPr/>
              <a:t>2</a:t>
            </a:fld>
            <a:endParaRPr lang="en-US"/>
          </a:p>
        </p:txBody>
      </p:sp>
    </p:spTree>
    <p:extLst>
      <p:ext uri="{BB962C8B-B14F-4D97-AF65-F5344CB8AC3E}">
        <p14:creationId xmlns:p14="http://schemas.microsoft.com/office/powerpoint/2010/main" val="307238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4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dirty="0"/>
              <a:t>Operator Overloading</a:t>
            </a:r>
          </a:p>
        </p:txBody>
      </p:sp>
      <p:sp>
        <p:nvSpPr>
          <p:cNvPr id="5123" name="Content Placeholder 2"/>
          <p:cNvSpPr>
            <a:spLocks noGrp="1"/>
          </p:cNvSpPr>
          <p:nvPr>
            <p:ph idx="1"/>
          </p:nvPr>
        </p:nvSpPr>
        <p:spPr/>
        <p:txBody>
          <a:bodyPr/>
          <a:lstStyle/>
          <a:p>
            <a:r>
              <a:rPr lang="en-US" dirty="0"/>
              <a:t>Relational operators are also binary and can be overloaded in the same way</a:t>
            </a:r>
          </a:p>
          <a:p>
            <a:pPr marL="0" indent="0" algn="ctr">
              <a:buNone/>
            </a:pPr>
            <a:r>
              <a:rPr lang="en-US" b="1" dirty="0">
                <a:solidFill>
                  <a:srgbClr val="0070C0"/>
                </a:solidFill>
                <a:latin typeface="Consolas" panose="020B0609020204030204" pitchFamily="49" charset="0"/>
              </a:rPr>
              <a:t>&lt;</a:t>
            </a:r>
            <a:r>
              <a:rPr lang="en-US" dirty="0">
                <a:latin typeface="Consolas" panose="020B0609020204030204" pitchFamily="49" charset="0"/>
              </a:rPr>
              <a:t> , </a:t>
            </a:r>
            <a:r>
              <a:rPr lang="en-US" b="1" dirty="0">
                <a:solidFill>
                  <a:srgbClr val="0070C0"/>
                </a:solidFill>
                <a:latin typeface="Consolas" panose="020B0609020204030204" pitchFamily="49" charset="0"/>
              </a:rPr>
              <a:t>&gt;</a:t>
            </a:r>
            <a:r>
              <a:rPr lang="en-US" dirty="0">
                <a:latin typeface="Consolas" panose="020B0609020204030204" pitchFamily="49" charset="0"/>
              </a:rPr>
              <a:t> , </a:t>
            </a:r>
            <a:r>
              <a:rPr lang="en-US" b="1" dirty="0">
                <a:solidFill>
                  <a:srgbClr val="0070C0"/>
                </a:solidFill>
                <a:latin typeface="Consolas" panose="020B0609020204030204" pitchFamily="49" charset="0"/>
              </a:rPr>
              <a:t>&lt;=</a:t>
            </a:r>
            <a:r>
              <a:rPr lang="en-US" dirty="0">
                <a:latin typeface="Consolas" panose="020B0609020204030204" pitchFamily="49" charset="0"/>
              </a:rPr>
              <a:t> ,</a:t>
            </a:r>
            <a:r>
              <a:rPr lang="en-US" b="1" dirty="0">
                <a:solidFill>
                  <a:srgbClr val="0070C0"/>
                </a:solidFill>
                <a:latin typeface="Consolas" panose="020B0609020204030204" pitchFamily="49" charset="0"/>
              </a:rPr>
              <a:t>&gt;=</a:t>
            </a:r>
            <a:r>
              <a:rPr lang="en-US" dirty="0">
                <a:latin typeface="Consolas" panose="020B0609020204030204" pitchFamily="49" charset="0"/>
              </a:rPr>
              <a:t> , </a:t>
            </a:r>
            <a:r>
              <a:rPr lang="en-US" b="1" dirty="0">
                <a:solidFill>
                  <a:srgbClr val="0070C0"/>
                </a:solidFill>
                <a:latin typeface="Consolas" panose="020B0609020204030204" pitchFamily="49" charset="0"/>
              </a:rPr>
              <a:t>==</a:t>
            </a:r>
          </a:p>
          <a:p>
            <a:pPr marL="0" indent="0" algn="ctr">
              <a:buNone/>
            </a:pPr>
            <a:endParaRPr lang="en-US" b="1" dirty="0">
              <a:solidFill>
                <a:srgbClr val="0070C0"/>
              </a:solidFill>
              <a:latin typeface="Consolas" panose="020B0609020204030204" pitchFamily="49" charset="0"/>
            </a:endParaRPr>
          </a:p>
          <a:p>
            <a:r>
              <a:rPr lang="en-US" dirty="0"/>
              <a:t>To add operator functionality in the class</a:t>
            </a:r>
          </a:p>
          <a:p>
            <a:r>
              <a:rPr lang="en-US" dirty="0"/>
              <a:t>First create a function for the class</a:t>
            </a:r>
          </a:p>
          <a:p>
            <a:endParaRPr lang="en-US" dirty="0"/>
          </a:p>
          <a:p>
            <a:r>
              <a:rPr lang="en-US" dirty="0"/>
              <a:t>Set the name of the function with the operator name</a:t>
            </a:r>
          </a:p>
          <a:p>
            <a:pPr marL="457200" lvl="1" indent="0">
              <a:buNone/>
            </a:pPr>
            <a:r>
              <a:rPr lang="en-US" b="1" i="1" dirty="0">
                <a:solidFill>
                  <a:srgbClr val="FF0000"/>
                </a:solidFill>
              </a:rPr>
              <a:t>operator+ </a:t>
            </a:r>
            <a:r>
              <a:rPr lang="en-US" dirty="0"/>
              <a:t>for the addition operator </a:t>
            </a:r>
            <a:r>
              <a:rPr lang="ja-JP" altLang="en-US" dirty="0"/>
              <a:t>‘</a:t>
            </a:r>
            <a:r>
              <a:rPr lang="en-US" altLang="ja-JP" dirty="0"/>
              <a:t>+</a:t>
            </a:r>
            <a:r>
              <a:rPr lang="ja-JP" altLang="en-US" dirty="0"/>
              <a:t>’</a:t>
            </a:r>
            <a:endParaRPr lang="en-US" altLang="ja-JP" dirty="0"/>
          </a:p>
          <a:p>
            <a:pPr marL="457200" lvl="1" indent="0">
              <a:buNone/>
            </a:pPr>
            <a:r>
              <a:rPr lang="en-US" b="1" i="1" dirty="0">
                <a:solidFill>
                  <a:srgbClr val="FF0000"/>
                </a:solidFill>
              </a:rPr>
              <a:t>operator&gt; </a:t>
            </a:r>
            <a:r>
              <a:rPr lang="en-US" dirty="0"/>
              <a:t>for the comparison operator </a:t>
            </a:r>
            <a:r>
              <a:rPr lang="ja-JP" altLang="en-US" dirty="0"/>
              <a:t>‘</a:t>
            </a:r>
            <a:r>
              <a:rPr lang="en-US" altLang="ja-JP" dirty="0"/>
              <a:t>&gt;</a:t>
            </a:r>
            <a:r>
              <a:rPr lang="ja-JP" altLang="en-US" dirty="0"/>
              <a:t>’</a:t>
            </a:r>
            <a:endParaRPr lang="en-US" dirty="0"/>
          </a:p>
        </p:txBody>
      </p:sp>
      <p:sp>
        <p:nvSpPr>
          <p:cNvPr id="2" name="Slide Number Placeholder 1">
            <a:extLst>
              <a:ext uri="{FF2B5EF4-FFF2-40B4-BE49-F238E27FC236}">
                <a16:creationId xmlns:a16="http://schemas.microsoft.com/office/drawing/2014/main" id="{EA3C3978-6157-4C3C-AC98-68ADD0756C1B}"/>
              </a:ext>
            </a:extLst>
          </p:cNvPr>
          <p:cNvSpPr>
            <a:spLocks noGrp="1"/>
          </p:cNvSpPr>
          <p:nvPr>
            <p:ph type="sldNum" sz="quarter" idx="12"/>
          </p:nvPr>
        </p:nvSpPr>
        <p:spPr/>
        <p:txBody>
          <a:bodyPr/>
          <a:lstStyle/>
          <a:p>
            <a:fld id="{25C2CBD0-4E8A-462D-9424-859647FC3ED0}" type="slidenum">
              <a:rPr lang="en-US" smtClean="0"/>
              <a:pPr/>
              <a:t>20</a:t>
            </a:fld>
            <a:endParaRPr lang="en-US"/>
          </a:p>
        </p:txBody>
      </p:sp>
      <p:pic>
        <p:nvPicPr>
          <p:cNvPr id="5" name="Picture 2">
            <a:extLst>
              <a:ext uri="{FF2B5EF4-FFF2-40B4-BE49-F238E27FC236}">
                <a16:creationId xmlns:a16="http://schemas.microsoft.com/office/drawing/2014/main" id="{EAFA787D-D748-41B6-8F10-870CC65288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46" t="4469" b="9246"/>
          <a:stretch/>
        </p:blipFill>
        <p:spPr bwMode="auto">
          <a:xfrm>
            <a:off x="7235688" y="4943063"/>
            <a:ext cx="1908313" cy="1914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255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a:t>Overloading &gt; operator</a:t>
            </a:r>
          </a:p>
        </p:txBody>
      </p:sp>
      <p:sp>
        <p:nvSpPr>
          <p:cNvPr id="9219" name="Rectangle 3"/>
          <p:cNvSpPr>
            <a:spLocks noGrp="1" noChangeArrowheads="1"/>
          </p:cNvSpPr>
          <p:nvPr>
            <p:ph type="body" idx="1"/>
          </p:nvPr>
        </p:nvSpPr>
        <p:spPr/>
        <p:txBody>
          <a:bodyPr/>
          <a:lstStyle/>
          <a:p>
            <a:pPr marL="0" indent="0">
              <a:buNone/>
            </a:pPr>
            <a:r>
              <a:rPr lang="en-US" dirty="0" err="1">
                <a:latin typeface="Consolas" panose="020B0609020204030204" pitchFamily="49" charset="0"/>
              </a:rPr>
              <a:t>bool</a:t>
            </a:r>
            <a:r>
              <a:rPr lang="en-US" dirty="0">
                <a:latin typeface="Consolas" panose="020B0609020204030204" pitchFamily="49" charset="0"/>
              </a:rPr>
              <a:t> Employee::</a:t>
            </a:r>
            <a:r>
              <a:rPr lang="en-US" dirty="0">
                <a:solidFill>
                  <a:srgbClr val="FF0000"/>
                </a:solidFill>
                <a:latin typeface="Consolas" panose="020B0609020204030204" pitchFamily="49" charset="0"/>
              </a:rPr>
              <a:t>operator&gt;</a:t>
            </a:r>
            <a:r>
              <a:rPr lang="en-US" dirty="0">
                <a:latin typeface="Consolas" panose="020B0609020204030204" pitchFamily="49" charset="0"/>
              </a:rPr>
              <a:t>(Employee&amp; e)</a:t>
            </a:r>
          </a:p>
          <a:p>
            <a:pPr marL="0" indent="0">
              <a:buNone/>
            </a:pPr>
            <a:r>
              <a:rPr lang="en-US" dirty="0">
                <a:latin typeface="Consolas" panose="020B0609020204030204" pitchFamily="49" charset="0"/>
              </a:rPr>
              <a:t>{</a:t>
            </a:r>
          </a:p>
          <a:p>
            <a:pPr marL="0" indent="0">
              <a:buNone/>
            </a:pPr>
            <a:r>
              <a:rPr lang="en-US" dirty="0">
                <a:latin typeface="Consolas" panose="020B0609020204030204" pitchFamily="49" charset="0"/>
              </a:rPr>
              <a:t>		return(seniority &gt; </a:t>
            </a:r>
            <a:r>
              <a:rPr lang="en-US" dirty="0" err="1">
                <a:latin typeface="Consolas" panose="020B0609020204030204" pitchFamily="49" charset="0"/>
              </a:rPr>
              <a:t>e.getSeniority</a:t>
            </a:r>
            <a:r>
              <a:rPr lang="en-US" dirty="0">
                <a:latin typeface="Consolas" panose="020B0609020204030204" pitchFamily="49" charset="0"/>
              </a:rPr>
              <a:t>());</a:t>
            </a:r>
          </a:p>
          <a:p>
            <a:pPr marL="0" indent="0">
              <a:buNone/>
            </a:pPr>
            <a:r>
              <a:rPr lang="en-US" dirty="0">
                <a:latin typeface="Consolas" panose="020B0609020204030204" pitchFamily="49" charset="0"/>
              </a:rPr>
              <a:t>}</a:t>
            </a:r>
          </a:p>
          <a:p>
            <a:pPr marL="0" indent="0">
              <a:buNone/>
            </a:pPr>
            <a:endParaRPr lang="en-US" dirty="0"/>
          </a:p>
          <a:p>
            <a:pPr marL="0" indent="0">
              <a:buNone/>
            </a:pPr>
            <a:endParaRPr lang="en-US" dirty="0"/>
          </a:p>
          <a:p>
            <a:pPr marL="0" indent="0">
              <a:buNone/>
            </a:pPr>
            <a:r>
              <a:rPr lang="en-US" dirty="0"/>
              <a:t>called from the program like this:</a:t>
            </a:r>
          </a:p>
          <a:p>
            <a:pPr marL="0" indent="0">
              <a:buNone/>
            </a:pPr>
            <a:r>
              <a:rPr lang="en-US" dirty="0"/>
              <a:t>    if (emp1 &gt; emp2) </a:t>
            </a:r>
          </a:p>
        </p:txBody>
      </p:sp>
      <p:sp>
        <p:nvSpPr>
          <p:cNvPr id="5" name="Slide Number Placeholder 4">
            <a:extLst>
              <a:ext uri="{FF2B5EF4-FFF2-40B4-BE49-F238E27FC236}">
                <a16:creationId xmlns:a16="http://schemas.microsoft.com/office/drawing/2014/main" id="{A7B696FC-8BA3-4534-AEC2-A6F1ACAFB776}"/>
              </a:ext>
            </a:extLst>
          </p:cNvPr>
          <p:cNvSpPr>
            <a:spLocks noGrp="1"/>
          </p:cNvSpPr>
          <p:nvPr>
            <p:ph type="sldNum" sz="quarter" idx="12"/>
          </p:nvPr>
        </p:nvSpPr>
        <p:spPr/>
        <p:txBody>
          <a:bodyPr/>
          <a:lstStyle/>
          <a:p>
            <a:fld id="{25C2CBD0-4E8A-462D-9424-859647FC3ED0}" type="slidenum">
              <a:rPr lang="en-US" smtClean="0"/>
              <a:pPr/>
              <a:t>21</a:t>
            </a:fld>
            <a:endParaRPr lang="en-US"/>
          </a:p>
        </p:txBody>
      </p:sp>
      <p:sp>
        <p:nvSpPr>
          <p:cNvPr id="2" name="Freeform 1"/>
          <p:cNvSpPr/>
          <p:nvPr/>
        </p:nvSpPr>
        <p:spPr>
          <a:xfrm rot="1601782" flipH="1">
            <a:off x="2394561" y="1445690"/>
            <a:ext cx="442723" cy="3213612"/>
          </a:xfrm>
          <a:custGeom>
            <a:avLst/>
            <a:gdLst>
              <a:gd name="connsiteX0" fmla="*/ 1917849 w 1917849"/>
              <a:gd name="connsiteY0" fmla="*/ 2986392 h 2986392"/>
              <a:gd name="connsiteX1" fmla="*/ 1500 w 1917849"/>
              <a:gd name="connsiteY1" fmla="*/ 1322962 h 2986392"/>
              <a:gd name="connsiteX2" fmla="*/ 1664930 w 1917849"/>
              <a:gd name="connsiteY2" fmla="*/ 0 h 2986392"/>
            </a:gdLst>
            <a:ahLst/>
            <a:cxnLst>
              <a:cxn ang="0">
                <a:pos x="connsiteX0" y="connsiteY0"/>
              </a:cxn>
              <a:cxn ang="0">
                <a:pos x="connsiteX1" y="connsiteY1"/>
              </a:cxn>
              <a:cxn ang="0">
                <a:pos x="connsiteX2" y="connsiteY2"/>
              </a:cxn>
            </a:cxnLst>
            <a:rect l="l" t="t" r="r" b="b"/>
            <a:pathLst>
              <a:path w="1917849" h="2986392">
                <a:moveTo>
                  <a:pt x="1917849" y="2986392"/>
                </a:moveTo>
                <a:cubicBezTo>
                  <a:pt x="980751" y="2403543"/>
                  <a:pt x="43653" y="1820694"/>
                  <a:pt x="1500" y="1322962"/>
                </a:cubicBezTo>
                <a:cubicBezTo>
                  <a:pt x="-40653" y="825230"/>
                  <a:pt x="812138" y="412615"/>
                  <a:pt x="1664930" y="0"/>
                </a:cubicBezTo>
              </a:path>
            </a:pathLst>
          </a:custGeom>
          <a:noFill/>
          <a:ln>
            <a:solidFill>
              <a:srgbClr val="FF0000"/>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2853138" y="1486997"/>
            <a:ext cx="4721290" cy="2976952"/>
          </a:xfrm>
          <a:custGeom>
            <a:avLst/>
            <a:gdLst>
              <a:gd name="connsiteX0" fmla="*/ 0 w 5217139"/>
              <a:gd name="connsiteY0" fmla="*/ 2966936 h 2976952"/>
              <a:gd name="connsiteX1" fmla="*/ 4951378 w 5217139"/>
              <a:gd name="connsiteY1" fmla="*/ 2519464 h 2976952"/>
              <a:gd name="connsiteX2" fmla="*/ 4105072 w 5217139"/>
              <a:gd name="connsiteY2" fmla="*/ 0 h 2976952"/>
            </a:gdLst>
            <a:ahLst/>
            <a:cxnLst>
              <a:cxn ang="0">
                <a:pos x="connsiteX0" y="connsiteY0"/>
              </a:cxn>
              <a:cxn ang="0">
                <a:pos x="connsiteX1" y="connsiteY1"/>
              </a:cxn>
              <a:cxn ang="0">
                <a:pos x="connsiteX2" y="connsiteY2"/>
              </a:cxn>
            </a:cxnLst>
            <a:rect l="l" t="t" r="r" b="b"/>
            <a:pathLst>
              <a:path w="5217139" h="2976952">
                <a:moveTo>
                  <a:pt x="0" y="2966936"/>
                </a:moveTo>
                <a:cubicBezTo>
                  <a:pt x="2133599" y="2990444"/>
                  <a:pt x="4267199" y="3013953"/>
                  <a:pt x="4951378" y="2519464"/>
                </a:cubicBezTo>
                <a:cubicBezTo>
                  <a:pt x="5635557" y="2024975"/>
                  <a:pt x="4870314" y="1012487"/>
                  <a:pt x="4105072" y="0"/>
                </a:cubicBezTo>
              </a:path>
            </a:pathLst>
          </a:custGeom>
          <a:noFill/>
          <a:ln>
            <a:solidFill>
              <a:srgbClr val="0070C0"/>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E4C1ADBC-3652-438D-94E7-2AE35C1B9C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46" t="4469" b="9246"/>
          <a:stretch/>
        </p:blipFill>
        <p:spPr bwMode="auto">
          <a:xfrm>
            <a:off x="7235688" y="4943063"/>
            <a:ext cx="1908313" cy="1914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25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Implementing Overloaded Operators</a:t>
            </a:r>
          </a:p>
        </p:txBody>
      </p:sp>
      <p:sp>
        <p:nvSpPr>
          <p:cNvPr id="18435" name="Rectangle 3"/>
          <p:cNvSpPr>
            <a:spLocks noGrp="1" noChangeArrowheads="1"/>
          </p:cNvSpPr>
          <p:nvPr>
            <p:ph type="body" idx="1"/>
          </p:nvPr>
        </p:nvSpPr>
        <p:spPr/>
        <p:txBody>
          <a:bodyPr/>
          <a:lstStyle/>
          <a:p>
            <a:r>
              <a:rPr lang="en-US" dirty="0"/>
              <a:t>The compiler uses the types of arguments to choose the appropriate overloading.</a:t>
            </a:r>
          </a:p>
          <a:p>
            <a:endParaRPr lang="en-US" dirty="0"/>
          </a:p>
          <a:p>
            <a:pPr marL="0" indent="0">
              <a:buNone/>
            </a:pPr>
            <a:r>
              <a:rPr lang="fr-FR" dirty="0"/>
              <a:t>  i</a:t>
            </a:r>
            <a:r>
              <a:rPr lang="en-US" dirty="0" err="1"/>
              <a:t>nt</a:t>
            </a:r>
            <a:r>
              <a:rPr lang="en-US" dirty="0"/>
              <a:t> v1, v2; </a:t>
            </a:r>
          </a:p>
          <a:p>
            <a:pPr marL="0" indent="0">
              <a:buNone/>
            </a:pPr>
            <a:r>
              <a:rPr lang="en-US" dirty="0"/>
              <a:t>  v1 + v2;</a:t>
            </a:r>
            <a:r>
              <a:rPr lang="en-US" dirty="0">
                <a:solidFill>
                  <a:srgbClr val="00B050"/>
                </a:solidFill>
              </a:rPr>
              <a:t>    // int +</a:t>
            </a:r>
          </a:p>
          <a:p>
            <a:pPr marL="0" indent="0">
              <a:buNone/>
            </a:pPr>
            <a:endParaRPr lang="en-US" dirty="0"/>
          </a:p>
          <a:p>
            <a:pPr marL="0" indent="0">
              <a:buNone/>
            </a:pPr>
            <a:r>
              <a:rPr lang="en-US" dirty="0"/>
              <a:t>  float s1, s2; </a:t>
            </a:r>
          </a:p>
          <a:p>
            <a:pPr marL="0" indent="0">
              <a:buNone/>
            </a:pPr>
            <a:r>
              <a:rPr lang="en-US" dirty="0"/>
              <a:t>  s1 + s2;   </a:t>
            </a:r>
            <a:r>
              <a:rPr lang="en-US" dirty="0">
                <a:solidFill>
                  <a:srgbClr val="00B050"/>
                </a:solidFill>
              </a:rPr>
              <a:t>// float+</a:t>
            </a:r>
          </a:p>
          <a:p>
            <a:endParaRPr lang="en-US" dirty="0"/>
          </a:p>
        </p:txBody>
      </p:sp>
      <p:sp>
        <p:nvSpPr>
          <p:cNvPr id="2" name="Slide Number Placeholder 1">
            <a:extLst>
              <a:ext uri="{FF2B5EF4-FFF2-40B4-BE49-F238E27FC236}">
                <a16:creationId xmlns:a16="http://schemas.microsoft.com/office/drawing/2014/main" id="{0A3AD146-7F93-41BB-949E-24ED0BC8C454}"/>
              </a:ext>
            </a:extLst>
          </p:cNvPr>
          <p:cNvSpPr>
            <a:spLocks noGrp="1"/>
          </p:cNvSpPr>
          <p:nvPr>
            <p:ph type="sldNum" sz="quarter" idx="12"/>
          </p:nvPr>
        </p:nvSpPr>
        <p:spPr/>
        <p:txBody>
          <a:bodyPr/>
          <a:lstStyle/>
          <a:p>
            <a:fld id="{25C2CBD0-4E8A-462D-9424-859647FC3ED0}" type="slidenum">
              <a:rPr lang="en-US" smtClean="0"/>
              <a:pPr/>
              <a:t>22</a:t>
            </a:fld>
            <a:endParaRPr lang="en-US"/>
          </a:p>
        </p:txBody>
      </p:sp>
      <p:pic>
        <p:nvPicPr>
          <p:cNvPr id="5" name="Picture 2">
            <a:extLst>
              <a:ext uri="{FF2B5EF4-FFF2-40B4-BE49-F238E27FC236}">
                <a16:creationId xmlns:a16="http://schemas.microsoft.com/office/drawing/2014/main" id="{1F0272C9-3DA8-43B7-8EA2-F63B012A03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46" t="4469" b="9246"/>
          <a:stretch/>
        </p:blipFill>
        <p:spPr bwMode="auto">
          <a:xfrm>
            <a:off x="7235688" y="4943063"/>
            <a:ext cx="1908313" cy="1914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197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Extended Example</a:t>
            </a:r>
          </a:p>
        </p:txBody>
      </p:sp>
      <p:sp>
        <p:nvSpPr>
          <p:cNvPr id="19459" name="Rectangle 3"/>
          <p:cNvSpPr>
            <a:spLocks noGrp="1" noChangeArrowheads="1"/>
          </p:cNvSpPr>
          <p:nvPr>
            <p:ph type="body" idx="1"/>
          </p:nvPr>
        </p:nvSpPr>
        <p:spPr/>
        <p:txBody>
          <a:bodyPr>
            <a:normAutofit fontScale="92500" lnSpcReduction="10000"/>
          </a:bodyPr>
          <a:lstStyle/>
          <a:p>
            <a:r>
              <a:rPr lang="en-US" dirty="0"/>
              <a:t>Employee class and objects</a:t>
            </a:r>
          </a:p>
          <a:p>
            <a:endParaRPr lang="en-US" dirty="0"/>
          </a:p>
          <a:p>
            <a:endParaRPr lang="en-US" dirty="0"/>
          </a:p>
          <a:p>
            <a:pPr marL="0" indent="0">
              <a:buNone/>
            </a:pPr>
            <a:r>
              <a:rPr lang="en-US" dirty="0">
                <a:latin typeface="Consolas" panose="020B0609020204030204" pitchFamily="49" charset="0"/>
              </a:rPr>
              <a:t>class Employee</a:t>
            </a:r>
          </a:p>
          <a:p>
            <a:pPr marL="0" indent="0">
              <a:buNone/>
            </a:pPr>
            <a:r>
              <a:rPr lang="en-US" dirty="0">
                <a:latin typeface="Consolas" panose="020B0609020204030204" pitchFamily="49" charset="0"/>
              </a:rPr>
              <a:t>{</a:t>
            </a:r>
          </a:p>
          <a:p>
            <a:pPr marL="457200" lvl="1" indent="0">
              <a:buNone/>
            </a:pPr>
            <a:r>
              <a:rPr lang="en-US" dirty="0">
                <a:latin typeface="Consolas" panose="020B0609020204030204" pitchFamily="49" charset="0"/>
              </a:rPr>
              <a:t>private:</a:t>
            </a:r>
          </a:p>
          <a:p>
            <a:pPr marL="457200" lvl="1" indent="0">
              <a:buNone/>
            </a:pPr>
            <a:r>
              <a:rPr lang="en-US" dirty="0">
                <a:latin typeface="Consolas" panose="020B0609020204030204" pitchFamily="49" charset="0"/>
              </a:rPr>
              <a:t>	int </a:t>
            </a:r>
            <a:r>
              <a:rPr lang="en-US" dirty="0" err="1">
                <a:latin typeface="Consolas" panose="020B0609020204030204" pitchFamily="49" charset="0"/>
              </a:rPr>
              <a:t>idNum</a:t>
            </a:r>
            <a:r>
              <a:rPr lang="en-US" dirty="0">
                <a:latin typeface="Consolas" panose="020B0609020204030204" pitchFamily="49" charset="0"/>
              </a:rPr>
              <a:t>;</a:t>
            </a:r>
          </a:p>
          <a:p>
            <a:pPr marL="457200" lvl="1" indent="0">
              <a:buNone/>
            </a:pPr>
            <a:r>
              <a:rPr lang="en-US" dirty="0">
                <a:latin typeface="Consolas" panose="020B0609020204030204" pitchFamily="49" charset="0"/>
              </a:rPr>
              <a:t>	double salary;</a:t>
            </a:r>
          </a:p>
          <a:p>
            <a:pPr marL="457200" lvl="1" indent="0">
              <a:buNone/>
            </a:pPr>
            <a:r>
              <a:rPr lang="en-US" dirty="0">
                <a:latin typeface="Consolas" panose="020B0609020204030204" pitchFamily="49" charset="0"/>
              </a:rPr>
              <a:t>public:</a:t>
            </a:r>
          </a:p>
          <a:p>
            <a:pPr marL="457200" lvl="1" indent="0">
              <a:buNone/>
            </a:pPr>
            <a:r>
              <a:rPr lang="en-US" dirty="0">
                <a:latin typeface="Consolas" panose="020B0609020204030204" pitchFamily="49" charset="0"/>
              </a:rPr>
              <a:t>	Employee(int  id, double salary);</a:t>
            </a:r>
          </a:p>
          <a:p>
            <a:pPr marL="457200" lvl="1" indent="0">
              <a:buNone/>
            </a:pPr>
            <a:r>
              <a:rPr lang="en-US" dirty="0">
                <a:latin typeface="Consolas" panose="020B0609020204030204" pitchFamily="49" charset="0"/>
              </a:rPr>
              <a:t>	double </a:t>
            </a:r>
            <a:r>
              <a:rPr lang="en-US" dirty="0" err="1">
                <a:latin typeface="Consolas" panose="020B0609020204030204" pitchFamily="49" charset="0"/>
              </a:rPr>
              <a:t>addTwo</a:t>
            </a:r>
            <a:r>
              <a:rPr lang="en-US" dirty="0">
                <a:latin typeface="Consolas" panose="020B0609020204030204" pitchFamily="49" charset="0"/>
              </a:rPr>
              <a:t> (Employee&amp; emp);</a:t>
            </a:r>
          </a:p>
          <a:p>
            <a:pPr marL="457200" lvl="1" indent="0">
              <a:buNone/>
            </a:pPr>
            <a:r>
              <a:rPr lang="en-US" dirty="0">
                <a:latin typeface="Consolas" panose="020B0609020204030204" pitchFamily="49" charset="0"/>
              </a:rPr>
              <a:t>	double operator+ (Employee&amp; emp);</a:t>
            </a:r>
          </a:p>
          <a:p>
            <a:pPr marL="457200" lvl="1" indent="0">
              <a:buNone/>
            </a:pPr>
            <a:r>
              <a:rPr lang="en-US" dirty="0">
                <a:latin typeface="Consolas" panose="020B0609020204030204" pitchFamily="49" charset="0"/>
              </a:rPr>
              <a:t>	double </a:t>
            </a:r>
            <a:r>
              <a:rPr lang="en-US" dirty="0" err="1">
                <a:latin typeface="Consolas" panose="020B0609020204030204" pitchFamily="49" charset="0"/>
              </a:rPr>
              <a:t>getSalary</a:t>
            </a:r>
            <a:r>
              <a:rPr lang="en-US" dirty="0">
                <a:latin typeface="Consolas" panose="020B0609020204030204" pitchFamily="49" charset="0"/>
              </a:rPr>
              <a:t>() { return salary; }</a:t>
            </a:r>
          </a:p>
          <a:p>
            <a:pPr marL="0" indent="0">
              <a:buNone/>
            </a:pPr>
            <a:r>
              <a:rPr lang="en-US" dirty="0">
                <a:latin typeface="Consolas" panose="020B0609020204030204" pitchFamily="49" charset="0"/>
              </a:rPr>
              <a:t>};</a:t>
            </a:r>
          </a:p>
          <a:p>
            <a:endParaRPr lang="en-US" dirty="0"/>
          </a:p>
        </p:txBody>
      </p:sp>
      <p:sp>
        <p:nvSpPr>
          <p:cNvPr id="2" name="Slide Number Placeholder 1">
            <a:extLst>
              <a:ext uri="{FF2B5EF4-FFF2-40B4-BE49-F238E27FC236}">
                <a16:creationId xmlns:a16="http://schemas.microsoft.com/office/drawing/2014/main" id="{79D4F4EF-8178-4009-AF4A-6A153D901982}"/>
              </a:ext>
            </a:extLst>
          </p:cNvPr>
          <p:cNvSpPr>
            <a:spLocks noGrp="1"/>
          </p:cNvSpPr>
          <p:nvPr>
            <p:ph type="sldNum" sz="quarter" idx="12"/>
          </p:nvPr>
        </p:nvSpPr>
        <p:spPr/>
        <p:txBody>
          <a:bodyPr/>
          <a:lstStyle/>
          <a:p>
            <a:fld id="{25C2CBD0-4E8A-462D-9424-859647FC3ED0}" type="slidenum">
              <a:rPr lang="en-US" smtClean="0"/>
              <a:pPr/>
              <a:t>23</a:t>
            </a:fld>
            <a:endParaRPr lang="en-US"/>
          </a:p>
        </p:txBody>
      </p:sp>
    </p:spTree>
    <p:extLst>
      <p:ext uri="{BB962C8B-B14F-4D97-AF65-F5344CB8AC3E}">
        <p14:creationId xmlns:p14="http://schemas.microsoft.com/office/powerpoint/2010/main" val="310121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19459">
                                            <p:txEl>
                                              <p:pRg st="10" end="10"/>
                                            </p:txEl>
                                          </p:spTgt>
                                        </p:tgtEl>
                                        <p:attrNameLst>
                                          <p:attrName>style.color</p:attrName>
                                        </p:attrNameLst>
                                      </p:cBhvr>
                                      <p:to>
                                        <p:clrVal>
                                          <a:srgbClr val="0070C0"/>
                                        </p:clrVal>
                                      </p:to>
                                    </p:set>
                                    <p:set>
                                      <p:cBhvr>
                                        <p:cTn id="7" dur="500" fill="hold"/>
                                        <p:tgtEl>
                                          <p:spTgt spid="19459">
                                            <p:txEl>
                                              <p:pRg st="10" end="10"/>
                                            </p:txEl>
                                          </p:spTgt>
                                        </p:tgtEl>
                                        <p:attrNameLst>
                                          <p:attrName>fillcolor</p:attrName>
                                        </p:attrNameLst>
                                      </p:cBhvr>
                                      <p:to>
                                        <p:clrVal>
                                          <a:srgbClr val="0070C0"/>
                                        </p:clrVal>
                                      </p:to>
                                    </p:set>
                                    <p:set>
                                      <p:cBhvr>
                                        <p:cTn id="8" dur="500" fill="hold"/>
                                        <p:tgtEl>
                                          <p:spTgt spid="19459">
                                            <p:txEl>
                                              <p:pRg st="10" end="1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19459">
                                            <p:txEl>
                                              <p:pRg st="11" end="11"/>
                                            </p:txEl>
                                          </p:spTgt>
                                        </p:tgtEl>
                                        <p:attrNameLst>
                                          <p:attrName>style.color</p:attrName>
                                        </p:attrNameLst>
                                      </p:cBhvr>
                                      <p:to>
                                        <p:clrVal>
                                          <a:srgbClr val="FF0000"/>
                                        </p:clrVal>
                                      </p:to>
                                    </p:set>
                                    <p:set>
                                      <p:cBhvr>
                                        <p:cTn id="13" dur="500" fill="hold"/>
                                        <p:tgtEl>
                                          <p:spTgt spid="19459">
                                            <p:txEl>
                                              <p:pRg st="11" end="11"/>
                                            </p:txEl>
                                          </p:spTgt>
                                        </p:tgtEl>
                                        <p:attrNameLst>
                                          <p:attrName>fillcolor</p:attrName>
                                        </p:attrNameLst>
                                      </p:cBhvr>
                                      <p:to>
                                        <p:clrVal>
                                          <a:srgbClr val="FF0000"/>
                                        </p:clrVal>
                                      </p:to>
                                    </p:set>
                                    <p:set>
                                      <p:cBhvr>
                                        <p:cTn id="14" dur="500" fill="hold"/>
                                        <p:tgtEl>
                                          <p:spTgt spid="19459">
                                            <p:txEl>
                                              <p:pRg st="11" end="1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83577" y="265128"/>
            <a:ext cx="8153400" cy="829733"/>
          </a:xfrm>
        </p:spPr>
        <p:txBody>
          <a:bodyPr>
            <a:normAutofit fontScale="90000"/>
          </a:bodyPr>
          <a:lstStyle/>
          <a:p>
            <a:r>
              <a:rPr lang="en-US" dirty="0"/>
              <a:t>The member functions </a:t>
            </a:r>
            <a:r>
              <a:rPr lang="ja-JP" altLang="en-US" dirty="0"/>
              <a:t>‘</a:t>
            </a:r>
            <a:r>
              <a:rPr lang="en-US" altLang="ja-JP" dirty="0" err="1"/>
              <a:t>addTwo</a:t>
            </a:r>
            <a:r>
              <a:rPr lang="ja-JP" altLang="en-US" dirty="0"/>
              <a:t>’</a:t>
            </a:r>
            <a:r>
              <a:rPr lang="en-US" altLang="ja-JP" dirty="0"/>
              <a:t> and operator+</a:t>
            </a:r>
            <a:endParaRPr lang="en-US" dirty="0"/>
          </a:p>
        </p:txBody>
      </p:sp>
      <p:sp>
        <p:nvSpPr>
          <p:cNvPr id="2" name="Slide Number Placeholder 1">
            <a:extLst>
              <a:ext uri="{FF2B5EF4-FFF2-40B4-BE49-F238E27FC236}">
                <a16:creationId xmlns:a16="http://schemas.microsoft.com/office/drawing/2014/main" id="{E2A398DE-E17B-49C6-B160-1E7BB61D2BFC}"/>
              </a:ext>
            </a:extLst>
          </p:cNvPr>
          <p:cNvSpPr>
            <a:spLocks noGrp="1"/>
          </p:cNvSpPr>
          <p:nvPr>
            <p:ph type="sldNum" sz="quarter" idx="12"/>
          </p:nvPr>
        </p:nvSpPr>
        <p:spPr/>
        <p:txBody>
          <a:bodyPr/>
          <a:lstStyle/>
          <a:p>
            <a:fld id="{25C2CBD0-4E8A-462D-9424-859647FC3ED0}" type="slidenum">
              <a:rPr lang="en-US" smtClean="0"/>
              <a:pPr/>
              <a:t>24</a:t>
            </a:fld>
            <a:endParaRPr lang="en-US"/>
          </a:p>
        </p:txBody>
      </p:sp>
      <p:sp>
        <p:nvSpPr>
          <p:cNvPr id="20483" name="Text Box 3"/>
          <p:cNvSpPr txBox="1">
            <a:spLocks noChangeArrowheads="1"/>
          </p:cNvSpPr>
          <p:nvPr/>
        </p:nvSpPr>
        <p:spPr bwMode="auto">
          <a:xfrm>
            <a:off x="382555" y="1295400"/>
            <a:ext cx="8304246"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en-US" sz="2200" dirty="0">
                <a:solidFill>
                  <a:srgbClr val="00B050"/>
                </a:solidFill>
                <a:latin typeface="Consolas" panose="020B0609020204030204" pitchFamily="49" charset="0"/>
              </a:rPr>
              <a:t>//function notation</a:t>
            </a:r>
          </a:p>
          <a:p>
            <a:pPr eaLnBrk="1" hangingPunct="1"/>
            <a:r>
              <a:rPr lang="en-US" sz="2200" dirty="0">
                <a:latin typeface="Consolas" panose="020B0609020204030204" pitchFamily="49" charset="0"/>
              </a:rPr>
              <a:t>double Employee::</a:t>
            </a:r>
            <a:r>
              <a:rPr lang="en-US" sz="2200" dirty="0" err="1">
                <a:latin typeface="Consolas" panose="020B0609020204030204" pitchFamily="49" charset="0"/>
              </a:rPr>
              <a:t>addTwo</a:t>
            </a:r>
            <a:r>
              <a:rPr lang="en-US" sz="2200" dirty="0">
                <a:latin typeface="Consolas" panose="020B0609020204030204" pitchFamily="49" charset="0"/>
              </a:rPr>
              <a:t>(Employee&amp; </a:t>
            </a:r>
            <a:r>
              <a:rPr lang="en-US" sz="2200" dirty="0" err="1">
                <a:latin typeface="Consolas" panose="020B0609020204030204" pitchFamily="49" charset="0"/>
              </a:rPr>
              <a:t>emp</a:t>
            </a:r>
            <a:r>
              <a:rPr lang="en-US" sz="2200" dirty="0">
                <a:latin typeface="Consolas" panose="020B0609020204030204" pitchFamily="49" charset="0"/>
              </a:rPr>
              <a:t>)</a:t>
            </a:r>
          </a:p>
          <a:p>
            <a:pPr eaLnBrk="1" hangingPunct="1"/>
            <a:r>
              <a:rPr lang="en-US" sz="2200" dirty="0">
                <a:latin typeface="Consolas" panose="020B0609020204030204" pitchFamily="49" charset="0"/>
              </a:rPr>
              <a:t>{</a:t>
            </a:r>
          </a:p>
          <a:p>
            <a:pPr eaLnBrk="1" hangingPunct="1"/>
            <a:r>
              <a:rPr lang="en-US" sz="2200" dirty="0">
                <a:latin typeface="Consolas" panose="020B0609020204030204" pitchFamily="49" charset="0"/>
              </a:rPr>
              <a:t>   double total;</a:t>
            </a:r>
          </a:p>
          <a:p>
            <a:pPr eaLnBrk="1" hangingPunct="1"/>
            <a:r>
              <a:rPr lang="en-US" sz="2200" dirty="0">
                <a:latin typeface="Consolas" panose="020B0609020204030204" pitchFamily="49" charset="0"/>
              </a:rPr>
              <a:t>   total = this-&gt;salary + </a:t>
            </a:r>
            <a:r>
              <a:rPr lang="en-US" sz="2200" dirty="0" err="1">
                <a:latin typeface="Consolas" panose="020B0609020204030204" pitchFamily="49" charset="0"/>
              </a:rPr>
              <a:t>emp.getSalary</a:t>
            </a:r>
            <a:r>
              <a:rPr lang="en-US" sz="2200" dirty="0">
                <a:latin typeface="Consolas" panose="020B0609020204030204" pitchFamily="49" charset="0"/>
              </a:rPr>
              <a:t>();</a:t>
            </a:r>
          </a:p>
          <a:p>
            <a:pPr eaLnBrk="1" hangingPunct="1"/>
            <a:r>
              <a:rPr lang="en-US" sz="2200" dirty="0">
                <a:latin typeface="Consolas" panose="020B0609020204030204" pitchFamily="49" charset="0"/>
              </a:rPr>
              <a:t>   return total;</a:t>
            </a:r>
          </a:p>
          <a:p>
            <a:pPr eaLnBrk="1" hangingPunct="1"/>
            <a:r>
              <a:rPr lang="en-US" sz="2200" dirty="0">
                <a:latin typeface="Consolas" panose="020B0609020204030204" pitchFamily="49" charset="0"/>
              </a:rPr>
              <a:t>}</a:t>
            </a:r>
          </a:p>
          <a:p>
            <a:pPr eaLnBrk="1" hangingPunct="1"/>
            <a:endParaRPr lang="en-US" sz="2200" dirty="0">
              <a:latin typeface="Consolas" panose="020B0609020204030204" pitchFamily="49" charset="0"/>
            </a:endParaRPr>
          </a:p>
          <a:p>
            <a:pPr eaLnBrk="1" hangingPunct="1"/>
            <a:r>
              <a:rPr lang="en-US" sz="2200" dirty="0">
                <a:solidFill>
                  <a:srgbClr val="00B050"/>
                </a:solidFill>
                <a:latin typeface="Consolas" panose="020B0609020204030204" pitchFamily="49" charset="0"/>
              </a:rPr>
              <a:t>//operator overloading notation</a:t>
            </a:r>
          </a:p>
          <a:p>
            <a:pPr eaLnBrk="1" hangingPunct="1"/>
            <a:r>
              <a:rPr lang="en-US" sz="2200" dirty="0">
                <a:latin typeface="Consolas" panose="020B0609020204030204" pitchFamily="49" charset="0"/>
              </a:rPr>
              <a:t>double Employee::</a:t>
            </a:r>
            <a:r>
              <a:rPr lang="en-US" sz="2200" dirty="0">
                <a:solidFill>
                  <a:srgbClr val="FF0000"/>
                </a:solidFill>
                <a:latin typeface="Consolas" panose="020B0609020204030204" pitchFamily="49" charset="0"/>
              </a:rPr>
              <a:t>operator+</a:t>
            </a:r>
            <a:r>
              <a:rPr lang="en-US" sz="2200" dirty="0">
                <a:latin typeface="Consolas" panose="020B0609020204030204" pitchFamily="49" charset="0"/>
              </a:rPr>
              <a:t>(Employee&amp; </a:t>
            </a:r>
            <a:r>
              <a:rPr lang="en-US" sz="2200" dirty="0" err="1">
                <a:latin typeface="Consolas" panose="020B0609020204030204" pitchFamily="49" charset="0"/>
              </a:rPr>
              <a:t>emp</a:t>
            </a:r>
            <a:r>
              <a:rPr lang="en-US" sz="2200" dirty="0">
                <a:latin typeface="Consolas" panose="020B0609020204030204" pitchFamily="49" charset="0"/>
              </a:rPr>
              <a:t>)</a:t>
            </a:r>
          </a:p>
          <a:p>
            <a:pPr eaLnBrk="1" hangingPunct="1"/>
            <a:r>
              <a:rPr lang="en-US" sz="2200" dirty="0">
                <a:latin typeface="Consolas" panose="020B0609020204030204" pitchFamily="49" charset="0"/>
              </a:rPr>
              <a:t>{</a:t>
            </a:r>
          </a:p>
          <a:p>
            <a:pPr eaLnBrk="1" hangingPunct="1"/>
            <a:r>
              <a:rPr lang="en-US" sz="2200" dirty="0">
                <a:latin typeface="Consolas" panose="020B0609020204030204" pitchFamily="49" charset="0"/>
              </a:rPr>
              <a:t>   double total;</a:t>
            </a:r>
          </a:p>
          <a:p>
            <a:pPr eaLnBrk="1" hangingPunct="1"/>
            <a:r>
              <a:rPr lang="en-US" sz="2200" dirty="0">
                <a:latin typeface="Consolas" panose="020B0609020204030204" pitchFamily="49" charset="0"/>
              </a:rPr>
              <a:t>   total = this-&gt;salary + </a:t>
            </a:r>
            <a:r>
              <a:rPr lang="en-US" sz="2200" dirty="0" err="1">
                <a:latin typeface="Consolas" panose="020B0609020204030204" pitchFamily="49" charset="0"/>
              </a:rPr>
              <a:t>emp.getSalary</a:t>
            </a:r>
            <a:r>
              <a:rPr lang="en-US" sz="2200" dirty="0">
                <a:latin typeface="Consolas" panose="020B0609020204030204" pitchFamily="49" charset="0"/>
              </a:rPr>
              <a:t>();</a:t>
            </a:r>
          </a:p>
          <a:p>
            <a:pPr eaLnBrk="1" hangingPunct="1"/>
            <a:r>
              <a:rPr lang="en-US" sz="2200" dirty="0">
                <a:latin typeface="Consolas" panose="020B0609020204030204" pitchFamily="49" charset="0"/>
              </a:rPr>
              <a:t>   return total;</a:t>
            </a:r>
          </a:p>
          <a:p>
            <a:pPr eaLnBrk="1" hangingPunct="1"/>
            <a:r>
              <a:rPr lang="en-US" sz="2200" dirty="0">
                <a:latin typeface="Consolas" panose="020B0609020204030204" pitchFamily="49" charset="0"/>
              </a:rPr>
              <a:t>}</a:t>
            </a:r>
          </a:p>
        </p:txBody>
      </p:sp>
    </p:spTree>
    <p:extLst>
      <p:ext uri="{BB962C8B-B14F-4D97-AF65-F5344CB8AC3E}">
        <p14:creationId xmlns:p14="http://schemas.microsoft.com/office/powerpoint/2010/main" val="292145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48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48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483">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48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83577" y="172904"/>
            <a:ext cx="8153400" cy="829733"/>
          </a:xfrm>
        </p:spPr>
        <p:txBody>
          <a:bodyPr/>
          <a:lstStyle/>
          <a:p>
            <a:r>
              <a:rPr lang="en-US" dirty="0"/>
              <a:t>Using the Member Functions</a:t>
            </a:r>
          </a:p>
        </p:txBody>
      </p:sp>
      <p:sp>
        <p:nvSpPr>
          <p:cNvPr id="2" name="Slide Number Placeholder 1">
            <a:extLst>
              <a:ext uri="{FF2B5EF4-FFF2-40B4-BE49-F238E27FC236}">
                <a16:creationId xmlns:a16="http://schemas.microsoft.com/office/drawing/2014/main" id="{D4715D10-B2B3-4903-B9DF-D9E23EBD232C}"/>
              </a:ext>
            </a:extLst>
          </p:cNvPr>
          <p:cNvSpPr>
            <a:spLocks noGrp="1"/>
          </p:cNvSpPr>
          <p:nvPr>
            <p:ph type="sldNum" sz="quarter" idx="12"/>
          </p:nvPr>
        </p:nvSpPr>
        <p:spPr/>
        <p:txBody>
          <a:bodyPr/>
          <a:lstStyle/>
          <a:p>
            <a:fld id="{25C2CBD0-4E8A-462D-9424-859647FC3ED0}" type="slidenum">
              <a:rPr lang="en-US" smtClean="0"/>
              <a:pPr/>
              <a:t>25</a:t>
            </a:fld>
            <a:endParaRPr lang="en-US"/>
          </a:p>
        </p:txBody>
      </p:sp>
      <p:sp>
        <p:nvSpPr>
          <p:cNvPr id="21507" name="Text Box 3"/>
          <p:cNvSpPr txBox="1">
            <a:spLocks noChangeArrowheads="1"/>
          </p:cNvSpPr>
          <p:nvPr/>
        </p:nvSpPr>
        <p:spPr bwMode="auto">
          <a:xfrm>
            <a:off x="483577" y="1620982"/>
            <a:ext cx="8294914" cy="446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dirty="0">
                <a:latin typeface="Consolas" panose="020B0609020204030204" pitchFamily="49" charset="0"/>
              </a:rPr>
              <a:t>double sum;</a:t>
            </a:r>
          </a:p>
          <a:p>
            <a:pPr eaLnBrk="1" hangingPunct="1"/>
            <a:r>
              <a:rPr lang="en-US" sz="2400" dirty="0">
                <a:latin typeface="Consolas" panose="020B0609020204030204" pitchFamily="49" charset="0"/>
              </a:rPr>
              <a:t>Employee </a:t>
            </a:r>
            <a:r>
              <a:rPr lang="en-US" sz="2400" dirty="0">
                <a:solidFill>
                  <a:srgbClr val="0070C0"/>
                </a:solidFill>
                <a:latin typeface="Consolas" panose="020B0609020204030204" pitchFamily="49" charset="0"/>
              </a:rPr>
              <a:t>Clerk</a:t>
            </a:r>
            <a:r>
              <a:rPr lang="en-US" sz="2400" dirty="0">
                <a:latin typeface="Consolas" panose="020B0609020204030204" pitchFamily="49" charset="0"/>
              </a:rPr>
              <a:t> (111, 10000), </a:t>
            </a:r>
            <a:r>
              <a:rPr lang="en-US" sz="2400" dirty="0">
                <a:solidFill>
                  <a:srgbClr val="0070C0"/>
                </a:solidFill>
                <a:latin typeface="Consolas" panose="020B0609020204030204" pitchFamily="49" charset="0"/>
              </a:rPr>
              <a:t>Driver</a:t>
            </a:r>
            <a:r>
              <a:rPr lang="en-US" sz="2400" dirty="0">
                <a:latin typeface="Consolas" panose="020B0609020204030204" pitchFamily="49" charset="0"/>
              </a:rPr>
              <a:t> (222, 6000);</a:t>
            </a:r>
          </a:p>
          <a:p>
            <a:pPr eaLnBrk="1" hangingPunct="1"/>
            <a:endParaRPr lang="en-US" sz="2000" dirty="0">
              <a:latin typeface="Consolas" panose="020B0609020204030204" pitchFamily="49" charset="0"/>
            </a:endParaRPr>
          </a:p>
          <a:p>
            <a:pPr eaLnBrk="1" hangingPunct="1"/>
            <a:endParaRPr lang="en-US" sz="2000" dirty="0">
              <a:latin typeface="Consolas" panose="020B0609020204030204" pitchFamily="49" charset="0"/>
            </a:endParaRPr>
          </a:p>
          <a:p>
            <a:pPr eaLnBrk="1" hangingPunct="1"/>
            <a:r>
              <a:rPr lang="en-US" sz="2400" dirty="0">
                <a:solidFill>
                  <a:srgbClr val="00B050"/>
                </a:solidFill>
                <a:latin typeface="Consolas" panose="020B0609020204030204" pitchFamily="49" charset="0"/>
              </a:rPr>
              <a:t>// these three statements do the same thing</a:t>
            </a:r>
          </a:p>
          <a:p>
            <a:pPr eaLnBrk="1" hangingPunct="1"/>
            <a:r>
              <a:rPr lang="en-US" sz="2400" dirty="0">
                <a:latin typeface="Consolas" panose="020B0609020204030204" pitchFamily="49" charset="0"/>
              </a:rPr>
              <a:t>sum = </a:t>
            </a:r>
            <a:r>
              <a:rPr lang="en-US" sz="2400" dirty="0" err="1">
                <a:latin typeface="Consolas" panose="020B0609020204030204" pitchFamily="49" charset="0"/>
              </a:rPr>
              <a:t>Clerk.addTwo</a:t>
            </a:r>
            <a:r>
              <a:rPr lang="en-US" sz="2400" dirty="0">
                <a:latin typeface="Consolas" panose="020B0609020204030204" pitchFamily="49" charset="0"/>
              </a:rPr>
              <a:t>(Driver);</a:t>
            </a:r>
          </a:p>
          <a:p>
            <a:pPr eaLnBrk="1" hangingPunct="1"/>
            <a:r>
              <a:rPr lang="en-US" sz="2400" dirty="0">
                <a:latin typeface="Consolas" panose="020B0609020204030204" pitchFamily="49" charset="0"/>
              </a:rPr>
              <a:t>sum = </a:t>
            </a:r>
            <a:r>
              <a:rPr lang="en-US" sz="2400" dirty="0" err="1">
                <a:latin typeface="Consolas" panose="020B0609020204030204" pitchFamily="49" charset="0"/>
              </a:rPr>
              <a:t>Clerk.operator</a:t>
            </a:r>
            <a:r>
              <a:rPr lang="en-US" sz="2400" dirty="0">
                <a:latin typeface="Consolas" panose="020B0609020204030204" pitchFamily="49" charset="0"/>
              </a:rPr>
              <a:t>+(Driver);</a:t>
            </a:r>
            <a:endParaRPr lang="en-US" sz="2400" dirty="0">
              <a:latin typeface="Courier New" panose="02070309020205020404" pitchFamily="49" charset="0"/>
            </a:endParaRPr>
          </a:p>
          <a:p>
            <a:pPr eaLnBrk="1" hangingPunct="1"/>
            <a:r>
              <a:rPr lang="en-US" sz="2400" dirty="0">
                <a:latin typeface="Consolas" panose="020B0609020204030204" pitchFamily="49" charset="0"/>
              </a:rPr>
              <a:t>sum = Clerk + Driver;</a:t>
            </a:r>
          </a:p>
          <a:p>
            <a:pPr eaLnBrk="1" hangingPunct="1"/>
            <a:endParaRPr lang="en-US" sz="2000" dirty="0">
              <a:latin typeface="Courier New" panose="02070309020205020404" pitchFamily="49" charset="0"/>
            </a:endParaRPr>
          </a:p>
          <a:p>
            <a:pPr eaLnBrk="1" hangingPunct="1"/>
            <a:endParaRPr lang="en-US" sz="2000" dirty="0">
              <a:latin typeface="Courier New" panose="02070309020205020404" pitchFamily="49" charset="0"/>
            </a:endParaRPr>
          </a:p>
          <a:p>
            <a:pPr eaLnBrk="1" hangingPunct="1"/>
            <a:r>
              <a:rPr lang="en-US" sz="2000" b="1" dirty="0">
                <a:latin typeface="Courier New" panose="02070309020205020404" pitchFamily="49" charset="0"/>
              </a:rPr>
              <a:t>// the syntax for the last one is the most natural</a:t>
            </a:r>
          </a:p>
          <a:p>
            <a:pPr eaLnBrk="1" hangingPunct="1"/>
            <a:r>
              <a:rPr lang="en-US" sz="2000" b="1" dirty="0">
                <a:latin typeface="Courier New" panose="02070309020205020404" pitchFamily="49" charset="0"/>
              </a:rPr>
              <a:t>// and is easy to remember because it is consistent</a:t>
            </a:r>
          </a:p>
          <a:p>
            <a:pPr eaLnBrk="1" hangingPunct="1"/>
            <a:r>
              <a:rPr lang="en-US" sz="2000" b="1" dirty="0">
                <a:latin typeface="Courier New" panose="02070309020205020404" pitchFamily="49" charset="0"/>
              </a:rPr>
              <a:t>// with how the + operator works for everything else</a:t>
            </a:r>
          </a:p>
        </p:txBody>
      </p:sp>
    </p:spTree>
    <p:extLst>
      <p:ext uri="{BB962C8B-B14F-4D97-AF65-F5344CB8AC3E}">
        <p14:creationId xmlns:p14="http://schemas.microsoft.com/office/powerpoint/2010/main" val="328673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0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50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507">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50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Multiple Operators</a:t>
            </a:r>
          </a:p>
        </p:txBody>
      </p:sp>
      <p:sp>
        <p:nvSpPr>
          <p:cNvPr id="22531" name="Rectangle 3"/>
          <p:cNvSpPr>
            <a:spLocks noGrp="1" noChangeArrowheads="1"/>
          </p:cNvSpPr>
          <p:nvPr>
            <p:ph type="body" idx="1"/>
          </p:nvPr>
        </p:nvSpPr>
        <p:spPr/>
        <p:txBody>
          <a:bodyPr/>
          <a:lstStyle/>
          <a:p>
            <a:r>
              <a:rPr lang="en-US" dirty="0"/>
              <a:t>Often, you may need to reference an operator </a:t>
            </a:r>
            <a:r>
              <a:rPr lang="en-US" dirty="0">
                <a:solidFill>
                  <a:srgbClr val="0070C0"/>
                </a:solidFill>
              </a:rPr>
              <a:t>more than once</a:t>
            </a:r>
            <a:r>
              <a:rPr lang="en-US" dirty="0"/>
              <a:t> in an expression:</a:t>
            </a:r>
          </a:p>
          <a:p>
            <a:endParaRPr lang="en-US" dirty="0"/>
          </a:p>
          <a:p>
            <a:r>
              <a:rPr lang="en-US" dirty="0"/>
              <a:t>    Example:</a:t>
            </a:r>
          </a:p>
          <a:p>
            <a:pPr marL="457200" lvl="1" indent="0">
              <a:buNone/>
            </a:pPr>
            <a:r>
              <a:rPr lang="en-US" dirty="0"/>
              <a:t>		total = a + b + c;</a:t>
            </a:r>
          </a:p>
          <a:p>
            <a:pPr lvl="1"/>
            <a:endParaRPr lang="en-US" dirty="0"/>
          </a:p>
          <a:p>
            <a:r>
              <a:rPr lang="en-US" dirty="0"/>
              <a:t>But this can </a:t>
            </a:r>
            <a:r>
              <a:rPr lang="en-US" dirty="0">
                <a:solidFill>
                  <a:srgbClr val="0070C0"/>
                </a:solidFill>
              </a:rPr>
              <a:t>cause problems </a:t>
            </a:r>
            <a:r>
              <a:rPr lang="en-US" dirty="0"/>
              <a:t>when </a:t>
            </a:r>
            <a:r>
              <a:rPr lang="en-US" dirty="0">
                <a:solidFill>
                  <a:srgbClr val="0070C0"/>
                </a:solidFill>
              </a:rPr>
              <a:t>operator overloading </a:t>
            </a:r>
            <a:r>
              <a:rPr lang="en-US" dirty="0"/>
              <a:t>is involved</a:t>
            </a:r>
          </a:p>
          <a:p>
            <a:endParaRPr lang="en-US" dirty="0"/>
          </a:p>
          <a:p>
            <a:r>
              <a:rPr lang="en-US" dirty="0"/>
              <a:t>See next example…</a:t>
            </a:r>
          </a:p>
        </p:txBody>
      </p:sp>
      <p:sp>
        <p:nvSpPr>
          <p:cNvPr id="2" name="Slide Number Placeholder 1">
            <a:extLst>
              <a:ext uri="{FF2B5EF4-FFF2-40B4-BE49-F238E27FC236}">
                <a16:creationId xmlns:a16="http://schemas.microsoft.com/office/drawing/2014/main" id="{4197AF06-25A2-4FEC-AF4C-7F80E619743C}"/>
              </a:ext>
            </a:extLst>
          </p:cNvPr>
          <p:cNvSpPr>
            <a:spLocks noGrp="1"/>
          </p:cNvSpPr>
          <p:nvPr>
            <p:ph type="sldNum" sz="quarter" idx="12"/>
          </p:nvPr>
        </p:nvSpPr>
        <p:spPr/>
        <p:txBody>
          <a:bodyPr/>
          <a:lstStyle/>
          <a:p>
            <a:fld id="{25C2CBD0-4E8A-462D-9424-859647FC3ED0}" type="slidenum">
              <a:rPr lang="en-US" smtClean="0"/>
              <a:pPr/>
              <a:t>26</a:t>
            </a:fld>
            <a:endParaRPr lang="en-US"/>
          </a:p>
        </p:txBody>
      </p:sp>
      <p:pic>
        <p:nvPicPr>
          <p:cNvPr id="5" name="Picture 2">
            <a:extLst>
              <a:ext uri="{FF2B5EF4-FFF2-40B4-BE49-F238E27FC236}">
                <a16:creationId xmlns:a16="http://schemas.microsoft.com/office/drawing/2014/main" id="{3972F68E-4A13-4EE0-A67A-7708E958BF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46" t="4469" b="9246"/>
          <a:stretch/>
        </p:blipFill>
        <p:spPr bwMode="auto">
          <a:xfrm>
            <a:off x="7235688" y="4943063"/>
            <a:ext cx="1908313" cy="1914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16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Client Code for Class Employee</a:t>
            </a:r>
          </a:p>
        </p:txBody>
      </p:sp>
      <p:sp>
        <p:nvSpPr>
          <p:cNvPr id="2" name="Slide Number Placeholder 1">
            <a:extLst>
              <a:ext uri="{FF2B5EF4-FFF2-40B4-BE49-F238E27FC236}">
                <a16:creationId xmlns:a16="http://schemas.microsoft.com/office/drawing/2014/main" id="{88EAE7C0-663C-4123-81CB-AE64E598BDB8}"/>
              </a:ext>
            </a:extLst>
          </p:cNvPr>
          <p:cNvSpPr>
            <a:spLocks noGrp="1"/>
          </p:cNvSpPr>
          <p:nvPr>
            <p:ph type="sldNum" sz="quarter" idx="12"/>
          </p:nvPr>
        </p:nvSpPr>
        <p:spPr/>
        <p:txBody>
          <a:bodyPr/>
          <a:lstStyle/>
          <a:p>
            <a:fld id="{25C2CBD0-4E8A-462D-9424-859647FC3ED0}" type="slidenum">
              <a:rPr lang="en-US" smtClean="0"/>
              <a:pPr/>
              <a:t>27</a:t>
            </a:fld>
            <a:endParaRPr lang="en-US"/>
          </a:p>
        </p:txBody>
      </p:sp>
      <p:sp>
        <p:nvSpPr>
          <p:cNvPr id="23555" name="Text Box 3"/>
          <p:cNvSpPr txBox="1">
            <a:spLocks noChangeArrowheads="1"/>
          </p:cNvSpPr>
          <p:nvPr/>
        </p:nvSpPr>
        <p:spPr bwMode="auto">
          <a:xfrm>
            <a:off x="408154" y="1724891"/>
            <a:ext cx="8304246"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dirty="0">
                <a:latin typeface="Consolas" panose="020B0609020204030204" pitchFamily="49" charset="0"/>
                <a:cs typeface="Courier New" panose="02070309020205020404" pitchFamily="49" charset="0"/>
              </a:rPr>
              <a:t>void main()</a:t>
            </a:r>
          </a:p>
          <a:p>
            <a:pPr eaLnBrk="1" hangingPunct="1"/>
            <a:r>
              <a:rPr lang="en-US" sz="2400" dirty="0">
                <a:latin typeface="Consolas" panose="020B0609020204030204" pitchFamily="49" charset="0"/>
                <a:cs typeface="Courier New" panose="02070309020205020404" pitchFamily="49" charset="0"/>
              </a:rPr>
              <a:t>{</a:t>
            </a:r>
          </a:p>
          <a:p>
            <a:pPr eaLnBrk="1" hangingPunct="1"/>
            <a:r>
              <a:rPr lang="en-US" sz="2400" dirty="0">
                <a:latin typeface="Consolas" panose="020B0609020204030204" pitchFamily="49" charset="0"/>
                <a:cs typeface="Courier New" panose="02070309020205020404" pitchFamily="49" charset="0"/>
              </a:rPr>
              <a:t>   Employee Clerk(115, 20000.00);</a:t>
            </a:r>
          </a:p>
          <a:p>
            <a:pPr eaLnBrk="1" hangingPunct="1"/>
            <a:r>
              <a:rPr lang="en-US" sz="2400" dirty="0">
                <a:latin typeface="Consolas" panose="020B0609020204030204" pitchFamily="49" charset="0"/>
                <a:cs typeface="Courier New" panose="02070309020205020404" pitchFamily="49" charset="0"/>
              </a:rPr>
              <a:t>   Employee Driver(256, 15500.55);</a:t>
            </a:r>
          </a:p>
          <a:p>
            <a:pPr eaLnBrk="1" hangingPunct="1"/>
            <a:r>
              <a:rPr lang="en-US" sz="2400" dirty="0">
                <a:latin typeface="Consolas" panose="020B0609020204030204" pitchFamily="49" charset="0"/>
                <a:cs typeface="Courier New" panose="02070309020205020404" pitchFamily="49" charset="0"/>
              </a:rPr>
              <a:t>   Employee Secretary(567, 34200.00);</a:t>
            </a:r>
          </a:p>
          <a:p>
            <a:pPr eaLnBrk="1" hangingPunct="1"/>
            <a:r>
              <a:rPr lang="en-US" sz="2400" dirty="0">
                <a:latin typeface="Consolas" panose="020B0609020204030204" pitchFamily="49" charset="0"/>
                <a:cs typeface="Courier New" panose="02070309020205020404" pitchFamily="49" charset="0"/>
              </a:rPr>
              <a:t>   double sum;</a:t>
            </a:r>
          </a:p>
          <a:p>
            <a:pPr eaLnBrk="1" hangingPunct="1"/>
            <a:r>
              <a:rPr lang="en-US" sz="2400" dirty="0">
                <a:latin typeface="Consolas" panose="020B0609020204030204" pitchFamily="49" charset="0"/>
                <a:cs typeface="Courier New" panose="02070309020205020404" pitchFamily="49" charset="0"/>
              </a:rPr>
              <a:t>  </a:t>
            </a:r>
          </a:p>
          <a:p>
            <a:pPr eaLnBrk="1" hangingPunct="1"/>
            <a:r>
              <a:rPr lang="en-US" sz="2400" dirty="0">
                <a:latin typeface="Consolas" panose="020B0609020204030204" pitchFamily="49" charset="0"/>
                <a:cs typeface="Courier New" panose="02070309020205020404" pitchFamily="49" charset="0"/>
              </a:rPr>
              <a:t>   </a:t>
            </a:r>
            <a:r>
              <a:rPr lang="en-US" sz="2400" dirty="0">
                <a:solidFill>
                  <a:srgbClr val="0070C0"/>
                </a:solidFill>
                <a:latin typeface="Consolas" panose="020B0609020204030204" pitchFamily="49" charset="0"/>
                <a:cs typeface="Courier New" panose="02070309020205020404" pitchFamily="49" charset="0"/>
              </a:rPr>
              <a:t>sum = Clerk + Driver + Secretary;</a:t>
            </a:r>
          </a:p>
          <a:p>
            <a:pPr eaLnBrk="1" hangingPunct="1"/>
            <a:endParaRPr lang="en-US" sz="2400" dirty="0">
              <a:latin typeface="Consolas" panose="020B0609020204030204" pitchFamily="49" charset="0"/>
              <a:cs typeface="Courier New" panose="02070309020205020404" pitchFamily="49" charset="0"/>
            </a:endParaRPr>
          </a:p>
          <a:p>
            <a:pPr eaLnBrk="1" hangingPunct="1"/>
            <a:r>
              <a:rPr lang="en-US" sz="2400" dirty="0">
                <a:latin typeface="Consolas" panose="020B0609020204030204" pitchFamily="49" charset="0"/>
                <a:cs typeface="Courier New" panose="02070309020205020404" pitchFamily="49" charset="0"/>
              </a:rPr>
              <a:t>   </a:t>
            </a:r>
            <a:r>
              <a:rPr lang="en-US" sz="2400" dirty="0" err="1">
                <a:latin typeface="Consolas" panose="020B0609020204030204" pitchFamily="49" charset="0"/>
                <a:cs typeface="Courier New" panose="02070309020205020404" pitchFamily="49" charset="0"/>
              </a:rPr>
              <a:t>cout</a:t>
            </a:r>
            <a:r>
              <a:rPr lang="en-US" sz="2400" dirty="0">
                <a:latin typeface="Consolas" panose="020B0609020204030204" pitchFamily="49" charset="0"/>
                <a:cs typeface="Courier New" panose="02070309020205020404" pitchFamily="49" charset="0"/>
              </a:rPr>
              <a:t> &lt;&lt; </a:t>
            </a:r>
            <a:r>
              <a:rPr lang="ja-JP" altLang="en-US" sz="2400" dirty="0">
                <a:latin typeface="Consolas" panose="020B0609020204030204" pitchFamily="49" charset="0"/>
                <a:cs typeface="Courier New" panose="02070309020205020404" pitchFamily="49" charset="0"/>
              </a:rPr>
              <a:t>“</a:t>
            </a:r>
            <a:r>
              <a:rPr lang="en-US" altLang="ja-JP" sz="2400" dirty="0">
                <a:latin typeface="Consolas" panose="020B0609020204030204" pitchFamily="49" charset="0"/>
                <a:cs typeface="Courier New" panose="02070309020205020404" pitchFamily="49" charset="0"/>
              </a:rPr>
              <a:t>Sum is </a:t>
            </a:r>
            <a:r>
              <a:rPr lang="ja-JP" altLang="en-US" sz="2400" dirty="0">
                <a:latin typeface="Consolas" panose="020B0609020204030204" pitchFamily="49" charset="0"/>
                <a:cs typeface="Courier New" panose="02070309020205020404" pitchFamily="49" charset="0"/>
              </a:rPr>
              <a:t>“</a:t>
            </a:r>
            <a:r>
              <a:rPr lang="en-US" altLang="ja-JP" sz="2400" dirty="0">
                <a:latin typeface="Consolas" panose="020B0609020204030204" pitchFamily="49" charset="0"/>
                <a:cs typeface="Courier New" panose="02070309020205020404" pitchFamily="49" charset="0"/>
              </a:rPr>
              <a:t> &lt;&lt; sum;</a:t>
            </a:r>
          </a:p>
          <a:p>
            <a:pPr eaLnBrk="1" hangingPunct="1"/>
            <a:r>
              <a:rPr lang="en-US" sz="2400" dirty="0">
                <a:latin typeface="Consolas" panose="020B0609020204030204" pitchFamily="49" charset="0"/>
                <a:cs typeface="Courier New" panose="02070309020205020404" pitchFamily="49" charset="0"/>
              </a:rPr>
              <a:t>}</a:t>
            </a:r>
          </a:p>
        </p:txBody>
      </p:sp>
      <p:pic>
        <p:nvPicPr>
          <p:cNvPr id="5" name="Picture 2">
            <a:extLst>
              <a:ext uri="{FF2B5EF4-FFF2-40B4-BE49-F238E27FC236}">
                <a16:creationId xmlns:a16="http://schemas.microsoft.com/office/drawing/2014/main" id="{55E6C0A6-DEB8-48CC-A7E1-7F3D3ADEAF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46" t="4469" b="9246"/>
          <a:stretch/>
        </p:blipFill>
        <p:spPr bwMode="auto">
          <a:xfrm>
            <a:off x="7235688" y="4943063"/>
            <a:ext cx="1908313" cy="1914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313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dirty="0"/>
              <a:t>The Problem</a:t>
            </a:r>
          </a:p>
        </p:txBody>
      </p:sp>
      <p:sp>
        <p:nvSpPr>
          <p:cNvPr id="24579" name="Rectangle 3"/>
          <p:cNvSpPr>
            <a:spLocks noGrp="1" noChangeArrowheads="1"/>
          </p:cNvSpPr>
          <p:nvPr>
            <p:ph idx="1"/>
          </p:nvPr>
        </p:nvSpPr>
        <p:spPr/>
        <p:txBody>
          <a:bodyPr>
            <a:normAutofit/>
          </a:bodyPr>
          <a:lstStyle/>
          <a:p>
            <a:r>
              <a:rPr lang="en-US" dirty="0"/>
              <a:t>Operator </a:t>
            </a:r>
            <a:r>
              <a:rPr lang="en-US" b="1" dirty="0">
                <a:solidFill>
                  <a:srgbClr val="FF0000"/>
                </a:solidFill>
              </a:rPr>
              <a:t>+</a:t>
            </a:r>
            <a:r>
              <a:rPr lang="en-US" dirty="0"/>
              <a:t> is </a:t>
            </a:r>
            <a:r>
              <a:rPr lang="en-US" dirty="0">
                <a:solidFill>
                  <a:srgbClr val="0070C0"/>
                </a:solidFill>
              </a:rPr>
              <a:t>left to right associative</a:t>
            </a:r>
            <a:r>
              <a:rPr lang="en-US" dirty="0"/>
              <a:t>, so Clerk and Driver are added.  </a:t>
            </a:r>
            <a:r>
              <a:rPr lang="en-US" b="1" i="1" dirty="0">
                <a:solidFill>
                  <a:srgbClr val="0070C0"/>
                </a:solidFill>
              </a:rPr>
              <a:t>The result is a double.</a:t>
            </a:r>
          </a:p>
          <a:p>
            <a:pPr marL="0" indent="0">
              <a:buNone/>
            </a:pPr>
            <a:endParaRPr lang="en-US" dirty="0"/>
          </a:p>
          <a:p>
            <a:pPr marL="0" indent="0">
              <a:buNone/>
            </a:pPr>
            <a:r>
              <a:rPr lang="en-US" dirty="0">
                <a:latin typeface="Consolas" panose="020B0609020204030204" pitchFamily="49" charset="0"/>
              </a:rPr>
              <a:t>      double + Secretary; </a:t>
            </a:r>
            <a:r>
              <a:rPr lang="en-US" dirty="0">
                <a:solidFill>
                  <a:srgbClr val="FF0000"/>
                </a:solidFill>
              </a:rPr>
              <a:t>//ERROR</a:t>
            </a:r>
          </a:p>
          <a:p>
            <a:endParaRPr lang="en-US" dirty="0"/>
          </a:p>
          <a:p>
            <a:r>
              <a:rPr lang="en-US" dirty="0"/>
              <a:t>The </a:t>
            </a:r>
            <a:r>
              <a:rPr lang="en-US" dirty="0">
                <a:solidFill>
                  <a:srgbClr val="FF0000"/>
                </a:solidFill>
              </a:rPr>
              <a:t>overloaded operator+ </a:t>
            </a:r>
            <a:r>
              <a:rPr lang="en-US" dirty="0"/>
              <a:t>function is a </a:t>
            </a:r>
            <a:r>
              <a:rPr lang="en-US" dirty="0">
                <a:solidFill>
                  <a:srgbClr val="0070C0"/>
                </a:solidFill>
              </a:rPr>
              <a:t>member of the employee class</a:t>
            </a:r>
            <a:r>
              <a:rPr lang="en-US" dirty="0"/>
              <a:t>. </a:t>
            </a:r>
          </a:p>
          <a:p>
            <a:endParaRPr lang="en-US" u="sng" dirty="0"/>
          </a:p>
          <a:p>
            <a:r>
              <a:rPr lang="en-US" u="sng" dirty="0"/>
              <a:t>Left operand </a:t>
            </a:r>
            <a:r>
              <a:rPr lang="en-US" b="1" u="sng" dirty="0"/>
              <a:t>MUST </a:t>
            </a:r>
            <a:r>
              <a:rPr lang="en-US" u="sng" dirty="0"/>
              <a:t>be an object of Employee class.</a:t>
            </a:r>
          </a:p>
          <a:p>
            <a:endParaRPr lang="en-US" dirty="0">
              <a:solidFill>
                <a:srgbClr val="FF0000"/>
              </a:solidFill>
            </a:endParaRPr>
          </a:p>
        </p:txBody>
      </p:sp>
      <p:sp>
        <p:nvSpPr>
          <p:cNvPr id="2" name="Slide Number Placeholder 1">
            <a:extLst>
              <a:ext uri="{FF2B5EF4-FFF2-40B4-BE49-F238E27FC236}">
                <a16:creationId xmlns:a16="http://schemas.microsoft.com/office/drawing/2014/main" id="{5E7876E1-43E8-4A08-B9AA-1FEECD942C23}"/>
              </a:ext>
            </a:extLst>
          </p:cNvPr>
          <p:cNvSpPr>
            <a:spLocks noGrp="1"/>
          </p:cNvSpPr>
          <p:nvPr>
            <p:ph type="sldNum" sz="quarter" idx="12"/>
          </p:nvPr>
        </p:nvSpPr>
        <p:spPr/>
        <p:txBody>
          <a:bodyPr/>
          <a:lstStyle/>
          <a:p>
            <a:fld id="{25C2CBD0-4E8A-462D-9424-859647FC3ED0}" type="slidenum">
              <a:rPr lang="en-US" smtClean="0"/>
              <a:pPr/>
              <a:t>28</a:t>
            </a:fld>
            <a:endParaRPr lang="en-US"/>
          </a:p>
        </p:txBody>
      </p:sp>
      <p:pic>
        <p:nvPicPr>
          <p:cNvPr id="5" name="Picture 2">
            <a:extLst>
              <a:ext uri="{FF2B5EF4-FFF2-40B4-BE49-F238E27FC236}">
                <a16:creationId xmlns:a16="http://schemas.microsoft.com/office/drawing/2014/main" id="{8180419E-B065-4535-93B7-7F30E41313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46" t="4469" b="9246"/>
          <a:stretch/>
        </p:blipFill>
        <p:spPr bwMode="auto">
          <a:xfrm>
            <a:off x="7235688" y="4943063"/>
            <a:ext cx="1908313" cy="1914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26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83577" y="282740"/>
            <a:ext cx="8153400" cy="829733"/>
          </a:xfrm>
        </p:spPr>
        <p:txBody>
          <a:bodyPr/>
          <a:lstStyle/>
          <a:p>
            <a:r>
              <a:rPr lang="en-US" dirty="0"/>
              <a:t>The Problem Gets Worse</a:t>
            </a:r>
          </a:p>
        </p:txBody>
      </p:sp>
      <p:sp>
        <p:nvSpPr>
          <p:cNvPr id="25603" name="Rectangle 3"/>
          <p:cNvSpPr>
            <a:spLocks noGrp="1" noChangeArrowheads="1"/>
          </p:cNvSpPr>
          <p:nvPr>
            <p:ph type="body" idx="1"/>
          </p:nvPr>
        </p:nvSpPr>
        <p:spPr/>
        <p:txBody>
          <a:bodyPr/>
          <a:lstStyle/>
          <a:p>
            <a:r>
              <a:rPr lang="en-US" dirty="0"/>
              <a:t>A </a:t>
            </a:r>
            <a:r>
              <a:rPr lang="en-US" dirty="0">
                <a:solidFill>
                  <a:srgbClr val="0070C0"/>
                </a:solidFill>
              </a:rPr>
              <a:t>member function </a:t>
            </a:r>
            <a:r>
              <a:rPr lang="en-US" dirty="0">
                <a:solidFill>
                  <a:srgbClr val="FF0000"/>
                </a:solidFill>
              </a:rPr>
              <a:t>CANNOT</a:t>
            </a:r>
            <a:r>
              <a:rPr lang="en-US" dirty="0"/>
              <a:t> overload an operator like this: </a:t>
            </a:r>
          </a:p>
          <a:p>
            <a:endParaRPr lang="en-US" dirty="0"/>
          </a:p>
          <a:p>
            <a:pPr marL="457200" lvl="1" indent="0">
              <a:buNone/>
            </a:pPr>
            <a:r>
              <a:rPr lang="en-US" dirty="0"/>
              <a:t>Primitive data type   +   User-defined data type </a:t>
            </a:r>
            <a:r>
              <a:rPr lang="en-US" dirty="0">
                <a:solidFill>
                  <a:srgbClr val="FF0000"/>
                </a:solidFill>
              </a:rPr>
              <a:t>//ERROR</a:t>
            </a:r>
          </a:p>
          <a:p>
            <a:pPr marL="457200" lvl="1" indent="0">
              <a:buNone/>
            </a:pPr>
            <a:r>
              <a:rPr lang="en-US" dirty="0"/>
              <a:t>                       double  +   Employee				</a:t>
            </a:r>
          </a:p>
          <a:p>
            <a:pPr marL="457200" lvl="1" indent="0">
              <a:buNone/>
            </a:pPr>
            <a:r>
              <a:rPr lang="en-US" dirty="0"/>
              <a:t>      </a:t>
            </a:r>
            <a:r>
              <a:rPr lang="en-US" dirty="0">
                <a:latin typeface="Consolas" panose="020B0609020204030204" pitchFamily="49" charset="0"/>
              </a:rPr>
              <a:t>sum  =  num  + Secretary;    </a:t>
            </a:r>
            <a:r>
              <a:rPr lang="en-US" dirty="0">
                <a:solidFill>
                  <a:srgbClr val="00B050"/>
                </a:solidFill>
              </a:rPr>
              <a:t>// why not?</a:t>
            </a:r>
          </a:p>
          <a:p>
            <a:endParaRPr lang="en-US" dirty="0">
              <a:solidFill>
                <a:srgbClr val="00B050"/>
              </a:solidFill>
            </a:endParaRPr>
          </a:p>
          <a:p>
            <a:r>
              <a:rPr lang="en-US" dirty="0"/>
              <a:t>Whenever an </a:t>
            </a:r>
            <a:r>
              <a:rPr lang="en-US" dirty="0">
                <a:solidFill>
                  <a:srgbClr val="0070C0"/>
                </a:solidFill>
              </a:rPr>
              <a:t>operator is overloaded as a member function</a:t>
            </a:r>
            <a:r>
              <a:rPr lang="en-US" dirty="0"/>
              <a:t>. The </a:t>
            </a:r>
            <a:r>
              <a:rPr lang="en-US" dirty="0">
                <a:solidFill>
                  <a:srgbClr val="0070C0"/>
                </a:solidFill>
              </a:rPr>
              <a:t>left operand </a:t>
            </a:r>
            <a:r>
              <a:rPr lang="en-US" dirty="0"/>
              <a:t>must be of that </a:t>
            </a:r>
            <a:r>
              <a:rPr lang="en-US" dirty="0">
                <a:solidFill>
                  <a:srgbClr val="FF0000"/>
                </a:solidFill>
              </a:rPr>
              <a:t>SAME class</a:t>
            </a:r>
            <a:r>
              <a:rPr lang="en-US" dirty="0"/>
              <a:t>.</a:t>
            </a:r>
          </a:p>
          <a:p>
            <a:endParaRPr lang="en-US" dirty="0"/>
          </a:p>
          <a:p>
            <a:r>
              <a:rPr lang="en-US" dirty="0"/>
              <a:t>Here the left operand is a </a:t>
            </a:r>
            <a:r>
              <a:rPr lang="en-US" b="1" dirty="0"/>
              <a:t>double</a:t>
            </a:r>
            <a:r>
              <a:rPr lang="en-US" dirty="0"/>
              <a:t>, we </a:t>
            </a:r>
            <a:r>
              <a:rPr lang="en-US" dirty="0">
                <a:solidFill>
                  <a:srgbClr val="0070C0"/>
                </a:solidFill>
              </a:rPr>
              <a:t>cannot create an overloaded function in the double class</a:t>
            </a:r>
          </a:p>
          <a:p>
            <a:pPr marL="457200" lvl="1" indent="0">
              <a:buNone/>
            </a:pPr>
            <a:endParaRPr lang="en-US" dirty="0">
              <a:solidFill>
                <a:srgbClr val="00B050"/>
              </a:solidFill>
            </a:endParaRPr>
          </a:p>
          <a:p>
            <a:pPr lvl="1"/>
            <a:endParaRPr lang="en-US" dirty="0">
              <a:solidFill>
                <a:srgbClr val="00B050"/>
              </a:solidFill>
            </a:endParaRPr>
          </a:p>
        </p:txBody>
      </p:sp>
      <p:sp>
        <p:nvSpPr>
          <p:cNvPr id="2" name="Slide Number Placeholder 1">
            <a:extLst>
              <a:ext uri="{FF2B5EF4-FFF2-40B4-BE49-F238E27FC236}">
                <a16:creationId xmlns:a16="http://schemas.microsoft.com/office/drawing/2014/main" id="{D1E9A892-D0C1-4E9D-88AB-6C4944298425}"/>
              </a:ext>
            </a:extLst>
          </p:cNvPr>
          <p:cNvSpPr>
            <a:spLocks noGrp="1"/>
          </p:cNvSpPr>
          <p:nvPr>
            <p:ph type="sldNum" sz="quarter" idx="12"/>
          </p:nvPr>
        </p:nvSpPr>
        <p:spPr/>
        <p:txBody>
          <a:bodyPr/>
          <a:lstStyle/>
          <a:p>
            <a:fld id="{25C2CBD0-4E8A-462D-9424-859647FC3ED0}" type="slidenum">
              <a:rPr lang="en-US" smtClean="0"/>
              <a:pPr/>
              <a:t>29</a:t>
            </a:fld>
            <a:endParaRPr lang="en-US"/>
          </a:p>
        </p:txBody>
      </p:sp>
      <p:sp>
        <p:nvSpPr>
          <p:cNvPr id="6" name="Thought Bubble: Cloud 5">
            <a:extLst>
              <a:ext uri="{FF2B5EF4-FFF2-40B4-BE49-F238E27FC236}">
                <a16:creationId xmlns:a16="http://schemas.microsoft.com/office/drawing/2014/main" id="{C051CE26-F8B9-4FCC-870A-9912321643A2}"/>
              </a:ext>
            </a:extLst>
          </p:cNvPr>
          <p:cNvSpPr/>
          <p:nvPr/>
        </p:nvSpPr>
        <p:spPr>
          <a:xfrm>
            <a:off x="4691895" y="-352808"/>
            <a:ext cx="4530436" cy="3006436"/>
          </a:xfrm>
          <a:prstGeom prst="cloudCallout">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There are </a:t>
            </a:r>
            <a:r>
              <a:rPr lang="en-US" sz="2400" b="1" dirty="0">
                <a:solidFill>
                  <a:srgbClr val="FF0000"/>
                </a:solidFill>
              </a:rPr>
              <a:t>two ways </a:t>
            </a:r>
            <a:r>
              <a:rPr lang="en-US" sz="2400" dirty="0">
                <a:solidFill>
                  <a:schemeClr val="tx1"/>
                </a:solidFill>
              </a:rPr>
              <a:t>to make this work for </a:t>
            </a:r>
            <a:endParaRPr lang="en-US" sz="2400" b="1" dirty="0">
              <a:solidFill>
                <a:srgbClr val="FF0000"/>
              </a:solidFill>
            </a:endParaRPr>
          </a:p>
          <a:p>
            <a:pPr marL="457200" indent="-457200" algn="ctr">
              <a:buFont typeface="+mj-lt"/>
              <a:buAutoNum type="arabicPeriod"/>
            </a:pPr>
            <a:r>
              <a:rPr lang="en-US" sz="2400" b="1" dirty="0">
                <a:solidFill>
                  <a:srgbClr val="FF0000"/>
                </a:solidFill>
              </a:rPr>
              <a:t>non-member function</a:t>
            </a:r>
            <a:endParaRPr lang="en-US" sz="2400" b="1" dirty="0">
              <a:solidFill>
                <a:schemeClr val="tx1"/>
              </a:solidFill>
            </a:endParaRPr>
          </a:p>
          <a:p>
            <a:pPr marL="457200" indent="-457200" algn="ctr">
              <a:buFont typeface="+mj-lt"/>
              <a:buAutoNum type="arabicPeriod"/>
            </a:pPr>
            <a:r>
              <a:rPr lang="en-US" sz="2400" b="1" dirty="0">
                <a:solidFill>
                  <a:srgbClr val="FF0000"/>
                </a:solidFill>
              </a:rPr>
              <a:t>Friend function</a:t>
            </a:r>
            <a:endParaRPr lang="en-US" sz="2400" dirty="0">
              <a:solidFill>
                <a:srgbClr val="FF0000"/>
              </a:solidFill>
            </a:endParaRPr>
          </a:p>
          <a:p>
            <a:pPr algn="ctr"/>
            <a:r>
              <a:rPr lang="en-US" sz="2400" dirty="0">
                <a:solidFill>
                  <a:schemeClr val="tx1"/>
                </a:solidFill>
              </a:rPr>
              <a:t>To be discussed later…</a:t>
            </a:r>
            <a:endParaRPr lang="en-PK" dirty="0">
              <a:solidFill>
                <a:schemeClr val="tx1"/>
              </a:solidFill>
            </a:endParaRPr>
          </a:p>
        </p:txBody>
      </p:sp>
    </p:spTree>
    <p:extLst>
      <p:ext uri="{BB962C8B-B14F-4D97-AF65-F5344CB8AC3E}">
        <p14:creationId xmlns:p14="http://schemas.microsoft.com/office/powerpoint/2010/main" val="92941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Operator Overloading</a:t>
            </a:r>
          </a:p>
        </p:txBody>
      </p:sp>
      <p:sp>
        <p:nvSpPr>
          <p:cNvPr id="6147" name="Rectangle 3"/>
          <p:cNvSpPr>
            <a:spLocks noGrp="1" noChangeArrowheads="1"/>
          </p:cNvSpPr>
          <p:nvPr>
            <p:ph idx="1"/>
          </p:nvPr>
        </p:nvSpPr>
        <p:spPr/>
        <p:txBody>
          <a:bodyPr/>
          <a:lstStyle/>
          <a:p>
            <a:r>
              <a:rPr lang="en-US" dirty="0"/>
              <a:t>The method of defining </a:t>
            </a:r>
            <a:r>
              <a:rPr lang="en-US" dirty="0">
                <a:solidFill>
                  <a:srgbClr val="0070C0"/>
                </a:solidFill>
              </a:rPr>
              <a:t>additional meanings for operators </a:t>
            </a:r>
            <a:r>
              <a:rPr lang="en-US" dirty="0"/>
              <a:t>is known as operator overloading</a:t>
            </a:r>
          </a:p>
          <a:p>
            <a:endParaRPr lang="en-US" dirty="0"/>
          </a:p>
          <a:p>
            <a:r>
              <a:rPr lang="en-US" dirty="0"/>
              <a:t>Enables an operator to perform </a:t>
            </a:r>
            <a:r>
              <a:rPr lang="en-US" dirty="0">
                <a:solidFill>
                  <a:srgbClr val="0070C0"/>
                </a:solidFill>
              </a:rPr>
              <a:t>different operations depending upon the type of operands</a:t>
            </a:r>
          </a:p>
          <a:p>
            <a:endParaRPr lang="en-US" dirty="0"/>
          </a:p>
          <a:p>
            <a:r>
              <a:rPr lang="en-US" dirty="0"/>
              <a:t>The basic operators i.e. </a:t>
            </a:r>
            <a:r>
              <a:rPr lang="en-US" dirty="0">
                <a:solidFill>
                  <a:srgbClr val="FF0000"/>
                </a:solidFill>
              </a:rPr>
              <a:t>+</a:t>
            </a:r>
            <a:r>
              <a:rPr lang="en-US" dirty="0"/>
              <a:t>, </a:t>
            </a:r>
            <a:r>
              <a:rPr lang="en-US" dirty="0">
                <a:solidFill>
                  <a:srgbClr val="FF0000"/>
                </a:solidFill>
              </a:rPr>
              <a:t>-</a:t>
            </a:r>
            <a:r>
              <a:rPr lang="en-US" dirty="0"/>
              <a:t>, </a:t>
            </a:r>
            <a:r>
              <a:rPr lang="en-US" dirty="0">
                <a:solidFill>
                  <a:srgbClr val="FF0000"/>
                </a:solidFill>
              </a:rPr>
              <a:t>*</a:t>
            </a:r>
            <a:r>
              <a:rPr lang="en-US" dirty="0"/>
              <a:t>, </a:t>
            </a:r>
            <a:r>
              <a:rPr lang="en-US" dirty="0">
                <a:solidFill>
                  <a:srgbClr val="FF0000"/>
                </a:solidFill>
              </a:rPr>
              <a:t>/</a:t>
            </a:r>
            <a:r>
              <a:rPr lang="en-US" dirty="0"/>
              <a:t> normally works with all primitive types i.e. integers, double, float, int, long.  </a:t>
            </a:r>
          </a:p>
          <a:p>
            <a:endParaRPr lang="en-US" dirty="0"/>
          </a:p>
        </p:txBody>
      </p:sp>
      <p:sp>
        <p:nvSpPr>
          <p:cNvPr id="2" name="Slide Number Placeholder 1">
            <a:extLst>
              <a:ext uri="{FF2B5EF4-FFF2-40B4-BE49-F238E27FC236}">
                <a16:creationId xmlns:a16="http://schemas.microsoft.com/office/drawing/2014/main" id="{88377099-B437-41FC-8A10-66B19A036231}"/>
              </a:ext>
            </a:extLst>
          </p:cNvPr>
          <p:cNvSpPr>
            <a:spLocks noGrp="1"/>
          </p:cNvSpPr>
          <p:nvPr>
            <p:ph type="sldNum" sz="quarter" idx="12"/>
          </p:nvPr>
        </p:nvSpPr>
        <p:spPr/>
        <p:txBody>
          <a:bodyPr/>
          <a:lstStyle/>
          <a:p>
            <a:fld id="{25C2CBD0-4E8A-462D-9424-859647FC3ED0}" type="slidenum">
              <a:rPr lang="en-US" smtClean="0"/>
              <a:pPr/>
              <a:t>3</a:t>
            </a:fld>
            <a:endParaRPr lang="en-US"/>
          </a:p>
        </p:txBody>
      </p:sp>
      <p:pic>
        <p:nvPicPr>
          <p:cNvPr id="5" name="Picture 2">
            <a:extLst>
              <a:ext uri="{FF2B5EF4-FFF2-40B4-BE49-F238E27FC236}">
                <a16:creationId xmlns:a16="http://schemas.microsoft.com/office/drawing/2014/main" id="{53D93897-5C64-414F-8F1D-E609C84955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46" t="4469" b="9246"/>
          <a:stretch/>
        </p:blipFill>
        <p:spPr bwMode="auto">
          <a:xfrm>
            <a:off x="7235688" y="4943063"/>
            <a:ext cx="1908313" cy="1914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23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Solution 1 </a:t>
            </a:r>
          </a:p>
        </p:txBody>
      </p:sp>
      <p:sp>
        <p:nvSpPr>
          <p:cNvPr id="26627" name="Rectangle 3"/>
          <p:cNvSpPr>
            <a:spLocks noGrp="1" noChangeArrowheads="1"/>
          </p:cNvSpPr>
          <p:nvPr>
            <p:ph type="body" idx="1"/>
          </p:nvPr>
        </p:nvSpPr>
        <p:spPr/>
        <p:txBody>
          <a:bodyPr/>
          <a:lstStyle/>
          <a:p>
            <a:pPr marL="0" indent="0" algn="ctr">
              <a:buNone/>
            </a:pPr>
            <a:r>
              <a:rPr lang="en-US" dirty="0">
                <a:solidFill>
                  <a:srgbClr val="0070C0"/>
                </a:solidFill>
                <a:latin typeface="Consolas" panose="020B0609020204030204" pitchFamily="49" charset="0"/>
                <a:cs typeface="Courier New" panose="02070309020205020404" pitchFamily="49" charset="0"/>
              </a:rPr>
              <a:t>sum = Clerk + Driver + Secretary;</a:t>
            </a:r>
          </a:p>
          <a:p>
            <a:pPr eaLnBrk="1" hangingPunct="1"/>
            <a:endParaRPr lang="en-US" dirty="0">
              <a:latin typeface="Consolas" panose="020B0609020204030204" pitchFamily="49" charset="0"/>
              <a:cs typeface="Courier New" panose="02070309020205020404" pitchFamily="49" charset="0"/>
            </a:endParaRPr>
          </a:p>
          <a:p>
            <a:pPr marL="0" indent="0">
              <a:buNone/>
            </a:pPr>
            <a:endParaRPr lang="en-US" dirty="0"/>
          </a:p>
          <a:p>
            <a:r>
              <a:rPr lang="en-US" dirty="0"/>
              <a:t>Make sure that your </a:t>
            </a:r>
            <a:r>
              <a:rPr lang="en-US" b="1" dirty="0">
                <a:solidFill>
                  <a:srgbClr val="FF0000"/>
                </a:solidFill>
              </a:rPr>
              <a:t>operator+</a:t>
            </a:r>
            <a:r>
              <a:rPr lang="en-US" dirty="0"/>
              <a:t> function never </a:t>
            </a:r>
            <a:r>
              <a:rPr lang="en-US" dirty="0">
                <a:solidFill>
                  <a:srgbClr val="0070C0"/>
                </a:solidFill>
              </a:rPr>
              <a:t>returns a double</a:t>
            </a:r>
            <a:r>
              <a:rPr lang="en-US" dirty="0"/>
              <a:t> (or any other primitive type).</a:t>
            </a:r>
          </a:p>
          <a:p>
            <a:endParaRPr lang="en-US" dirty="0"/>
          </a:p>
          <a:p>
            <a:r>
              <a:rPr lang="en-US" dirty="0"/>
              <a:t>An operator to add Employees should return an </a:t>
            </a:r>
            <a:r>
              <a:rPr lang="en-US" dirty="0">
                <a:solidFill>
                  <a:srgbClr val="0070C0"/>
                </a:solidFill>
              </a:rPr>
              <a:t>Employee object.</a:t>
            </a:r>
            <a:endParaRPr lang="en-US" dirty="0"/>
          </a:p>
        </p:txBody>
      </p:sp>
      <p:sp>
        <p:nvSpPr>
          <p:cNvPr id="2" name="Slide Number Placeholder 1">
            <a:extLst>
              <a:ext uri="{FF2B5EF4-FFF2-40B4-BE49-F238E27FC236}">
                <a16:creationId xmlns:a16="http://schemas.microsoft.com/office/drawing/2014/main" id="{F65102E6-C110-47B2-8434-4F711D5F738B}"/>
              </a:ext>
            </a:extLst>
          </p:cNvPr>
          <p:cNvSpPr>
            <a:spLocks noGrp="1"/>
          </p:cNvSpPr>
          <p:nvPr>
            <p:ph type="sldNum" sz="quarter" idx="12"/>
          </p:nvPr>
        </p:nvSpPr>
        <p:spPr/>
        <p:txBody>
          <a:bodyPr/>
          <a:lstStyle/>
          <a:p>
            <a:fld id="{25C2CBD0-4E8A-462D-9424-859647FC3ED0}" type="slidenum">
              <a:rPr lang="en-US" smtClean="0"/>
              <a:pPr/>
              <a:t>30</a:t>
            </a:fld>
            <a:endParaRPr lang="en-US"/>
          </a:p>
        </p:txBody>
      </p:sp>
      <p:sp>
        <p:nvSpPr>
          <p:cNvPr id="8" name="Thought Bubble: Cloud 7">
            <a:extLst>
              <a:ext uri="{FF2B5EF4-FFF2-40B4-BE49-F238E27FC236}">
                <a16:creationId xmlns:a16="http://schemas.microsoft.com/office/drawing/2014/main" id="{494DD69C-8D3B-449B-A754-8FBFD09FEF36}"/>
              </a:ext>
            </a:extLst>
          </p:cNvPr>
          <p:cNvSpPr/>
          <p:nvPr/>
        </p:nvSpPr>
        <p:spPr>
          <a:xfrm>
            <a:off x="4613564" y="86783"/>
            <a:ext cx="4530436" cy="3006436"/>
          </a:xfrm>
          <a:prstGeom prst="cloudCallout">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Good practice that all your arithmetic binary operators </a:t>
            </a:r>
            <a:r>
              <a:rPr lang="en-US" sz="2400" b="1" dirty="0">
                <a:solidFill>
                  <a:schemeClr val="tx1"/>
                </a:solidFill>
              </a:rPr>
              <a:t>(</a:t>
            </a:r>
            <a:r>
              <a:rPr lang="en-US" sz="2400" b="1" dirty="0">
                <a:solidFill>
                  <a:srgbClr val="FF0000"/>
                </a:solidFill>
              </a:rPr>
              <a:t>+ - * / %</a:t>
            </a:r>
            <a:r>
              <a:rPr lang="en-US" sz="2400" b="1" dirty="0">
                <a:solidFill>
                  <a:schemeClr val="tx1"/>
                </a:solidFill>
              </a:rPr>
              <a:t>)</a:t>
            </a:r>
            <a:r>
              <a:rPr lang="en-US" sz="2400" b="1" dirty="0">
                <a:solidFill>
                  <a:srgbClr val="FF0000"/>
                </a:solidFill>
              </a:rPr>
              <a:t> </a:t>
            </a:r>
            <a:r>
              <a:rPr lang="en-US" sz="2400" dirty="0">
                <a:solidFill>
                  <a:schemeClr val="tx1"/>
                </a:solidFill>
              </a:rPr>
              <a:t>when overloaded </a:t>
            </a:r>
            <a:r>
              <a:rPr lang="en-US" sz="2400" b="1" dirty="0">
                <a:solidFill>
                  <a:srgbClr val="FF0000"/>
                </a:solidFill>
              </a:rPr>
              <a:t>should return an object</a:t>
            </a:r>
            <a:endParaRPr lang="en-PK" b="1" dirty="0">
              <a:solidFill>
                <a:srgbClr val="FF0000"/>
              </a:solidFill>
            </a:endParaRPr>
          </a:p>
        </p:txBody>
      </p:sp>
    </p:spTree>
    <p:extLst>
      <p:ext uri="{BB962C8B-B14F-4D97-AF65-F5344CB8AC3E}">
        <p14:creationId xmlns:p14="http://schemas.microsoft.com/office/powerpoint/2010/main" val="363289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Solution 1 </a:t>
            </a:r>
          </a:p>
        </p:txBody>
      </p:sp>
      <p:sp>
        <p:nvSpPr>
          <p:cNvPr id="27651" name="Rectangle 3"/>
          <p:cNvSpPr>
            <a:spLocks noGrp="1" noChangeArrowheads="1"/>
          </p:cNvSpPr>
          <p:nvPr>
            <p:ph type="body" idx="1"/>
          </p:nvPr>
        </p:nvSpPr>
        <p:spPr/>
        <p:txBody>
          <a:bodyPr>
            <a:normAutofit lnSpcReduction="10000"/>
          </a:bodyPr>
          <a:lstStyle/>
          <a:p>
            <a:pPr marL="0" indent="0">
              <a:buNone/>
            </a:pPr>
            <a:r>
              <a:rPr lang="en-US" dirty="0">
                <a:latin typeface="Consolas" panose="020B0609020204030204" pitchFamily="49" charset="0"/>
              </a:rPr>
              <a:t>Employee class and objects</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class Employee</a:t>
            </a:r>
          </a:p>
          <a:p>
            <a:pPr marL="0" indent="0">
              <a:buNone/>
            </a:pPr>
            <a:r>
              <a:rPr lang="en-US" dirty="0">
                <a:latin typeface="Consolas" panose="020B0609020204030204" pitchFamily="49" charset="0"/>
              </a:rPr>
              <a:t>{</a:t>
            </a:r>
          </a:p>
          <a:p>
            <a:pPr marL="457200" lvl="1" indent="0">
              <a:buNone/>
            </a:pPr>
            <a:r>
              <a:rPr lang="en-US" dirty="0">
                <a:latin typeface="Consolas" panose="020B0609020204030204" pitchFamily="49" charset="0"/>
              </a:rPr>
              <a:t>private:</a:t>
            </a:r>
          </a:p>
          <a:p>
            <a:pPr marL="457200" lvl="1" indent="0">
              <a:buNone/>
            </a:pP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idNum</a:t>
            </a:r>
            <a:r>
              <a:rPr lang="en-US" dirty="0">
                <a:latin typeface="Consolas" panose="020B0609020204030204" pitchFamily="49" charset="0"/>
              </a:rPr>
              <a:t>;</a:t>
            </a:r>
          </a:p>
          <a:p>
            <a:pPr marL="457200" lvl="1" indent="0">
              <a:buNone/>
            </a:pPr>
            <a:r>
              <a:rPr lang="en-US" dirty="0">
                <a:latin typeface="Consolas" panose="020B0609020204030204" pitchFamily="49" charset="0"/>
              </a:rPr>
              <a:t>	double salary;</a:t>
            </a:r>
          </a:p>
          <a:p>
            <a:pPr marL="457200" lvl="1" indent="0">
              <a:buNone/>
            </a:pPr>
            <a:r>
              <a:rPr lang="en-US" dirty="0">
                <a:latin typeface="Consolas" panose="020B0609020204030204" pitchFamily="49" charset="0"/>
              </a:rPr>
              <a:t>public:</a:t>
            </a:r>
          </a:p>
          <a:p>
            <a:pPr marL="457200" lvl="1" indent="0">
              <a:buNone/>
            </a:pPr>
            <a:r>
              <a:rPr lang="en-US" dirty="0">
                <a:latin typeface="Consolas" panose="020B0609020204030204" pitchFamily="49" charset="0"/>
              </a:rPr>
              <a:t>	Employee(</a:t>
            </a:r>
            <a:r>
              <a:rPr lang="en-US" dirty="0" err="1">
                <a:latin typeface="Consolas" panose="020B0609020204030204" pitchFamily="49" charset="0"/>
              </a:rPr>
              <a:t>int</a:t>
            </a:r>
            <a:r>
              <a:rPr lang="en-US" dirty="0">
                <a:latin typeface="Consolas" panose="020B0609020204030204" pitchFamily="49" charset="0"/>
              </a:rPr>
              <a:t>  id, double salary);</a:t>
            </a:r>
          </a:p>
          <a:p>
            <a:pPr marL="457200" lvl="1" indent="0">
              <a:buNone/>
            </a:pPr>
            <a:r>
              <a:rPr lang="en-US" dirty="0">
                <a:solidFill>
                  <a:srgbClr val="0070C0"/>
                </a:solidFill>
                <a:latin typeface="Consolas" panose="020B0609020204030204" pitchFamily="49" charset="0"/>
              </a:rPr>
              <a:t>	Employee </a:t>
            </a:r>
            <a:r>
              <a:rPr lang="en-US" dirty="0">
                <a:solidFill>
                  <a:srgbClr val="FF0000"/>
                </a:solidFill>
                <a:latin typeface="Consolas" panose="020B0609020204030204" pitchFamily="49" charset="0"/>
              </a:rPr>
              <a:t>operator+ </a:t>
            </a:r>
            <a:r>
              <a:rPr lang="en-US" dirty="0">
                <a:latin typeface="Consolas" panose="020B0609020204030204" pitchFamily="49" charset="0"/>
              </a:rPr>
              <a:t>(</a:t>
            </a:r>
            <a:r>
              <a:rPr lang="en-US" dirty="0">
                <a:solidFill>
                  <a:srgbClr val="0070C0"/>
                </a:solidFill>
                <a:latin typeface="Consolas" panose="020B0609020204030204" pitchFamily="49" charset="0"/>
              </a:rPr>
              <a:t>Employee&amp; </a:t>
            </a:r>
            <a:r>
              <a:rPr lang="en-US" dirty="0" err="1">
                <a:solidFill>
                  <a:srgbClr val="0070C0"/>
                </a:solidFill>
                <a:latin typeface="Consolas" panose="020B0609020204030204" pitchFamily="49" charset="0"/>
              </a:rPr>
              <a:t>emp</a:t>
            </a:r>
            <a:r>
              <a:rPr lang="en-US" dirty="0">
                <a:latin typeface="Consolas" panose="020B0609020204030204" pitchFamily="49" charset="0"/>
              </a:rPr>
              <a:t>);</a:t>
            </a:r>
          </a:p>
          <a:p>
            <a:pPr marL="457200" lvl="1" indent="0">
              <a:buNone/>
            </a:pPr>
            <a:r>
              <a:rPr lang="en-US" dirty="0">
                <a:latin typeface="Consolas" panose="020B0609020204030204" pitchFamily="49" charset="0"/>
              </a:rPr>
              <a:t>	double </a:t>
            </a:r>
            <a:r>
              <a:rPr lang="en-US" dirty="0" err="1">
                <a:latin typeface="Consolas" panose="020B0609020204030204" pitchFamily="49" charset="0"/>
              </a:rPr>
              <a:t>getSalary</a:t>
            </a:r>
            <a:r>
              <a:rPr lang="en-US" dirty="0">
                <a:latin typeface="Consolas" panose="020B0609020204030204" pitchFamily="49" charset="0"/>
              </a:rPr>
              <a:t>() { return salary; }</a:t>
            </a:r>
          </a:p>
          <a:p>
            <a:pPr marL="0" indent="0">
              <a:buNone/>
            </a:pPr>
            <a:r>
              <a:rPr lang="en-US" dirty="0">
                <a:latin typeface="Consolas" panose="020B0609020204030204" pitchFamily="49" charset="0"/>
              </a:rPr>
              <a:t>}</a:t>
            </a:r>
          </a:p>
          <a:p>
            <a:endParaRPr lang="en-US" dirty="0"/>
          </a:p>
        </p:txBody>
      </p:sp>
      <p:sp>
        <p:nvSpPr>
          <p:cNvPr id="2" name="Slide Number Placeholder 1">
            <a:extLst>
              <a:ext uri="{FF2B5EF4-FFF2-40B4-BE49-F238E27FC236}">
                <a16:creationId xmlns:a16="http://schemas.microsoft.com/office/drawing/2014/main" id="{F397494A-3415-4976-BE75-0A1681653B4D}"/>
              </a:ext>
            </a:extLst>
          </p:cNvPr>
          <p:cNvSpPr>
            <a:spLocks noGrp="1"/>
          </p:cNvSpPr>
          <p:nvPr>
            <p:ph type="sldNum" sz="quarter" idx="12"/>
          </p:nvPr>
        </p:nvSpPr>
        <p:spPr/>
        <p:txBody>
          <a:bodyPr/>
          <a:lstStyle/>
          <a:p>
            <a:fld id="{25C2CBD0-4E8A-462D-9424-859647FC3ED0}" type="slidenum">
              <a:rPr lang="en-US" smtClean="0"/>
              <a:pPr/>
              <a:t>31</a:t>
            </a:fld>
            <a:endParaRPr lang="en-US"/>
          </a:p>
        </p:txBody>
      </p:sp>
    </p:spTree>
    <p:extLst>
      <p:ext uri="{BB962C8B-B14F-4D97-AF65-F5344CB8AC3E}">
        <p14:creationId xmlns:p14="http://schemas.microsoft.com/office/powerpoint/2010/main" val="146217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Solution Example</a:t>
            </a:r>
          </a:p>
        </p:txBody>
      </p:sp>
      <p:sp>
        <p:nvSpPr>
          <p:cNvPr id="2" name="Slide Number Placeholder 1">
            <a:extLst>
              <a:ext uri="{FF2B5EF4-FFF2-40B4-BE49-F238E27FC236}">
                <a16:creationId xmlns:a16="http://schemas.microsoft.com/office/drawing/2014/main" id="{C7DBD1C5-3502-4247-9F02-181CEEA81121}"/>
              </a:ext>
            </a:extLst>
          </p:cNvPr>
          <p:cNvSpPr>
            <a:spLocks noGrp="1"/>
          </p:cNvSpPr>
          <p:nvPr>
            <p:ph type="sldNum" sz="quarter" idx="12"/>
          </p:nvPr>
        </p:nvSpPr>
        <p:spPr/>
        <p:txBody>
          <a:bodyPr/>
          <a:lstStyle/>
          <a:p>
            <a:fld id="{25C2CBD0-4E8A-462D-9424-859647FC3ED0}" type="slidenum">
              <a:rPr lang="en-US" smtClean="0"/>
              <a:pPr/>
              <a:t>32</a:t>
            </a:fld>
            <a:endParaRPr lang="en-US"/>
          </a:p>
        </p:txBody>
      </p:sp>
      <p:sp>
        <p:nvSpPr>
          <p:cNvPr id="28675" name="Text Box 3"/>
          <p:cNvSpPr txBox="1">
            <a:spLocks noChangeArrowheads="1"/>
          </p:cNvSpPr>
          <p:nvPr/>
        </p:nvSpPr>
        <p:spPr bwMode="auto">
          <a:xfrm>
            <a:off x="457200" y="1343373"/>
            <a:ext cx="82296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dirty="0">
                <a:solidFill>
                  <a:srgbClr val="0070C0"/>
                </a:solidFill>
                <a:latin typeface="Consolas" panose="020B0609020204030204" pitchFamily="49" charset="0"/>
              </a:rPr>
              <a:t>Employee</a:t>
            </a:r>
            <a:r>
              <a:rPr lang="en-US" sz="2400" dirty="0">
                <a:latin typeface="Consolas" panose="020B0609020204030204" pitchFamily="49" charset="0"/>
              </a:rPr>
              <a:t> Employee::</a:t>
            </a:r>
            <a:r>
              <a:rPr lang="en-US" sz="2400" dirty="0">
                <a:solidFill>
                  <a:srgbClr val="FF0000"/>
                </a:solidFill>
                <a:latin typeface="Consolas" panose="020B0609020204030204" pitchFamily="49" charset="0"/>
              </a:rPr>
              <a:t>operator+</a:t>
            </a:r>
            <a:r>
              <a:rPr lang="en-US" sz="2400" dirty="0">
                <a:latin typeface="Consolas" panose="020B0609020204030204" pitchFamily="49" charset="0"/>
              </a:rPr>
              <a:t>(Employee&amp; </a:t>
            </a:r>
            <a:r>
              <a:rPr lang="en-US" sz="2400" dirty="0" err="1">
                <a:latin typeface="Consolas" panose="020B0609020204030204" pitchFamily="49" charset="0"/>
              </a:rPr>
              <a:t>emp</a:t>
            </a:r>
            <a:r>
              <a:rPr lang="en-US" sz="2400" dirty="0">
                <a:latin typeface="Consolas" panose="020B0609020204030204" pitchFamily="49" charset="0"/>
              </a:rPr>
              <a:t>)</a:t>
            </a:r>
          </a:p>
          <a:p>
            <a:pPr eaLnBrk="1" hangingPunct="1"/>
            <a:r>
              <a:rPr lang="en-US" sz="2400" dirty="0">
                <a:latin typeface="Consolas" panose="020B0609020204030204" pitchFamily="49" charset="0"/>
              </a:rPr>
              <a:t>{</a:t>
            </a:r>
          </a:p>
          <a:p>
            <a:pPr eaLnBrk="1" hangingPunct="1"/>
            <a:r>
              <a:rPr lang="en-US" sz="2400" dirty="0">
                <a:latin typeface="Consolas" panose="020B0609020204030204" pitchFamily="49" charset="0"/>
              </a:rPr>
              <a:t>   double </a:t>
            </a:r>
            <a:r>
              <a:rPr lang="en-US" sz="2400" dirty="0" err="1">
                <a:latin typeface="Consolas" panose="020B0609020204030204" pitchFamily="49" charset="0"/>
              </a:rPr>
              <a:t>sal</a:t>
            </a:r>
            <a:r>
              <a:rPr lang="en-US" sz="2400" dirty="0">
                <a:latin typeface="Consolas" panose="020B0609020204030204" pitchFamily="49" charset="0"/>
              </a:rPr>
              <a:t> = salary + </a:t>
            </a:r>
            <a:r>
              <a:rPr lang="en-US" sz="2400" dirty="0" err="1">
                <a:latin typeface="Consolas" panose="020B0609020204030204" pitchFamily="49" charset="0"/>
              </a:rPr>
              <a:t>emp.salary</a:t>
            </a:r>
            <a:r>
              <a:rPr lang="en-US" sz="2400" dirty="0">
                <a:latin typeface="Consolas" panose="020B0609020204030204" pitchFamily="49" charset="0"/>
              </a:rPr>
              <a:t>;</a:t>
            </a:r>
          </a:p>
          <a:p>
            <a:pPr eaLnBrk="1" hangingPunct="1"/>
            <a:r>
              <a:rPr lang="en-US" sz="2400" dirty="0">
                <a:latin typeface="Consolas" panose="020B0609020204030204" pitchFamily="49" charset="0"/>
              </a:rPr>
              <a:t>   Employee total(0, </a:t>
            </a:r>
            <a:r>
              <a:rPr lang="en-US" sz="2400" dirty="0" err="1">
                <a:latin typeface="Consolas" panose="020B0609020204030204" pitchFamily="49" charset="0"/>
              </a:rPr>
              <a:t>sal</a:t>
            </a:r>
            <a:r>
              <a:rPr lang="en-US" sz="2400" dirty="0">
                <a:latin typeface="Consolas" panose="020B0609020204030204" pitchFamily="49" charset="0"/>
              </a:rPr>
              <a:t>);  </a:t>
            </a:r>
          </a:p>
          <a:p>
            <a:pPr eaLnBrk="1" hangingPunct="1"/>
            <a:r>
              <a:rPr lang="en-US" sz="2400" dirty="0">
                <a:latin typeface="Consolas" panose="020B0609020204030204" pitchFamily="49" charset="0"/>
              </a:rPr>
              <a:t>   return total; </a:t>
            </a:r>
            <a:r>
              <a:rPr lang="en-US" sz="2400" dirty="0">
                <a:solidFill>
                  <a:srgbClr val="00B050"/>
                </a:solidFill>
                <a:latin typeface="Consolas" panose="020B0609020204030204" pitchFamily="49" charset="0"/>
              </a:rPr>
              <a:t>//returns an object</a:t>
            </a:r>
          </a:p>
          <a:p>
            <a:pPr eaLnBrk="1" hangingPunct="1"/>
            <a:r>
              <a:rPr lang="en-US" sz="2400" dirty="0">
                <a:latin typeface="Consolas" panose="020B0609020204030204" pitchFamily="49" charset="0"/>
              </a:rPr>
              <a:t>}</a:t>
            </a:r>
          </a:p>
        </p:txBody>
      </p:sp>
      <p:sp>
        <p:nvSpPr>
          <p:cNvPr id="10" name="Text Box 3">
            <a:extLst>
              <a:ext uri="{FF2B5EF4-FFF2-40B4-BE49-F238E27FC236}">
                <a16:creationId xmlns:a16="http://schemas.microsoft.com/office/drawing/2014/main" id="{A87F7DA5-E264-4809-A6F4-132C6DCBD6CA}"/>
              </a:ext>
            </a:extLst>
          </p:cNvPr>
          <p:cNvSpPr txBox="1">
            <a:spLocks noChangeArrowheads="1"/>
          </p:cNvSpPr>
          <p:nvPr/>
        </p:nvSpPr>
        <p:spPr bwMode="auto">
          <a:xfrm>
            <a:off x="483577" y="3651697"/>
            <a:ext cx="8304246"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dirty="0">
                <a:latin typeface="Consolas" panose="020B0609020204030204" pitchFamily="49" charset="0"/>
              </a:rPr>
              <a:t>void main()</a:t>
            </a:r>
          </a:p>
          <a:p>
            <a:pPr eaLnBrk="1" hangingPunct="1"/>
            <a:r>
              <a:rPr lang="en-US" sz="2400" dirty="0">
                <a:latin typeface="Consolas" panose="020B0609020204030204" pitchFamily="49" charset="0"/>
              </a:rPr>
              <a:t>{</a:t>
            </a:r>
          </a:p>
          <a:p>
            <a:pPr eaLnBrk="1" hangingPunct="1"/>
            <a:r>
              <a:rPr lang="en-US" sz="2400" dirty="0">
                <a:latin typeface="Consolas" panose="020B0609020204030204" pitchFamily="49" charset="0"/>
              </a:rPr>
              <a:t>   Employee Clerk(115, 20000.00);</a:t>
            </a:r>
          </a:p>
          <a:p>
            <a:pPr eaLnBrk="1" hangingPunct="1"/>
            <a:r>
              <a:rPr lang="en-US" sz="2400" dirty="0">
                <a:latin typeface="Consolas" panose="020B0609020204030204" pitchFamily="49" charset="0"/>
              </a:rPr>
              <a:t>   Employee Driver(256, 15500.55);</a:t>
            </a:r>
          </a:p>
          <a:p>
            <a:pPr eaLnBrk="1" hangingPunct="1"/>
            <a:r>
              <a:rPr lang="en-US" sz="2400" dirty="0">
                <a:latin typeface="Consolas" panose="020B0609020204030204" pitchFamily="49" charset="0"/>
              </a:rPr>
              <a:t>   Employee Secretary(567, 34200.00);</a:t>
            </a:r>
          </a:p>
          <a:p>
            <a:pPr eaLnBrk="1" hangingPunct="1"/>
            <a:r>
              <a:rPr lang="en-US" sz="2400" dirty="0">
                <a:latin typeface="Consolas" panose="020B0609020204030204" pitchFamily="49" charset="0"/>
              </a:rPr>
              <a:t>   </a:t>
            </a:r>
            <a:r>
              <a:rPr lang="en-US" sz="2400" b="1" dirty="0">
                <a:latin typeface="Consolas" panose="020B0609020204030204" pitchFamily="49" charset="0"/>
              </a:rPr>
              <a:t>Employee sum(0, 0.0);</a:t>
            </a:r>
          </a:p>
          <a:p>
            <a:pPr eaLnBrk="1" hangingPunct="1"/>
            <a:r>
              <a:rPr lang="en-US" sz="2400" dirty="0">
                <a:latin typeface="Consolas" panose="020B0609020204030204" pitchFamily="49" charset="0"/>
              </a:rPr>
              <a:t>  </a:t>
            </a:r>
            <a:r>
              <a:rPr lang="en-US" sz="2400" dirty="0">
                <a:solidFill>
                  <a:srgbClr val="002060"/>
                </a:solidFill>
                <a:latin typeface="Consolas" panose="020B0609020204030204" pitchFamily="49" charset="0"/>
              </a:rPr>
              <a:t> </a:t>
            </a:r>
            <a:r>
              <a:rPr lang="en-US" sz="2400" b="1" dirty="0">
                <a:solidFill>
                  <a:srgbClr val="0070C0"/>
                </a:solidFill>
                <a:latin typeface="Consolas" panose="020B0609020204030204" pitchFamily="49" charset="0"/>
              </a:rPr>
              <a:t>sum = Clerk + Driver + Secretary;</a:t>
            </a:r>
          </a:p>
          <a:p>
            <a:pPr eaLnBrk="1" hangingPunct="1"/>
            <a:r>
              <a:rPr lang="en-US" sz="2400" dirty="0">
                <a:latin typeface="Consolas" panose="020B0609020204030204" pitchFamily="49" charset="0"/>
              </a:rPr>
              <a:t>}</a:t>
            </a:r>
          </a:p>
        </p:txBody>
      </p:sp>
    </p:spTree>
    <p:extLst>
      <p:ext uri="{BB962C8B-B14F-4D97-AF65-F5344CB8AC3E}">
        <p14:creationId xmlns:p14="http://schemas.microsoft.com/office/powerpoint/2010/main" val="306504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Solution 2 </a:t>
            </a:r>
          </a:p>
        </p:txBody>
      </p:sp>
      <p:sp>
        <p:nvSpPr>
          <p:cNvPr id="26627" name="Rectangle 3"/>
          <p:cNvSpPr>
            <a:spLocks noGrp="1" noChangeArrowheads="1"/>
          </p:cNvSpPr>
          <p:nvPr>
            <p:ph type="body" idx="1"/>
          </p:nvPr>
        </p:nvSpPr>
        <p:spPr/>
        <p:txBody>
          <a:bodyPr/>
          <a:lstStyle/>
          <a:p>
            <a:pPr marL="0" indent="0" algn="ctr">
              <a:buNone/>
            </a:pPr>
            <a:r>
              <a:rPr lang="en-US" dirty="0">
                <a:solidFill>
                  <a:srgbClr val="0070C0"/>
                </a:solidFill>
                <a:latin typeface="Consolas" panose="020B0609020204030204" pitchFamily="49" charset="0"/>
                <a:cs typeface="Courier New" panose="02070309020205020404" pitchFamily="49" charset="0"/>
              </a:rPr>
              <a:t>sum = Clerk + Driver + Secretary;</a:t>
            </a:r>
          </a:p>
          <a:p>
            <a:pPr eaLnBrk="1" hangingPunct="1"/>
            <a:endParaRPr lang="en-US" dirty="0">
              <a:latin typeface="Consolas" panose="020B0609020204030204" pitchFamily="49" charset="0"/>
              <a:cs typeface="Courier New" panose="02070309020205020404" pitchFamily="49" charset="0"/>
            </a:endParaRPr>
          </a:p>
          <a:p>
            <a:pPr marL="0" indent="0">
              <a:buNone/>
            </a:pPr>
            <a:endParaRPr lang="en-US" dirty="0"/>
          </a:p>
          <a:p>
            <a:r>
              <a:rPr lang="en-US" dirty="0"/>
              <a:t>Make a </a:t>
            </a:r>
            <a:r>
              <a:rPr lang="en-US" b="1" u="sng" dirty="0">
                <a:solidFill>
                  <a:srgbClr val="FF0000"/>
                </a:solidFill>
              </a:rPr>
              <a:t>non-member</a:t>
            </a:r>
            <a:r>
              <a:rPr lang="en-US" u="sng" dirty="0"/>
              <a:t> </a:t>
            </a:r>
            <a:r>
              <a:rPr lang="en-US" b="1" dirty="0">
                <a:solidFill>
                  <a:srgbClr val="FF0000"/>
                </a:solidFill>
              </a:rPr>
              <a:t>operator+</a:t>
            </a:r>
            <a:r>
              <a:rPr lang="en-US" dirty="0"/>
              <a:t> function that returns an </a:t>
            </a:r>
            <a:r>
              <a:rPr lang="en-US" dirty="0">
                <a:solidFill>
                  <a:srgbClr val="0070C0"/>
                </a:solidFill>
              </a:rPr>
              <a:t>Employee object.</a:t>
            </a:r>
            <a:endParaRPr lang="en-US" dirty="0"/>
          </a:p>
        </p:txBody>
      </p:sp>
      <p:sp>
        <p:nvSpPr>
          <p:cNvPr id="2" name="Slide Number Placeholder 1">
            <a:extLst>
              <a:ext uri="{FF2B5EF4-FFF2-40B4-BE49-F238E27FC236}">
                <a16:creationId xmlns:a16="http://schemas.microsoft.com/office/drawing/2014/main" id="{F65102E6-C110-47B2-8434-4F711D5F738B}"/>
              </a:ext>
            </a:extLst>
          </p:cNvPr>
          <p:cNvSpPr>
            <a:spLocks noGrp="1"/>
          </p:cNvSpPr>
          <p:nvPr>
            <p:ph type="sldNum" sz="quarter" idx="12"/>
          </p:nvPr>
        </p:nvSpPr>
        <p:spPr/>
        <p:txBody>
          <a:bodyPr/>
          <a:lstStyle/>
          <a:p>
            <a:fld id="{25C2CBD0-4E8A-462D-9424-859647FC3ED0}" type="slidenum">
              <a:rPr lang="en-US" smtClean="0"/>
              <a:pPr/>
              <a:t>33</a:t>
            </a:fld>
            <a:endParaRPr lang="en-US"/>
          </a:p>
        </p:txBody>
      </p:sp>
    </p:spTree>
    <p:extLst>
      <p:ext uri="{BB962C8B-B14F-4D97-AF65-F5344CB8AC3E}">
        <p14:creationId xmlns:p14="http://schemas.microsoft.com/office/powerpoint/2010/main" val="134896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257800" y="228600"/>
            <a:ext cx="3657600" cy="1143000"/>
          </a:xfrm>
        </p:spPr>
        <p:txBody>
          <a:bodyPr>
            <a:noAutofit/>
          </a:bodyPr>
          <a:lstStyle/>
          <a:p>
            <a:r>
              <a:rPr lang="en-US" sz="2800" b="1" dirty="0"/>
              <a:t>Non-member Operator Overloading Function</a:t>
            </a:r>
          </a:p>
        </p:txBody>
      </p:sp>
      <p:pic>
        <p:nvPicPr>
          <p:cNvPr id="2" name="Picture 1"/>
          <p:cNvPicPr>
            <a:picLocks noChangeAspect="1"/>
          </p:cNvPicPr>
          <p:nvPr/>
        </p:nvPicPr>
        <p:blipFill>
          <a:blip r:embed="rId2"/>
          <a:stretch>
            <a:fillRect/>
          </a:stretch>
        </p:blipFill>
        <p:spPr>
          <a:xfrm>
            <a:off x="152400" y="0"/>
            <a:ext cx="4876800" cy="6866938"/>
          </a:xfrm>
          <a:prstGeom prst="rect">
            <a:avLst/>
          </a:prstGeom>
        </p:spPr>
      </p:pic>
      <p:sp>
        <p:nvSpPr>
          <p:cNvPr id="3" name="Slide Number Placeholder 2">
            <a:extLst>
              <a:ext uri="{FF2B5EF4-FFF2-40B4-BE49-F238E27FC236}">
                <a16:creationId xmlns:a16="http://schemas.microsoft.com/office/drawing/2014/main" id="{D8124EAF-C5F7-42BB-B132-77C768B2A2CD}"/>
              </a:ext>
            </a:extLst>
          </p:cNvPr>
          <p:cNvSpPr>
            <a:spLocks noGrp="1"/>
          </p:cNvSpPr>
          <p:nvPr>
            <p:ph type="sldNum" sz="quarter" idx="12"/>
          </p:nvPr>
        </p:nvSpPr>
        <p:spPr/>
        <p:txBody>
          <a:bodyPr/>
          <a:lstStyle/>
          <a:p>
            <a:fld id="{25C2CBD0-4E8A-462D-9424-859647FC3ED0}" type="slidenum">
              <a:rPr lang="en-US" smtClean="0"/>
              <a:pPr/>
              <a:t>34</a:t>
            </a:fld>
            <a:endParaRPr lang="en-US"/>
          </a:p>
        </p:txBody>
      </p:sp>
    </p:spTree>
    <p:extLst>
      <p:ext uri="{BB962C8B-B14F-4D97-AF65-F5344CB8AC3E}">
        <p14:creationId xmlns:p14="http://schemas.microsoft.com/office/powerpoint/2010/main" val="1302271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1"/>
          <p:cNvSpPr>
            <a:spLocks noGrp="1"/>
          </p:cNvSpPr>
          <p:nvPr>
            <p:ph type="title"/>
          </p:nvPr>
        </p:nvSpPr>
        <p:spPr/>
        <p:txBody>
          <a:bodyPr/>
          <a:lstStyle/>
          <a:p>
            <a:r>
              <a:rPr lang="en-US" dirty="0"/>
              <a:t>Assignment Operator =</a:t>
            </a:r>
          </a:p>
        </p:txBody>
      </p:sp>
      <p:sp>
        <p:nvSpPr>
          <p:cNvPr id="7" name="Content Placeholder 6">
            <a:extLst>
              <a:ext uri="{FF2B5EF4-FFF2-40B4-BE49-F238E27FC236}">
                <a16:creationId xmlns:a16="http://schemas.microsoft.com/office/drawing/2014/main" id="{B902DC28-340C-413E-8840-1CF1803BB3EA}"/>
              </a:ext>
            </a:extLst>
          </p:cNvPr>
          <p:cNvSpPr>
            <a:spLocks noGrp="1"/>
          </p:cNvSpPr>
          <p:nvPr>
            <p:ph idx="1"/>
          </p:nvPr>
        </p:nvSpPr>
        <p:spPr/>
        <p:txBody>
          <a:bodyPr/>
          <a:lstStyle/>
          <a:p>
            <a:pPr marL="269875" indent="-269875" algn="just">
              <a:buFont typeface="Arial" panose="020B0604020202020204" pitchFamily="34" charset="0"/>
              <a:buChar char="•"/>
            </a:pPr>
            <a:r>
              <a:rPr lang="en-US" dirty="0"/>
              <a:t>Operator </a:t>
            </a:r>
            <a:r>
              <a:rPr lang="en-US" b="1" dirty="0">
                <a:solidFill>
                  <a:srgbClr val="FF0000"/>
                </a:solidFill>
              </a:rPr>
              <a:t>=</a:t>
            </a:r>
            <a:r>
              <a:rPr lang="en-US" dirty="0"/>
              <a:t> is overloaded implicitly for every class, so they can be used for each class objects. </a:t>
            </a:r>
          </a:p>
          <a:p>
            <a:pPr marL="269875" indent="-269875" algn="just">
              <a:buFont typeface="Arial" panose="020B0604020202020204" pitchFamily="34" charset="0"/>
              <a:buChar char="•"/>
            </a:pPr>
            <a:endParaRPr lang="en-US" dirty="0"/>
          </a:p>
          <a:p>
            <a:pPr marL="269875" indent="-269875" algn="just">
              <a:buFont typeface="Arial" panose="020B0604020202020204" pitchFamily="34" charset="0"/>
              <a:buChar char="•"/>
            </a:pPr>
            <a:r>
              <a:rPr lang="en-US" dirty="0"/>
              <a:t>Recall </a:t>
            </a:r>
            <a:r>
              <a:rPr lang="en-US" dirty="0">
                <a:solidFill>
                  <a:srgbClr val="0070C0"/>
                </a:solidFill>
              </a:rPr>
              <a:t>default copy constructor </a:t>
            </a:r>
          </a:p>
          <a:p>
            <a:pPr algn="just"/>
            <a:endParaRPr lang="en-US" dirty="0"/>
          </a:p>
          <a:p>
            <a:pPr marL="269875" indent="-269875" algn="just">
              <a:buFont typeface="Arial" panose="020B0604020202020204" pitchFamily="34" charset="0"/>
              <a:buChar char="•"/>
            </a:pPr>
            <a:r>
              <a:rPr lang="en-US" dirty="0"/>
              <a:t>operator = performs </a:t>
            </a:r>
            <a:r>
              <a:rPr lang="en-US" dirty="0">
                <a:solidFill>
                  <a:srgbClr val="0070C0"/>
                </a:solidFill>
              </a:rPr>
              <a:t>member-wise copy of the data members</a:t>
            </a:r>
            <a:r>
              <a:rPr lang="en-US" dirty="0"/>
              <a:t>. </a:t>
            </a:r>
          </a:p>
          <a:p>
            <a:pPr marL="269875" indent="-269875" algn="just">
              <a:buFont typeface="Arial" panose="020B0604020202020204" pitchFamily="34" charset="0"/>
              <a:buChar char="•"/>
            </a:pPr>
            <a:endParaRPr lang="en-US" dirty="0"/>
          </a:p>
          <a:p>
            <a:pPr marL="269875" indent="-269875" algn="just">
              <a:buFont typeface="Arial" panose="020B0604020202020204" pitchFamily="34" charset="0"/>
              <a:buChar char="•"/>
            </a:pPr>
            <a:r>
              <a:rPr lang="en-US" dirty="0"/>
              <a:t>However, there is a problem with implicitly overloaded operator=</a:t>
            </a:r>
          </a:p>
          <a:p>
            <a:pPr marL="269875" indent="-269875" algn="just">
              <a:buFont typeface="Arial" panose="020B0604020202020204" pitchFamily="34" charset="0"/>
              <a:buChar char="•"/>
            </a:pPr>
            <a:endParaRPr lang="en-US" dirty="0"/>
          </a:p>
          <a:p>
            <a:pPr marL="269875" indent="-269875" algn="just">
              <a:buFont typeface="Arial" panose="020B0604020202020204" pitchFamily="34" charset="0"/>
              <a:buChar char="•"/>
            </a:pPr>
            <a:r>
              <a:rPr lang="en-US" dirty="0"/>
              <a:t>Recall </a:t>
            </a:r>
            <a:r>
              <a:rPr lang="en-US" b="1" dirty="0">
                <a:solidFill>
                  <a:srgbClr val="FF0000"/>
                </a:solidFill>
              </a:rPr>
              <a:t>shallow copy</a:t>
            </a:r>
            <a:endParaRPr lang="en-PK" b="1" dirty="0">
              <a:solidFill>
                <a:srgbClr val="FF0000"/>
              </a:solidFill>
            </a:endParaRPr>
          </a:p>
        </p:txBody>
      </p:sp>
      <p:sp>
        <p:nvSpPr>
          <p:cNvPr id="3" name="Slide Number Placeholder 2">
            <a:extLst>
              <a:ext uri="{FF2B5EF4-FFF2-40B4-BE49-F238E27FC236}">
                <a16:creationId xmlns:a16="http://schemas.microsoft.com/office/drawing/2014/main" id="{4769BFA8-7E28-491F-A5BE-3A9C1CF78F44}"/>
              </a:ext>
            </a:extLst>
          </p:cNvPr>
          <p:cNvSpPr>
            <a:spLocks noGrp="1"/>
          </p:cNvSpPr>
          <p:nvPr>
            <p:ph type="sldNum" sz="quarter" idx="12"/>
          </p:nvPr>
        </p:nvSpPr>
        <p:spPr/>
        <p:txBody>
          <a:bodyPr/>
          <a:lstStyle/>
          <a:p>
            <a:fld id="{25C2CBD0-4E8A-462D-9424-859647FC3ED0}" type="slidenum">
              <a:rPr lang="en-US" smtClean="0"/>
              <a:pPr/>
              <a:t>35</a:t>
            </a:fld>
            <a:endParaRPr lang="en-US"/>
          </a:p>
        </p:txBody>
      </p:sp>
    </p:spTree>
    <p:extLst>
      <p:ext uri="{BB962C8B-B14F-4D97-AF65-F5344CB8AC3E}">
        <p14:creationId xmlns:p14="http://schemas.microsoft.com/office/powerpoint/2010/main" val="53970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0" y="0"/>
            <a:ext cx="9144000" cy="685800"/>
          </a:xfrm>
          <a:solidFill>
            <a:schemeClr val="bg1"/>
          </a:solidFill>
        </p:spPr>
        <p:txBody>
          <a:bodyPr>
            <a:noAutofit/>
          </a:bodyPr>
          <a:lstStyle/>
          <a:p>
            <a:r>
              <a:rPr lang="en-US" sz="3600" dirty="0"/>
              <a:t>Using implicit Overloaded Assignment Operator</a:t>
            </a:r>
          </a:p>
        </p:txBody>
      </p:sp>
      <p:pic>
        <p:nvPicPr>
          <p:cNvPr id="2" name="Picture 1"/>
          <p:cNvPicPr>
            <a:picLocks noChangeAspect="1"/>
          </p:cNvPicPr>
          <p:nvPr/>
        </p:nvPicPr>
        <p:blipFill>
          <a:blip r:embed="rId3"/>
          <a:stretch>
            <a:fillRect/>
          </a:stretch>
        </p:blipFill>
        <p:spPr>
          <a:xfrm>
            <a:off x="228600" y="728057"/>
            <a:ext cx="7548950" cy="5977545"/>
          </a:xfrm>
          <a:prstGeom prst="rect">
            <a:avLst/>
          </a:prstGeom>
        </p:spPr>
      </p:pic>
      <p:pic>
        <p:nvPicPr>
          <p:cNvPr id="5" name="Picture 4">
            <a:extLst>
              <a:ext uri="{FF2B5EF4-FFF2-40B4-BE49-F238E27FC236}">
                <a16:creationId xmlns:a16="http://schemas.microsoft.com/office/drawing/2014/main" id="{1E1C189D-F31C-43AF-AE05-8A66CA80D057}"/>
              </a:ext>
            </a:extLst>
          </p:cNvPr>
          <p:cNvPicPr>
            <a:picLocks noChangeAspect="1"/>
          </p:cNvPicPr>
          <p:nvPr/>
        </p:nvPicPr>
        <p:blipFill>
          <a:blip r:embed="rId4"/>
          <a:stretch>
            <a:fillRect/>
          </a:stretch>
        </p:blipFill>
        <p:spPr>
          <a:xfrm>
            <a:off x="7325114" y="4572002"/>
            <a:ext cx="1362075" cy="276225"/>
          </a:xfrm>
          <a:prstGeom prst="rect">
            <a:avLst/>
          </a:prstGeom>
        </p:spPr>
      </p:pic>
      <p:sp>
        <p:nvSpPr>
          <p:cNvPr id="3" name="Slide Number Placeholder 2">
            <a:extLst>
              <a:ext uri="{FF2B5EF4-FFF2-40B4-BE49-F238E27FC236}">
                <a16:creationId xmlns:a16="http://schemas.microsoft.com/office/drawing/2014/main" id="{5C324E9C-40C5-4348-84AA-DBD1E8D2D728}"/>
              </a:ext>
            </a:extLst>
          </p:cNvPr>
          <p:cNvSpPr>
            <a:spLocks noGrp="1"/>
          </p:cNvSpPr>
          <p:nvPr>
            <p:ph type="sldNum" sz="quarter" idx="12"/>
          </p:nvPr>
        </p:nvSpPr>
        <p:spPr/>
        <p:txBody>
          <a:bodyPr/>
          <a:lstStyle/>
          <a:p>
            <a:fld id="{25C2CBD0-4E8A-462D-9424-859647FC3ED0}" type="slidenum">
              <a:rPr lang="en-US" smtClean="0"/>
              <a:pPr/>
              <a:t>36</a:t>
            </a:fld>
            <a:endParaRPr lang="en-US"/>
          </a:p>
        </p:txBody>
      </p:sp>
      <p:sp>
        <p:nvSpPr>
          <p:cNvPr id="4" name="Rectangle 3">
            <a:extLst>
              <a:ext uri="{FF2B5EF4-FFF2-40B4-BE49-F238E27FC236}">
                <a16:creationId xmlns:a16="http://schemas.microsoft.com/office/drawing/2014/main" id="{35510F2C-FCF5-4769-B0DE-75AEF7E88D34}"/>
              </a:ext>
            </a:extLst>
          </p:cNvPr>
          <p:cNvSpPr/>
          <p:nvPr/>
        </p:nvSpPr>
        <p:spPr>
          <a:xfrm>
            <a:off x="7325114" y="4329545"/>
            <a:ext cx="1551709" cy="76113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215201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a:t>Assignment Operator =</a:t>
            </a:r>
          </a:p>
        </p:txBody>
      </p:sp>
      <p:sp>
        <p:nvSpPr>
          <p:cNvPr id="2" name="Slide Number Placeholder 1">
            <a:extLst>
              <a:ext uri="{FF2B5EF4-FFF2-40B4-BE49-F238E27FC236}">
                <a16:creationId xmlns:a16="http://schemas.microsoft.com/office/drawing/2014/main" id="{4D655CE4-13B2-4DFA-B779-D5B71D710C0F}"/>
              </a:ext>
            </a:extLst>
          </p:cNvPr>
          <p:cNvSpPr>
            <a:spLocks noGrp="1"/>
          </p:cNvSpPr>
          <p:nvPr>
            <p:ph type="sldNum" sz="quarter" idx="12"/>
          </p:nvPr>
        </p:nvSpPr>
        <p:spPr/>
        <p:txBody>
          <a:bodyPr/>
          <a:lstStyle/>
          <a:p>
            <a:fld id="{25C2CBD0-4E8A-462D-9424-859647FC3ED0}" type="slidenum">
              <a:rPr lang="en-US" smtClean="0"/>
              <a:pPr/>
              <a:t>37</a:t>
            </a:fld>
            <a:endParaRPr lang="en-US"/>
          </a:p>
        </p:txBody>
      </p:sp>
      <p:sp>
        <p:nvSpPr>
          <p:cNvPr id="3" name="Rectangle 3"/>
          <p:cNvSpPr txBox="1">
            <a:spLocks noChangeArrowheads="1"/>
          </p:cNvSpPr>
          <p:nvPr/>
        </p:nvSpPr>
        <p:spPr>
          <a:xfrm>
            <a:off x="483578" y="1175044"/>
            <a:ext cx="8153401" cy="5486400"/>
          </a:xfrm>
          <a:prstGeom prst="rect">
            <a:avLst/>
          </a:prstGeom>
        </p:spPr>
        <p:txBody>
          <a:bodyPr/>
          <a:lstStyle/>
          <a:p>
            <a:pPr marL="342900" indent="-342900" eaLnBrk="0" hangingPunct="0">
              <a:lnSpc>
                <a:spcPct val="80000"/>
              </a:lnSpc>
              <a:spcBef>
                <a:spcPct val="20000"/>
              </a:spcBef>
              <a:defRPr/>
            </a:pPr>
            <a:r>
              <a:rPr lang="en-US" sz="2000" b="1" kern="0" dirty="0">
                <a:latin typeface="Consolas" panose="020B0609020204030204" pitchFamily="49" charset="0"/>
                <a:ea typeface="Tahoma" panose="020B0604030504040204" pitchFamily="34" charset="0"/>
                <a:cs typeface="Tahoma" panose="020B0604030504040204" pitchFamily="34" charset="0"/>
              </a:rPr>
              <a:t>class Employee</a:t>
            </a:r>
          </a:p>
          <a:p>
            <a:pPr marL="342900" indent="-342900" eaLnBrk="0" hangingPunct="0">
              <a:lnSpc>
                <a:spcPct val="80000"/>
              </a:lnSpc>
              <a:spcBef>
                <a:spcPct val="20000"/>
              </a:spcBef>
              <a:defRPr/>
            </a:pPr>
            <a:r>
              <a:rPr lang="en-US" sz="2000" b="1" kern="0" dirty="0">
                <a:latin typeface="Consolas" panose="020B0609020204030204" pitchFamily="49" charset="0"/>
                <a:ea typeface="Tahoma" panose="020B0604030504040204" pitchFamily="34" charset="0"/>
                <a:cs typeface="Tahoma" panose="020B0604030504040204" pitchFamily="34" charset="0"/>
              </a:rPr>
              <a:t>{    private:</a:t>
            </a:r>
          </a:p>
          <a:p>
            <a:pPr marL="742950" lvl="1" indent="-285750" eaLnBrk="0" hangingPunct="0">
              <a:lnSpc>
                <a:spcPct val="80000"/>
              </a:lnSpc>
              <a:spcBef>
                <a:spcPct val="20000"/>
              </a:spcBef>
              <a:defRPr/>
            </a:pPr>
            <a:r>
              <a:rPr lang="en-US" sz="2000" b="1" kern="0" dirty="0">
                <a:latin typeface="Consolas" panose="020B0609020204030204" pitchFamily="49" charset="0"/>
                <a:ea typeface="Tahoma" panose="020B0604030504040204" pitchFamily="34" charset="0"/>
                <a:cs typeface="Tahoma" panose="020B0604030504040204" pitchFamily="34" charset="0"/>
              </a:rPr>
              <a:t>		</a:t>
            </a:r>
            <a:r>
              <a:rPr lang="en-US" sz="2000" b="1" kern="0" dirty="0" err="1">
                <a:latin typeface="Consolas" panose="020B0609020204030204" pitchFamily="49" charset="0"/>
                <a:ea typeface="Tahoma" panose="020B0604030504040204" pitchFamily="34" charset="0"/>
                <a:cs typeface="Tahoma" panose="020B0604030504040204" pitchFamily="34" charset="0"/>
              </a:rPr>
              <a:t>int</a:t>
            </a:r>
            <a:r>
              <a:rPr lang="en-US" sz="2000" b="1" kern="0" dirty="0">
                <a:latin typeface="Consolas" panose="020B0609020204030204" pitchFamily="49" charset="0"/>
                <a:ea typeface="Tahoma" panose="020B0604030504040204" pitchFamily="34" charset="0"/>
                <a:cs typeface="Tahoma" panose="020B0604030504040204" pitchFamily="34" charset="0"/>
              </a:rPr>
              <a:t> </a:t>
            </a:r>
            <a:r>
              <a:rPr lang="en-US" sz="2000" b="1" kern="0" dirty="0" err="1">
                <a:latin typeface="Consolas" panose="020B0609020204030204" pitchFamily="49" charset="0"/>
                <a:ea typeface="Tahoma" panose="020B0604030504040204" pitchFamily="34" charset="0"/>
                <a:cs typeface="Tahoma" panose="020B0604030504040204" pitchFamily="34" charset="0"/>
              </a:rPr>
              <a:t>idNum</a:t>
            </a:r>
            <a:r>
              <a:rPr lang="en-US" sz="2000" b="1" kern="0" dirty="0">
                <a:latin typeface="Consolas" panose="020B0609020204030204" pitchFamily="49" charset="0"/>
                <a:ea typeface="Tahoma" panose="020B0604030504040204" pitchFamily="34" charset="0"/>
                <a:cs typeface="Tahoma" panose="020B0604030504040204" pitchFamily="34" charset="0"/>
              </a:rPr>
              <a:t>;</a:t>
            </a:r>
          </a:p>
          <a:p>
            <a:pPr marL="742950" lvl="1" indent="-285750" eaLnBrk="0" hangingPunct="0">
              <a:lnSpc>
                <a:spcPct val="80000"/>
              </a:lnSpc>
              <a:spcBef>
                <a:spcPct val="20000"/>
              </a:spcBef>
              <a:defRPr/>
            </a:pPr>
            <a:r>
              <a:rPr lang="en-US" sz="2000" b="1" kern="0" dirty="0">
                <a:latin typeface="Consolas" panose="020B0609020204030204" pitchFamily="49" charset="0"/>
                <a:ea typeface="Tahoma" panose="020B0604030504040204" pitchFamily="34" charset="0"/>
                <a:cs typeface="Tahoma" panose="020B0604030504040204" pitchFamily="34" charset="0"/>
              </a:rPr>
              <a:t>		double salary;</a:t>
            </a:r>
          </a:p>
          <a:p>
            <a:pPr marL="742950" lvl="1" indent="-285750" eaLnBrk="0" hangingPunct="0">
              <a:lnSpc>
                <a:spcPct val="80000"/>
              </a:lnSpc>
              <a:spcBef>
                <a:spcPct val="20000"/>
              </a:spcBef>
              <a:defRPr/>
            </a:pPr>
            <a:r>
              <a:rPr lang="en-US" sz="2000" b="1" kern="0" dirty="0">
                <a:latin typeface="Consolas" panose="020B0609020204030204" pitchFamily="49" charset="0"/>
                <a:ea typeface="Tahoma" panose="020B0604030504040204" pitchFamily="34" charset="0"/>
                <a:cs typeface="Tahoma" panose="020B0604030504040204" pitchFamily="34" charset="0"/>
              </a:rPr>
              <a:t>public:</a:t>
            </a:r>
          </a:p>
          <a:p>
            <a:pPr marL="742950" lvl="1" indent="-285750" eaLnBrk="0" hangingPunct="0">
              <a:lnSpc>
                <a:spcPct val="80000"/>
              </a:lnSpc>
              <a:spcBef>
                <a:spcPct val="20000"/>
              </a:spcBef>
              <a:defRPr/>
            </a:pPr>
            <a:r>
              <a:rPr lang="en-US" sz="2000" b="1" kern="0" dirty="0">
                <a:latin typeface="Consolas" panose="020B0609020204030204" pitchFamily="49" charset="0"/>
                <a:ea typeface="Tahoma" panose="020B0604030504040204" pitchFamily="34" charset="0"/>
                <a:cs typeface="Tahoma" panose="020B0604030504040204" pitchFamily="34" charset="0"/>
              </a:rPr>
              <a:t>	  Employee ( ) { </a:t>
            </a:r>
            <a:r>
              <a:rPr lang="en-US" sz="2000" b="1" kern="0" dirty="0" err="1">
                <a:latin typeface="Consolas" panose="020B0609020204030204" pitchFamily="49" charset="0"/>
                <a:ea typeface="Tahoma" panose="020B0604030504040204" pitchFamily="34" charset="0"/>
                <a:cs typeface="Tahoma" panose="020B0604030504040204" pitchFamily="34" charset="0"/>
              </a:rPr>
              <a:t>idNum</a:t>
            </a:r>
            <a:r>
              <a:rPr lang="en-US" sz="2000" b="1" kern="0" dirty="0">
                <a:latin typeface="Consolas" panose="020B0609020204030204" pitchFamily="49" charset="0"/>
                <a:ea typeface="Tahoma" panose="020B0604030504040204" pitchFamily="34" charset="0"/>
                <a:cs typeface="Tahoma" panose="020B0604030504040204" pitchFamily="34" charset="0"/>
              </a:rPr>
              <a:t> = 0, salary  = 0.0; }</a:t>
            </a:r>
          </a:p>
          <a:p>
            <a:pPr marL="742950" lvl="1" indent="-285750" eaLnBrk="0" hangingPunct="0">
              <a:lnSpc>
                <a:spcPct val="80000"/>
              </a:lnSpc>
              <a:spcBef>
                <a:spcPct val="20000"/>
              </a:spcBef>
              <a:defRPr/>
            </a:pPr>
            <a:r>
              <a:rPr lang="en-US" sz="2000" b="1" kern="0" dirty="0">
                <a:latin typeface="Consolas" panose="020B0609020204030204" pitchFamily="49" charset="0"/>
                <a:ea typeface="Tahoma" panose="020B0604030504040204" pitchFamily="34" charset="0"/>
                <a:cs typeface="Tahoma" panose="020B0604030504040204" pitchFamily="34" charset="0"/>
              </a:rPr>
              <a:t>	  void </a:t>
            </a:r>
            <a:r>
              <a:rPr lang="en-US" sz="2000" b="1" kern="0" dirty="0" err="1">
                <a:latin typeface="Consolas" panose="020B0609020204030204" pitchFamily="49" charset="0"/>
                <a:ea typeface="Tahoma" panose="020B0604030504040204" pitchFamily="34" charset="0"/>
                <a:cs typeface="Tahoma" panose="020B0604030504040204" pitchFamily="34" charset="0"/>
              </a:rPr>
              <a:t>setValues</a:t>
            </a:r>
            <a:r>
              <a:rPr lang="en-US" sz="2000" b="1" kern="0" dirty="0">
                <a:latin typeface="Consolas" panose="020B0609020204030204" pitchFamily="49" charset="0"/>
                <a:ea typeface="Tahoma" panose="020B0604030504040204" pitchFamily="34" charset="0"/>
                <a:cs typeface="Tahoma" panose="020B0604030504040204" pitchFamily="34" charset="0"/>
              </a:rPr>
              <a:t> (</a:t>
            </a:r>
            <a:r>
              <a:rPr lang="en-US" sz="2000" b="1" kern="0" dirty="0" err="1">
                <a:latin typeface="Consolas" panose="020B0609020204030204" pitchFamily="49" charset="0"/>
                <a:ea typeface="Tahoma" panose="020B0604030504040204" pitchFamily="34" charset="0"/>
                <a:cs typeface="Tahoma" panose="020B0604030504040204" pitchFamily="34" charset="0"/>
              </a:rPr>
              <a:t>int</a:t>
            </a:r>
            <a:r>
              <a:rPr lang="en-US" sz="2000" b="1" kern="0" dirty="0">
                <a:latin typeface="Consolas" panose="020B0609020204030204" pitchFamily="49" charset="0"/>
                <a:ea typeface="Tahoma" panose="020B0604030504040204" pitchFamily="34" charset="0"/>
                <a:cs typeface="Tahoma" panose="020B0604030504040204" pitchFamily="34" charset="0"/>
              </a:rPr>
              <a:t> a, </a:t>
            </a:r>
            <a:r>
              <a:rPr lang="en-US" sz="2000" b="1" kern="0" dirty="0" err="1">
                <a:latin typeface="Consolas" panose="020B0609020204030204" pitchFamily="49" charset="0"/>
                <a:ea typeface="Tahoma" panose="020B0604030504040204" pitchFamily="34" charset="0"/>
                <a:cs typeface="Tahoma" panose="020B0604030504040204" pitchFamily="34" charset="0"/>
              </a:rPr>
              <a:t>int</a:t>
            </a:r>
            <a:r>
              <a:rPr lang="en-US" sz="2000" b="1" kern="0" dirty="0">
                <a:latin typeface="Consolas" panose="020B0609020204030204" pitchFamily="49" charset="0"/>
                <a:ea typeface="Tahoma" panose="020B0604030504040204" pitchFamily="34" charset="0"/>
                <a:cs typeface="Tahoma" panose="020B0604030504040204" pitchFamily="34" charset="0"/>
              </a:rPr>
              <a:t> b);</a:t>
            </a:r>
          </a:p>
          <a:p>
            <a:pPr marL="742950" lvl="1" indent="-285750" eaLnBrk="0" hangingPunct="0">
              <a:lnSpc>
                <a:spcPct val="80000"/>
              </a:lnSpc>
              <a:spcBef>
                <a:spcPct val="20000"/>
              </a:spcBef>
              <a:defRPr/>
            </a:pPr>
            <a:r>
              <a:rPr lang="en-US" sz="2000" b="1" kern="0" dirty="0">
                <a:solidFill>
                  <a:srgbClr val="FF3300"/>
                </a:solidFill>
                <a:latin typeface="Consolas" panose="020B0609020204030204" pitchFamily="49" charset="0"/>
                <a:ea typeface="Tahoma" panose="020B0604030504040204" pitchFamily="34" charset="0"/>
                <a:cs typeface="Tahoma" panose="020B0604030504040204" pitchFamily="34" charset="0"/>
              </a:rPr>
              <a:t>	  </a:t>
            </a:r>
            <a:r>
              <a:rPr lang="en-US" sz="2000" b="1" kern="0" dirty="0">
                <a:solidFill>
                  <a:srgbClr val="FF0000"/>
                </a:solidFill>
                <a:latin typeface="Consolas" panose="020B0609020204030204" pitchFamily="49" charset="0"/>
                <a:ea typeface="Tahoma" panose="020B0604030504040204" pitchFamily="34" charset="0"/>
                <a:cs typeface="Tahoma" panose="020B0604030504040204" pitchFamily="34" charset="0"/>
              </a:rPr>
              <a:t>void operator= (double); </a:t>
            </a:r>
            <a:r>
              <a:rPr lang="en-US" sz="2000" b="1" kern="0" dirty="0">
                <a:solidFill>
                  <a:srgbClr val="00B050"/>
                </a:solidFill>
                <a:latin typeface="Consolas" panose="020B0609020204030204" pitchFamily="49" charset="0"/>
                <a:ea typeface="Tahoma" panose="020B0604030504040204" pitchFamily="34" charset="0"/>
                <a:cs typeface="Tahoma" panose="020B0604030504040204" pitchFamily="34" charset="0"/>
              </a:rPr>
              <a:t>//prototype</a:t>
            </a:r>
          </a:p>
          <a:p>
            <a:pPr marL="342900" indent="-342900" eaLnBrk="0" hangingPunct="0">
              <a:lnSpc>
                <a:spcPct val="80000"/>
              </a:lnSpc>
              <a:spcBef>
                <a:spcPct val="20000"/>
              </a:spcBef>
              <a:defRPr/>
            </a:pPr>
            <a:r>
              <a:rPr lang="en-US" sz="2000" b="1" kern="0" dirty="0">
                <a:latin typeface="Consolas" panose="020B0609020204030204" pitchFamily="49" charset="0"/>
                <a:ea typeface="Tahoma" panose="020B0604030504040204" pitchFamily="34" charset="0"/>
                <a:cs typeface="Tahoma" panose="020B0604030504040204" pitchFamily="34" charset="0"/>
              </a:rPr>
              <a:t>}</a:t>
            </a:r>
          </a:p>
          <a:p>
            <a:pPr marL="342900" indent="-342900" eaLnBrk="0" hangingPunct="0">
              <a:lnSpc>
                <a:spcPct val="80000"/>
              </a:lnSpc>
              <a:spcBef>
                <a:spcPct val="20000"/>
              </a:spcBef>
              <a:defRPr/>
            </a:pPr>
            <a:endParaRPr lang="en-US" sz="2000" b="1" kern="0" dirty="0">
              <a:latin typeface="Consolas" panose="020B0609020204030204" pitchFamily="49" charset="0"/>
              <a:ea typeface="Tahoma" panose="020B0604030504040204" pitchFamily="34" charset="0"/>
              <a:cs typeface="Tahoma" panose="020B0604030504040204" pitchFamily="34" charset="0"/>
            </a:endParaRPr>
          </a:p>
          <a:p>
            <a:pPr marL="342900" indent="-342900" eaLnBrk="0" hangingPunct="0">
              <a:lnSpc>
                <a:spcPct val="80000"/>
              </a:lnSpc>
              <a:spcBef>
                <a:spcPct val="20000"/>
              </a:spcBef>
              <a:defRPr/>
            </a:pPr>
            <a:r>
              <a:rPr lang="en-US" sz="2000" b="1" kern="0" dirty="0">
                <a:latin typeface="Consolas" panose="020B0609020204030204" pitchFamily="49" charset="0"/>
                <a:ea typeface="Tahoma" panose="020B0604030504040204" pitchFamily="34" charset="0"/>
                <a:cs typeface="Tahoma" panose="020B0604030504040204" pitchFamily="34" charset="0"/>
              </a:rPr>
              <a:t>void Employee::</a:t>
            </a:r>
            <a:r>
              <a:rPr lang="en-US" sz="2000" b="1" kern="0" dirty="0" err="1">
                <a:latin typeface="Consolas" panose="020B0609020204030204" pitchFamily="49" charset="0"/>
                <a:ea typeface="Tahoma" panose="020B0604030504040204" pitchFamily="34" charset="0"/>
                <a:cs typeface="Tahoma" panose="020B0604030504040204" pitchFamily="34" charset="0"/>
              </a:rPr>
              <a:t>setValues</a:t>
            </a:r>
            <a:r>
              <a:rPr lang="en-US" sz="2000" b="1" kern="0" dirty="0">
                <a:latin typeface="Consolas" panose="020B0609020204030204" pitchFamily="49" charset="0"/>
                <a:ea typeface="Tahoma" panose="020B0604030504040204" pitchFamily="34" charset="0"/>
                <a:cs typeface="Tahoma" panose="020B0604030504040204" pitchFamily="34" charset="0"/>
              </a:rPr>
              <a:t> ( </a:t>
            </a:r>
            <a:r>
              <a:rPr lang="en-US" sz="2000" b="1" kern="0" dirty="0" err="1">
                <a:latin typeface="Consolas" panose="020B0609020204030204" pitchFamily="49" charset="0"/>
                <a:ea typeface="Tahoma" panose="020B0604030504040204" pitchFamily="34" charset="0"/>
                <a:cs typeface="Tahoma" panose="020B0604030504040204" pitchFamily="34" charset="0"/>
              </a:rPr>
              <a:t>int</a:t>
            </a:r>
            <a:r>
              <a:rPr lang="en-US" sz="2000" b="1" kern="0" dirty="0">
                <a:latin typeface="Consolas" panose="020B0609020204030204" pitchFamily="49" charset="0"/>
                <a:ea typeface="Tahoma" panose="020B0604030504040204" pitchFamily="34" charset="0"/>
                <a:cs typeface="Tahoma" panose="020B0604030504040204" pitchFamily="34" charset="0"/>
              </a:rPr>
              <a:t> </a:t>
            </a:r>
            <a:r>
              <a:rPr lang="en-US" sz="2000" b="1" kern="0" dirty="0" err="1">
                <a:latin typeface="Consolas" panose="020B0609020204030204" pitchFamily="49" charset="0"/>
                <a:ea typeface="Tahoma" panose="020B0604030504040204" pitchFamily="34" charset="0"/>
                <a:cs typeface="Tahoma" panose="020B0604030504040204" pitchFamily="34" charset="0"/>
              </a:rPr>
              <a:t>idN</a:t>
            </a:r>
            <a:r>
              <a:rPr lang="en-US" sz="2000" b="1" kern="0" dirty="0">
                <a:latin typeface="Consolas" panose="020B0609020204030204" pitchFamily="49" charset="0"/>
                <a:ea typeface="Tahoma" panose="020B0604030504040204" pitchFamily="34" charset="0"/>
                <a:cs typeface="Tahoma" panose="020B0604030504040204" pitchFamily="34" charset="0"/>
              </a:rPr>
              <a:t> , double </a:t>
            </a:r>
            <a:r>
              <a:rPr lang="en-US" sz="2000" b="1" kern="0" dirty="0" err="1">
                <a:latin typeface="Consolas" panose="020B0609020204030204" pitchFamily="49" charset="0"/>
                <a:ea typeface="Tahoma" panose="020B0604030504040204" pitchFamily="34" charset="0"/>
                <a:cs typeface="Tahoma" panose="020B0604030504040204" pitchFamily="34" charset="0"/>
              </a:rPr>
              <a:t>sal</a:t>
            </a:r>
            <a:r>
              <a:rPr lang="en-US" sz="2000" b="1" kern="0" dirty="0">
                <a:latin typeface="Consolas" panose="020B0609020204030204" pitchFamily="49" charset="0"/>
                <a:ea typeface="Tahoma" panose="020B0604030504040204" pitchFamily="34" charset="0"/>
                <a:cs typeface="Tahoma" panose="020B0604030504040204" pitchFamily="34" charset="0"/>
              </a:rPr>
              <a:t> )</a:t>
            </a:r>
          </a:p>
          <a:p>
            <a:pPr marL="342900" indent="-342900" eaLnBrk="0" hangingPunct="0">
              <a:lnSpc>
                <a:spcPct val="80000"/>
              </a:lnSpc>
              <a:spcBef>
                <a:spcPct val="20000"/>
              </a:spcBef>
              <a:defRPr/>
            </a:pPr>
            <a:r>
              <a:rPr lang="en-US" sz="2000" b="1" kern="0" dirty="0">
                <a:latin typeface="Consolas" panose="020B0609020204030204" pitchFamily="49" charset="0"/>
                <a:ea typeface="Tahoma" panose="020B0604030504040204" pitchFamily="34" charset="0"/>
                <a:cs typeface="Tahoma" panose="020B0604030504040204" pitchFamily="34" charset="0"/>
              </a:rPr>
              <a:t>{		</a:t>
            </a:r>
          </a:p>
          <a:p>
            <a:pPr marL="342900" indent="-342900" eaLnBrk="0" hangingPunct="0">
              <a:lnSpc>
                <a:spcPct val="80000"/>
              </a:lnSpc>
              <a:spcBef>
                <a:spcPct val="20000"/>
              </a:spcBef>
              <a:defRPr/>
            </a:pPr>
            <a:r>
              <a:rPr lang="en-US" sz="2000" b="1" kern="0" dirty="0">
                <a:latin typeface="Consolas" panose="020B0609020204030204" pitchFamily="49" charset="0"/>
                <a:ea typeface="Tahoma" panose="020B0604030504040204" pitchFamily="34" charset="0"/>
                <a:cs typeface="Tahoma" panose="020B0604030504040204" pitchFamily="34" charset="0"/>
              </a:rPr>
              <a:t>		salary = </a:t>
            </a:r>
            <a:r>
              <a:rPr lang="en-US" sz="2000" b="1" kern="0" dirty="0" err="1">
                <a:latin typeface="Consolas" panose="020B0609020204030204" pitchFamily="49" charset="0"/>
                <a:ea typeface="Tahoma" panose="020B0604030504040204" pitchFamily="34" charset="0"/>
                <a:cs typeface="Tahoma" panose="020B0604030504040204" pitchFamily="34" charset="0"/>
              </a:rPr>
              <a:t>sal</a:t>
            </a:r>
            <a:r>
              <a:rPr lang="en-US" sz="2000" b="1" kern="0" dirty="0">
                <a:latin typeface="Consolas" panose="020B0609020204030204" pitchFamily="49" charset="0"/>
                <a:ea typeface="Tahoma" panose="020B0604030504040204" pitchFamily="34" charset="0"/>
                <a:cs typeface="Tahoma" panose="020B0604030504040204" pitchFamily="34" charset="0"/>
              </a:rPr>
              <a:t>; 	</a:t>
            </a:r>
            <a:r>
              <a:rPr lang="en-US" sz="2000" b="1" kern="0" dirty="0" err="1">
                <a:latin typeface="Consolas" panose="020B0609020204030204" pitchFamily="49" charset="0"/>
                <a:ea typeface="Tahoma" panose="020B0604030504040204" pitchFamily="34" charset="0"/>
                <a:cs typeface="Tahoma" panose="020B0604030504040204" pitchFamily="34" charset="0"/>
              </a:rPr>
              <a:t>idNum</a:t>
            </a:r>
            <a:r>
              <a:rPr lang="en-US" sz="2000" b="1" kern="0" dirty="0">
                <a:latin typeface="Consolas" panose="020B0609020204030204" pitchFamily="49" charset="0"/>
                <a:ea typeface="Tahoma" panose="020B0604030504040204" pitchFamily="34" charset="0"/>
                <a:cs typeface="Tahoma" panose="020B0604030504040204" pitchFamily="34" charset="0"/>
              </a:rPr>
              <a:t>  = </a:t>
            </a:r>
            <a:r>
              <a:rPr lang="en-US" sz="2000" b="1" kern="0" dirty="0" err="1">
                <a:latin typeface="Consolas" panose="020B0609020204030204" pitchFamily="49" charset="0"/>
                <a:ea typeface="Tahoma" panose="020B0604030504040204" pitchFamily="34" charset="0"/>
                <a:cs typeface="Tahoma" panose="020B0604030504040204" pitchFamily="34" charset="0"/>
              </a:rPr>
              <a:t>idN</a:t>
            </a:r>
            <a:r>
              <a:rPr lang="en-US" sz="2000" b="1" kern="0" dirty="0">
                <a:latin typeface="Consolas" panose="020B0609020204030204" pitchFamily="49" charset="0"/>
                <a:ea typeface="Tahoma" panose="020B0604030504040204" pitchFamily="34" charset="0"/>
                <a:cs typeface="Tahoma" panose="020B0604030504040204" pitchFamily="34" charset="0"/>
              </a:rPr>
              <a:t>; 	</a:t>
            </a:r>
          </a:p>
          <a:p>
            <a:pPr marL="342900" indent="-342900" eaLnBrk="0" hangingPunct="0">
              <a:lnSpc>
                <a:spcPct val="80000"/>
              </a:lnSpc>
              <a:spcBef>
                <a:spcPct val="20000"/>
              </a:spcBef>
              <a:defRPr/>
            </a:pPr>
            <a:r>
              <a:rPr lang="en-US" sz="2000" b="1" kern="0" dirty="0">
                <a:latin typeface="Consolas" panose="020B0609020204030204" pitchFamily="49" charset="0"/>
                <a:ea typeface="Tahoma" panose="020B0604030504040204" pitchFamily="34" charset="0"/>
                <a:cs typeface="Tahoma" panose="020B0604030504040204" pitchFamily="34" charset="0"/>
              </a:rPr>
              <a:t>}</a:t>
            </a:r>
          </a:p>
          <a:p>
            <a:pPr marL="342900" indent="-342900" eaLnBrk="0" hangingPunct="0">
              <a:lnSpc>
                <a:spcPct val="80000"/>
              </a:lnSpc>
              <a:spcBef>
                <a:spcPct val="20000"/>
              </a:spcBef>
              <a:defRPr/>
            </a:pPr>
            <a:endParaRPr lang="en-US" sz="2000" b="1" kern="0" dirty="0">
              <a:latin typeface="Consolas" panose="020B0609020204030204" pitchFamily="49" charset="0"/>
              <a:ea typeface="Tahoma" panose="020B0604030504040204" pitchFamily="34" charset="0"/>
              <a:cs typeface="Tahoma" panose="020B0604030504040204" pitchFamily="34" charset="0"/>
            </a:endParaRPr>
          </a:p>
          <a:p>
            <a:pPr marL="342900" indent="-342900" eaLnBrk="0" hangingPunct="0">
              <a:lnSpc>
                <a:spcPct val="80000"/>
              </a:lnSpc>
              <a:spcBef>
                <a:spcPct val="20000"/>
              </a:spcBef>
              <a:defRPr/>
            </a:pPr>
            <a:r>
              <a:rPr lang="en-US" sz="2000" b="1" kern="0" dirty="0">
                <a:solidFill>
                  <a:srgbClr val="0070C0"/>
                </a:solidFill>
                <a:latin typeface="Consolas" panose="020B0609020204030204" pitchFamily="49" charset="0"/>
                <a:ea typeface="Tahoma" panose="020B0604030504040204" pitchFamily="34" charset="0"/>
                <a:cs typeface="Tahoma" panose="020B0604030504040204" pitchFamily="34" charset="0"/>
              </a:rPr>
              <a:t>void Employee::</a:t>
            </a:r>
            <a:r>
              <a:rPr lang="en-US" sz="2000" b="1" kern="0" dirty="0">
                <a:solidFill>
                  <a:srgbClr val="FF0000"/>
                </a:solidFill>
                <a:latin typeface="Consolas" panose="020B0609020204030204" pitchFamily="49" charset="0"/>
                <a:ea typeface="Tahoma" panose="020B0604030504040204" pitchFamily="34" charset="0"/>
                <a:cs typeface="Tahoma" panose="020B0604030504040204" pitchFamily="34" charset="0"/>
              </a:rPr>
              <a:t>operator=</a:t>
            </a:r>
            <a:r>
              <a:rPr lang="en-US" sz="2000" b="1" kern="0" dirty="0">
                <a:solidFill>
                  <a:srgbClr val="0070C0"/>
                </a:solidFill>
                <a:latin typeface="Consolas" panose="020B0609020204030204" pitchFamily="49" charset="0"/>
                <a:ea typeface="Tahoma" panose="020B0604030504040204" pitchFamily="34" charset="0"/>
                <a:cs typeface="Tahoma" panose="020B0604030504040204" pitchFamily="34" charset="0"/>
              </a:rPr>
              <a:t> (double </a:t>
            </a:r>
            <a:r>
              <a:rPr lang="en-US" sz="2000" b="1" kern="0" dirty="0" err="1">
                <a:solidFill>
                  <a:srgbClr val="0070C0"/>
                </a:solidFill>
                <a:latin typeface="Consolas" panose="020B0609020204030204" pitchFamily="49" charset="0"/>
                <a:ea typeface="Tahoma" panose="020B0604030504040204" pitchFamily="34" charset="0"/>
                <a:cs typeface="Tahoma" panose="020B0604030504040204" pitchFamily="34" charset="0"/>
              </a:rPr>
              <a:t>sal</a:t>
            </a:r>
            <a:r>
              <a:rPr lang="en-US" sz="2000" b="1" kern="0" dirty="0">
                <a:solidFill>
                  <a:srgbClr val="0070C0"/>
                </a:solidFill>
                <a:latin typeface="Consolas" panose="020B0609020204030204" pitchFamily="49" charset="0"/>
                <a:ea typeface="Tahoma" panose="020B0604030504040204" pitchFamily="34" charset="0"/>
                <a:cs typeface="Tahoma" panose="020B0604030504040204" pitchFamily="34" charset="0"/>
              </a:rPr>
              <a:t>)</a:t>
            </a:r>
          </a:p>
          <a:p>
            <a:pPr marL="342900" indent="-342900" eaLnBrk="0" hangingPunct="0">
              <a:lnSpc>
                <a:spcPct val="80000"/>
              </a:lnSpc>
              <a:spcBef>
                <a:spcPct val="20000"/>
              </a:spcBef>
              <a:defRPr/>
            </a:pPr>
            <a:r>
              <a:rPr lang="en-US" sz="2000" b="1" kern="0" dirty="0">
                <a:latin typeface="Consolas" panose="020B0609020204030204" pitchFamily="49" charset="0"/>
                <a:ea typeface="Tahoma" panose="020B0604030504040204" pitchFamily="34" charset="0"/>
                <a:cs typeface="Tahoma" panose="020B0604030504040204" pitchFamily="34" charset="0"/>
              </a:rPr>
              <a:t>{ 		salary = </a:t>
            </a:r>
            <a:r>
              <a:rPr lang="en-US" sz="2000" b="1" kern="0" dirty="0" err="1">
                <a:latin typeface="Consolas" panose="020B0609020204030204" pitchFamily="49" charset="0"/>
                <a:ea typeface="Tahoma" panose="020B0604030504040204" pitchFamily="34" charset="0"/>
                <a:cs typeface="Tahoma" panose="020B0604030504040204" pitchFamily="34" charset="0"/>
              </a:rPr>
              <a:t>sal</a:t>
            </a:r>
            <a:r>
              <a:rPr lang="en-US" sz="2000" b="1" kern="0" dirty="0">
                <a:latin typeface="Consolas" panose="020B0609020204030204" pitchFamily="49" charset="0"/>
                <a:ea typeface="Tahoma" panose="020B0604030504040204" pitchFamily="34" charset="0"/>
                <a:cs typeface="Tahoma" panose="020B0604030504040204" pitchFamily="34" charset="0"/>
              </a:rPr>
              <a:t>;        }</a:t>
            </a:r>
          </a:p>
        </p:txBody>
      </p:sp>
      <p:sp>
        <p:nvSpPr>
          <p:cNvPr id="5" name="Thought Bubble: Cloud 4">
            <a:extLst>
              <a:ext uri="{FF2B5EF4-FFF2-40B4-BE49-F238E27FC236}">
                <a16:creationId xmlns:a16="http://schemas.microsoft.com/office/drawing/2014/main" id="{C62B1513-4461-46D8-B2DF-5D6DE78B6924}"/>
              </a:ext>
            </a:extLst>
          </p:cNvPr>
          <p:cNvSpPr/>
          <p:nvPr/>
        </p:nvSpPr>
        <p:spPr>
          <a:xfrm>
            <a:off x="4613564" y="0"/>
            <a:ext cx="4530436" cy="3006436"/>
          </a:xfrm>
          <a:prstGeom prst="cloudCallout">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Assignment operator can </a:t>
            </a:r>
            <a:r>
              <a:rPr lang="en-US" sz="2400" b="1" dirty="0">
                <a:solidFill>
                  <a:srgbClr val="FF0000"/>
                </a:solidFill>
              </a:rPr>
              <a:t>ONLY</a:t>
            </a:r>
            <a:r>
              <a:rPr lang="en-US" sz="2400" dirty="0">
                <a:solidFill>
                  <a:schemeClr val="tx1"/>
                </a:solidFill>
              </a:rPr>
              <a:t> be </a:t>
            </a:r>
            <a:r>
              <a:rPr lang="en-US" sz="2400" b="1" dirty="0">
                <a:solidFill>
                  <a:srgbClr val="FF0000"/>
                </a:solidFill>
              </a:rPr>
              <a:t>overloaded as a member function</a:t>
            </a:r>
            <a:endParaRPr lang="en-PK" b="1" dirty="0">
              <a:solidFill>
                <a:srgbClr val="FF0000"/>
              </a:solidFill>
            </a:endParaRPr>
          </a:p>
        </p:txBody>
      </p:sp>
    </p:spTree>
    <p:extLst>
      <p:ext uri="{BB962C8B-B14F-4D97-AF65-F5344CB8AC3E}">
        <p14:creationId xmlns:p14="http://schemas.microsoft.com/office/powerpoint/2010/main" val="300673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5" end="1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21125"/>
            <a:ext cx="8229600" cy="1143000"/>
          </a:xfrm>
        </p:spPr>
        <p:txBody>
          <a:bodyPr>
            <a:normAutofit/>
          </a:bodyPr>
          <a:lstStyle/>
          <a:p>
            <a:pPr algn="l"/>
            <a:r>
              <a:rPr lang="en-US" sz="3300" b="1" dirty="0">
                <a:latin typeface="Arial" panose="020B0604020202020204" pitchFamily="34" charset="0"/>
                <a:cs typeface="Arial" panose="020B0604020202020204" pitchFamily="34" charset="0"/>
              </a:rPr>
              <a:t>Assignment Operator =</a:t>
            </a:r>
          </a:p>
        </p:txBody>
      </p:sp>
      <p:sp>
        <p:nvSpPr>
          <p:cNvPr id="22531" name="Text Box 3"/>
          <p:cNvSpPr txBox="1">
            <a:spLocks noChangeArrowheads="1"/>
          </p:cNvSpPr>
          <p:nvPr/>
        </p:nvSpPr>
        <p:spPr bwMode="auto">
          <a:xfrm>
            <a:off x="382555" y="1168087"/>
            <a:ext cx="8388222"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err="1">
                <a:latin typeface="Consolas" panose="020B0609020204030204" pitchFamily="49" charset="0"/>
              </a:rPr>
              <a:t>int</a:t>
            </a:r>
            <a:r>
              <a:rPr lang="en-US" sz="2400" b="1" dirty="0">
                <a:latin typeface="Consolas" panose="020B0609020204030204" pitchFamily="49" charset="0"/>
              </a:rPr>
              <a:t> main ( )</a:t>
            </a:r>
          </a:p>
          <a:p>
            <a:pPr eaLnBrk="1" hangingPunct="1"/>
            <a:r>
              <a:rPr lang="en-US" sz="2400" b="1" dirty="0">
                <a:latin typeface="Consolas" panose="020B0609020204030204" pitchFamily="49" charset="0"/>
              </a:rPr>
              <a:t>{</a:t>
            </a:r>
          </a:p>
          <a:p>
            <a:pPr eaLnBrk="1" hangingPunct="1"/>
            <a:r>
              <a:rPr lang="en-US" sz="2400" b="1" dirty="0">
                <a:latin typeface="Consolas" panose="020B0609020204030204" pitchFamily="49" charset="0"/>
              </a:rPr>
              <a:t>	Employee emp1;</a:t>
            </a:r>
          </a:p>
          <a:p>
            <a:pPr eaLnBrk="1" hangingPunct="1"/>
            <a:r>
              <a:rPr lang="en-US" sz="2400" b="1" dirty="0">
                <a:latin typeface="Consolas" panose="020B0609020204030204" pitchFamily="49" charset="0"/>
              </a:rPr>
              <a:t>	emp1.setValues(10,33.5);</a:t>
            </a:r>
          </a:p>
          <a:p>
            <a:pPr eaLnBrk="1" hangingPunct="1"/>
            <a:endParaRPr lang="en-US" sz="2400" b="1" dirty="0">
              <a:latin typeface="Consolas" panose="020B0609020204030204" pitchFamily="49" charset="0"/>
            </a:endParaRPr>
          </a:p>
          <a:p>
            <a:pPr eaLnBrk="1" hangingPunct="1"/>
            <a:r>
              <a:rPr lang="en-US" sz="2400" b="1" dirty="0">
                <a:latin typeface="Consolas" panose="020B0609020204030204" pitchFamily="49" charset="0"/>
              </a:rPr>
              <a:t>	Employee emp2;</a:t>
            </a:r>
          </a:p>
          <a:p>
            <a:pPr eaLnBrk="1" hangingPunct="1"/>
            <a:r>
              <a:rPr lang="en-US" sz="2400" b="1" dirty="0">
                <a:solidFill>
                  <a:srgbClr val="2C14DE"/>
                </a:solidFill>
                <a:latin typeface="Consolas" panose="020B0609020204030204" pitchFamily="49" charset="0"/>
              </a:rPr>
              <a:t>	</a:t>
            </a:r>
            <a:r>
              <a:rPr lang="en-US" sz="2400" b="1" dirty="0">
                <a:solidFill>
                  <a:srgbClr val="0070C0"/>
                </a:solidFill>
                <a:latin typeface="Consolas" panose="020B0609020204030204" pitchFamily="49" charset="0"/>
              </a:rPr>
              <a:t>emp2 </a:t>
            </a:r>
            <a:r>
              <a:rPr lang="en-US" sz="2400" b="1" dirty="0">
                <a:solidFill>
                  <a:srgbClr val="FF0000"/>
                </a:solidFill>
                <a:latin typeface="Consolas" panose="020B0609020204030204" pitchFamily="49" charset="0"/>
              </a:rPr>
              <a:t>=</a:t>
            </a:r>
            <a:r>
              <a:rPr lang="en-US" sz="2400" b="1" dirty="0">
                <a:solidFill>
                  <a:srgbClr val="0070C0"/>
                </a:solidFill>
                <a:latin typeface="Consolas" panose="020B0609020204030204" pitchFamily="49" charset="0"/>
              </a:rPr>
              <a:t> 44.6; </a:t>
            </a:r>
            <a:r>
              <a:rPr lang="en-US" sz="2400" b="1" i="1" dirty="0">
                <a:solidFill>
                  <a:srgbClr val="00B050"/>
                </a:solidFill>
                <a:latin typeface="Consolas" panose="020B0609020204030204" pitchFamily="49" charset="0"/>
              </a:rPr>
              <a:t>// emp2 is calling object</a:t>
            </a:r>
          </a:p>
          <a:p>
            <a:pPr eaLnBrk="1" hangingPunct="1"/>
            <a:endParaRPr lang="en-US" sz="2400" b="1" i="1" dirty="0">
              <a:solidFill>
                <a:srgbClr val="FF0000"/>
              </a:solidFill>
              <a:latin typeface="Consolas" panose="020B0609020204030204" pitchFamily="49" charset="0"/>
            </a:endParaRPr>
          </a:p>
          <a:p>
            <a:pPr eaLnBrk="1" hangingPunct="1"/>
            <a:r>
              <a:rPr lang="en-US" sz="2400" b="1" dirty="0">
                <a:latin typeface="Consolas" panose="020B0609020204030204" pitchFamily="49" charset="0"/>
              </a:rPr>
              <a:t>	</a:t>
            </a:r>
          </a:p>
          <a:p>
            <a:pPr eaLnBrk="1" hangingPunct="1"/>
            <a:r>
              <a:rPr lang="en-US" sz="2400" b="1" dirty="0">
                <a:latin typeface="Consolas" panose="020B0609020204030204" pitchFamily="49" charset="0"/>
              </a:rPr>
              <a:t>}</a:t>
            </a:r>
          </a:p>
          <a:p>
            <a:pPr eaLnBrk="1" hangingPunct="1"/>
            <a:endParaRPr lang="en-US" sz="2400" b="1" dirty="0">
              <a:latin typeface="Consolas" panose="020B0609020204030204" pitchFamily="49" charset="0"/>
            </a:endParaRPr>
          </a:p>
          <a:p>
            <a:pPr marL="342900" indent="-342900" eaLnBrk="1" hangingPunct="1">
              <a:buFont typeface="Arial" panose="020B0604020202020204" pitchFamily="34" charset="0"/>
              <a:buChar char="•"/>
            </a:pPr>
            <a:r>
              <a:rPr lang="en-US" sz="2400" dirty="0">
                <a:latin typeface="+mn-lt"/>
              </a:rPr>
              <a:t>Overloaded as a </a:t>
            </a:r>
            <a:r>
              <a:rPr lang="en-US" sz="2400" dirty="0">
                <a:solidFill>
                  <a:srgbClr val="0070C0"/>
                </a:solidFill>
                <a:latin typeface="+mn-lt"/>
              </a:rPr>
              <a:t>member function </a:t>
            </a:r>
            <a:r>
              <a:rPr lang="en-US" sz="2400" dirty="0">
                <a:latin typeface="+mn-lt"/>
              </a:rPr>
              <a:t>so </a:t>
            </a:r>
            <a:r>
              <a:rPr lang="en-US" sz="2400" dirty="0">
                <a:solidFill>
                  <a:srgbClr val="0070C0"/>
                </a:solidFill>
                <a:latin typeface="+mn-lt"/>
              </a:rPr>
              <a:t>left operand</a:t>
            </a:r>
            <a:r>
              <a:rPr lang="en-US" sz="2400" dirty="0">
                <a:latin typeface="+mn-lt"/>
              </a:rPr>
              <a:t> </a:t>
            </a:r>
            <a:r>
              <a:rPr lang="en-US" sz="2400" b="1" dirty="0">
                <a:solidFill>
                  <a:srgbClr val="FF0000"/>
                </a:solidFill>
                <a:latin typeface="+mn-lt"/>
              </a:rPr>
              <a:t>must</a:t>
            </a:r>
            <a:r>
              <a:rPr lang="en-US" sz="2400" dirty="0">
                <a:latin typeface="+mn-lt"/>
              </a:rPr>
              <a:t> be an </a:t>
            </a:r>
            <a:r>
              <a:rPr lang="en-US" sz="2400" dirty="0">
                <a:solidFill>
                  <a:srgbClr val="0070C0"/>
                </a:solidFill>
                <a:latin typeface="+mn-lt"/>
              </a:rPr>
              <a:t>object of the same class </a:t>
            </a:r>
          </a:p>
          <a:p>
            <a:pPr marL="342900" indent="-342900" eaLnBrk="1" hangingPunct="1">
              <a:buFont typeface="Arial" panose="020B0604020202020204" pitchFamily="34" charset="0"/>
              <a:buChar char="•"/>
            </a:pPr>
            <a:r>
              <a:rPr lang="en-US" sz="2400" dirty="0">
                <a:solidFill>
                  <a:srgbClr val="0070C0"/>
                </a:solidFill>
                <a:latin typeface="+mn-lt"/>
              </a:rPr>
              <a:t>Right operand </a:t>
            </a:r>
            <a:r>
              <a:rPr lang="en-US" sz="2400" dirty="0">
                <a:latin typeface="+mn-lt"/>
              </a:rPr>
              <a:t>a</a:t>
            </a:r>
            <a:r>
              <a:rPr lang="en-US" sz="2400" dirty="0">
                <a:solidFill>
                  <a:srgbClr val="0070C0"/>
                </a:solidFill>
                <a:latin typeface="+mn-lt"/>
              </a:rPr>
              <a:t> double </a:t>
            </a:r>
            <a:r>
              <a:rPr lang="en-US" sz="2400" dirty="0">
                <a:latin typeface="+mn-lt"/>
              </a:rPr>
              <a:t>(parameter of the overloaded = function)</a:t>
            </a:r>
          </a:p>
          <a:p>
            <a:pPr eaLnBrk="1" hangingPunct="1"/>
            <a:endParaRPr lang="en-US" sz="2400" b="1" dirty="0">
              <a:latin typeface="Consolas" panose="020B0609020204030204" pitchFamily="49" charset="0"/>
            </a:endParaRPr>
          </a:p>
        </p:txBody>
      </p:sp>
      <p:sp>
        <p:nvSpPr>
          <p:cNvPr id="2" name="Slide Number Placeholder 1">
            <a:extLst>
              <a:ext uri="{FF2B5EF4-FFF2-40B4-BE49-F238E27FC236}">
                <a16:creationId xmlns:a16="http://schemas.microsoft.com/office/drawing/2014/main" id="{0E7D7F7B-DEFD-4E81-BCDF-31FB88BA21F1}"/>
              </a:ext>
            </a:extLst>
          </p:cNvPr>
          <p:cNvSpPr>
            <a:spLocks noGrp="1"/>
          </p:cNvSpPr>
          <p:nvPr>
            <p:ph type="sldNum" sz="quarter" idx="12"/>
          </p:nvPr>
        </p:nvSpPr>
        <p:spPr/>
        <p:txBody>
          <a:bodyPr/>
          <a:lstStyle/>
          <a:p>
            <a:fld id="{25C2CBD0-4E8A-462D-9424-859647FC3ED0}" type="slidenum">
              <a:rPr lang="en-US" smtClean="0"/>
              <a:pPr/>
              <a:t>38</a:t>
            </a:fld>
            <a:endParaRPr lang="en-US"/>
          </a:p>
        </p:txBody>
      </p:sp>
      <p:cxnSp>
        <p:nvCxnSpPr>
          <p:cNvPr id="4" name="Straight Arrow Connector 3">
            <a:extLst>
              <a:ext uri="{FF2B5EF4-FFF2-40B4-BE49-F238E27FC236}">
                <a16:creationId xmlns:a16="http://schemas.microsoft.com/office/drawing/2014/main" id="{12590778-65E8-442F-B3FF-C0F9F1C0C011}"/>
              </a:ext>
            </a:extLst>
          </p:cNvPr>
          <p:cNvCxnSpPr>
            <a:cxnSpLocks/>
          </p:cNvCxnSpPr>
          <p:nvPr/>
        </p:nvCxnSpPr>
        <p:spPr>
          <a:xfrm flipV="1">
            <a:off x="1177636" y="3948545"/>
            <a:ext cx="96982" cy="1759528"/>
          </a:xfrm>
          <a:prstGeom prst="straightConnector1">
            <a:avLst/>
          </a:prstGeom>
          <a:ln>
            <a:solidFill>
              <a:schemeClr val="tx1"/>
            </a:solidFill>
            <a:tailEnd type="triangle"/>
          </a:ln>
          <a:effectLst/>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3C3A08B2-85D9-4BD5-B59E-C0E28A6295AB}"/>
              </a:ext>
            </a:extLst>
          </p:cNvPr>
          <p:cNvCxnSpPr>
            <a:cxnSpLocks/>
          </p:cNvCxnSpPr>
          <p:nvPr/>
        </p:nvCxnSpPr>
        <p:spPr>
          <a:xfrm flipV="1">
            <a:off x="2151270" y="3948547"/>
            <a:ext cx="96982" cy="2286001"/>
          </a:xfrm>
          <a:prstGeom prst="straightConnector1">
            <a:avLst/>
          </a:prstGeom>
          <a:ln>
            <a:solidFill>
              <a:schemeClr val="tx1"/>
            </a:solidFill>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3550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dirty="0"/>
              <a:t>Assignment Operator =</a:t>
            </a:r>
          </a:p>
        </p:txBody>
      </p:sp>
      <p:sp>
        <p:nvSpPr>
          <p:cNvPr id="2" name="Slide Number Placeholder 1">
            <a:extLst>
              <a:ext uri="{FF2B5EF4-FFF2-40B4-BE49-F238E27FC236}">
                <a16:creationId xmlns:a16="http://schemas.microsoft.com/office/drawing/2014/main" id="{DA7BAD7B-2BD8-4312-AD02-A44F28351B62}"/>
              </a:ext>
            </a:extLst>
          </p:cNvPr>
          <p:cNvSpPr>
            <a:spLocks noGrp="1"/>
          </p:cNvSpPr>
          <p:nvPr>
            <p:ph type="sldNum" sz="quarter" idx="12"/>
          </p:nvPr>
        </p:nvSpPr>
        <p:spPr/>
        <p:txBody>
          <a:bodyPr/>
          <a:lstStyle/>
          <a:p>
            <a:fld id="{25C2CBD0-4E8A-462D-9424-859647FC3ED0}" type="slidenum">
              <a:rPr lang="en-US" smtClean="0"/>
              <a:pPr/>
              <a:t>39</a:t>
            </a:fld>
            <a:endParaRPr lang="en-US"/>
          </a:p>
        </p:txBody>
      </p:sp>
      <p:sp>
        <p:nvSpPr>
          <p:cNvPr id="3" name="Rectangle 3"/>
          <p:cNvSpPr txBox="1">
            <a:spLocks noChangeArrowheads="1"/>
          </p:cNvSpPr>
          <p:nvPr/>
        </p:nvSpPr>
        <p:spPr>
          <a:xfrm>
            <a:off x="373224" y="1295400"/>
            <a:ext cx="8333116" cy="5486400"/>
          </a:xfrm>
          <a:prstGeom prst="rect">
            <a:avLst/>
          </a:prstGeom>
        </p:spPr>
        <p:txBody>
          <a:bodyPr/>
          <a:lstStyle/>
          <a:p>
            <a:pPr marL="342900" indent="-342900" eaLnBrk="0" hangingPunct="0">
              <a:lnSpc>
                <a:spcPct val="80000"/>
              </a:lnSpc>
              <a:spcBef>
                <a:spcPct val="20000"/>
              </a:spcBef>
              <a:defRPr/>
            </a:pPr>
            <a:r>
              <a:rPr lang="en-US" sz="2000" b="1" kern="0" dirty="0">
                <a:latin typeface="Consolas" panose="020B0609020204030204" pitchFamily="49" charset="0"/>
                <a:cs typeface="Tahoma" pitchFamily="34" charset="0"/>
              </a:rPr>
              <a:t>class Employee</a:t>
            </a:r>
          </a:p>
          <a:p>
            <a:pPr marL="342900" indent="-342900" eaLnBrk="0" hangingPunct="0">
              <a:lnSpc>
                <a:spcPct val="80000"/>
              </a:lnSpc>
              <a:spcBef>
                <a:spcPct val="20000"/>
              </a:spcBef>
              <a:defRPr/>
            </a:pPr>
            <a:r>
              <a:rPr lang="en-US" sz="2000" b="1" kern="0" dirty="0">
                <a:latin typeface="Consolas" panose="020B0609020204030204" pitchFamily="49" charset="0"/>
                <a:cs typeface="Tahoma" pitchFamily="34" charset="0"/>
              </a:rPr>
              <a:t>{    private:</a:t>
            </a:r>
          </a:p>
          <a:p>
            <a:pPr marL="742950" lvl="1" indent="-285750" eaLnBrk="0" hangingPunct="0">
              <a:lnSpc>
                <a:spcPct val="80000"/>
              </a:lnSpc>
              <a:spcBef>
                <a:spcPct val="20000"/>
              </a:spcBef>
              <a:defRPr/>
            </a:pPr>
            <a:r>
              <a:rPr lang="en-US" sz="2000" b="1" kern="0" dirty="0">
                <a:latin typeface="Consolas" panose="020B0609020204030204" pitchFamily="49" charset="0"/>
                <a:cs typeface="Tahoma" pitchFamily="34" charset="0"/>
              </a:rPr>
              <a:t>		</a:t>
            </a:r>
            <a:r>
              <a:rPr lang="en-US" sz="2000" b="1" kern="0" dirty="0" err="1">
                <a:latin typeface="Consolas" panose="020B0609020204030204" pitchFamily="49" charset="0"/>
                <a:cs typeface="Tahoma" pitchFamily="34" charset="0"/>
              </a:rPr>
              <a:t>int</a:t>
            </a:r>
            <a:r>
              <a:rPr lang="en-US" sz="2000" b="1" kern="0" dirty="0">
                <a:latin typeface="Consolas" panose="020B0609020204030204" pitchFamily="49" charset="0"/>
                <a:cs typeface="Tahoma" pitchFamily="34" charset="0"/>
              </a:rPr>
              <a:t> </a:t>
            </a:r>
            <a:r>
              <a:rPr lang="en-US" sz="2000" b="1" kern="0" dirty="0" err="1">
                <a:latin typeface="Consolas" panose="020B0609020204030204" pitchFamily="49" charset="0"/>
                <a:cs typeface="Tahoma" pitchFamily="34" charset="0"/>
              </a:rPr>
              <a:t>idNum</a:t>
            </a:r>
            <a:r>
              <a:rPr lang="en-US" sz="2000" b="1" kern="0" dirty="0">
                <a:latin typeface="Consolas" panose="020B0609020204030204" pitchFamily="49" charset="0"/>
                <a:cs typeface="Tahoma" pitchFamily="34" charset="0"/>
              </a:rPr>
              <a:t>;</a:t>
            </a:r>
          </a:p>
          <a:p>
            <a:pPr marL="742950" lvl="1" indent="-285750" eaLnBrk="0" hangingPunct="0">
              <a:lnSpc>
                <a:spcPct val="80000"/>
              </a:lnSpc>
              <a:spcBef>
                <a:spcPct val="20000"/>
              </a:spcBef>
              <a:defRPr/>
            </a:pPr>
            <a:r>
              <a:rPr lang="en-US" sz="2000" b="1" kern="0" dirty="0">
                <a:latin typeface="Consolas" panose="020B0609020204030204" pitchFamily="49" charset="0"/>
                <a:cs typeface="Tahoma" pitchFamily="34" charset="0"/>
              </a:rPr>
              <a:t>		double salary;</a:t>
            </a:r>
          </a:p>
          <a:p>
            <a:pPr marL="742950" lvl="1" indent="-285750" eaLnBrk="0" hangingPunct="0">
              <a:lnSpc>
                <a:spcPct val="80000"/>
              </a:lnSpc>
              <a:spcBef>
                <a:spcPct val="20000"/>
              </a:spcBef>
              <a:defRPr/>
            </a:pPr>
            <a:r>
              <a:rPr lang="en-US" sz="2000" b="1" kern="0" dirty="0">
                <a:latin typeface="Consolas" panose="020B0609020204030204" pitchFamily="49" charset="0"/>
                <a:cs typeface="Tahoma" pitchFamily="34" charset="0"/>
              </a:rPr>
              <a:t>public:</a:t>
            </a:r>
          </a:p>
          <a:p>
            <a:pPr marL="742950" lvl="1" indent="-285750" eaLnBrk="0" hangingPunct="0">
              <a:lnSpc>
                <a:spcPct val="80000"/>
              </a:lnSpc>
              <a:spcBef>
                <a:spcPct val="20000"/>
              </a:spcBef>
              <a:defRPr/>
            </a:pPr>
            <a:r>
              <a:rPr lang="en-US" sz="2000" b="1" kern="0" dirty="0">
                <a:latin typeface="Consolas" panose="020B0609020204030204" pitchFamily="49" charset="0"/>
                <a:cs typeface="Tahoma" pitchFamily="34" charset="0"/>
              </a:rPr>
              <a:t>	  Employee ( ) { </a:t>
            </a:r>
            <a:r>
              <a:rPr lang="en-US" sz="2000" b="1" kern="0" dirty="0" err="1">
                <a:latin typeface="Consolas" panose="020B0609020204030204" pitchFamily="49" charset="0"/>
                <a:cs typeface="Tahoma" pitchFamily="34" charset="0"/>
              </a:rPr>
              <a:t>idNum</a:t>
            </a:r>
            <a:r>
              <a:rPr lang="en-US" sz="2000" b="1" kern="0" dirty="0">
                <a:latin typeface="Consolas" panose="020B0609020204030204" pitchFamily="49" charset="0"/>
                <a:cs typeface="Tahoma" pitchFamily="34" charset="0"/>
              </a:rPr>
              <a:t> = 0, salary  = 0.0; }</a:t>
            </a:r>
          </a:p>
          <a:p>
            <a:pPr marL="742950" lvl="1" indent="-285750" eaLnBrk="0" hangingPunct="0">
              <a:lnSpc>
                <a:spcPct val="80000"/>
              </a:lnSpc>
              <a:spcBef>
                <a:spcPct val="20000"/>
              </a:spcBef>
              <a:defRPr/>
            </a:pPr>
            <a:r>
              <a:rPr lang="en-US" sz="2000" b="1" kern="0" dirty="0">
                <a:latin typeface="Consolas" panose="020B0609020204030204" pitchFamily="49" charset="0"/>
                <a:cs typeface="Tahoma" pitchFamily="34" charset="0"/>
              </a:rPr>
              <a:t>	  void </a:t>
            </a:r>
            <a:r>
              <a:rPr lang="en-US" sz="2000" b="1" kern="0" dirty="0" err="1">
                <a:latin typeface="Consolas" panose="020B0609020204030204" pitchFamily="49" charset="0"/>
                <a:cs typeface="Tahoma" pitchFamily="34" charset="0"/>
              </a:rPr>
              <a:t>setValues</a:t>
            </a:r>
            <a:r>
              <a:rPr lang="en-US" sz="2000" b="1" kern="0" dirty="0">
                <a:latin typeface="Consolas" panose="020B0609020204030204" pitchFamily="49" charset="0"/>
                <a:cs typeface="Tahoma" pitchFamily="34" charset="0"/>
              </a:rPr>
              <a:t> (int a, int b);</a:t>
            </a:r>
          </a:p>
          <a:p>
            <a:pPr marL="742950" lvl="1" indent="-285750" eaLnBrk="0" hangingPunct="0">
              <a:lnSpc>
                <a:spcPct val="80000"/>
              </a:lnSpc>
              <a:spcBef>
                <a:spcPct val="20000"/>
              </a:spcBef>
              <a:defRPr/>
            </a:pPr>
            <a:r>
              <a:rPr lang="en-US" sz="2000" b="1" kern="0" dirty="0">
                <a:latin typeface="Consolas" panose="020B0609020204030204" pitchFamily="49" charset="0"/>
                <a:cs typeface="Tahoma" pitchFamily="34" charset="0"/>
              </a:rPr>
              <a:t>		 double </a:t>
            </a:r>
            <a:r>
              <a:rPr lang="en-US" sz="2000" b="1" kern="0" dirty="0" err="1">
                <a:latin typeface="Consolas" panose="020B0609020204030204" pitchFamily="49" charset="0"/>
                <a:cs typeface="Tahoma" pitchFamily="34" charset="0"/>
              </a:rPr>
              <a:t>getSalary</a:t>
            </a:r>
            <a:r>
              <a:rPr lang="en-US" sz="2000" b="1" kern="0" dirty="0">
                <a:latin typeface="Consolas" panose="020B0609020204030204" pitchFamily="49" charset="0"/>
                <a:cs typeface="Tahoma" pitchFamily="34" charset="0"/>
              </a:rPr>
              <a:t>() { return salary }</a:t>
            </a:r>
          </a:p>
          <a:p>
            <a:pPr marL="742950" lvl="1" indent="-285750" eaLnBrk="0" hangingPunct="0">
              <a:lnSpc>
                <a:spcPct val="80000"/>
              </a:lnSpc>
              <a:spcBef>
                <a:spcPct val="20000"/>
              </a:spcBef>
              <a:defRPr/>
            </a:pPr>
            <a:r>
              <a:rPr lang="en-US" sz="2000" b="1" kern="0" dirty="0">
                <a:solidFill>
                  <a:srgbClr val="FF3300"/>
                </a:solidFill>
                <a:latin typeface="Consolas" panose="020B0609020204030204" pitchFamily="49" charset="0"/>
                <a:cs typeface="Tahoma" pitchFamily="34" charset="0"/>
              </a:rPr>
              <a:t>	  </a:t>
            </a:r>
            <a:r>
              <a:rPr lang="en-US" sz="2000" b="1" kern="0" dirty="0">
                <a:solidFill>
                  <a:srgbClr val="0070C0"/>
                </a:solidFill>
                <a:latin typeface="Consolas" panose="020B0609020204030204" pitchFamily="49" charset="0"/>
                <a:cs typeface="Tahoma" pitchFamily="34" charset="0"/>
              </a:rPr>
              <a:t>void operator= (Employee &amp;</a:t>
            </a:r>
            <a:r>
              <a:rPr lang="en-US" sz="2000" b="1" kern="0" dirty="0" err="1">
                <a:solidFill>
                  <a:srgbClr val="0070C0"/>
                </a:solidFill>
                <a:latin typeface="Consolas" panose="020B0609020204030204" pitchFamily="49" charset="0"/>
                <a:cs typeface="Tahoma" pitchFamily="34" charset="0"/>
              </a:rPr>
              <a:t>emp</a:t>
            </a:r>
            <a:r>
              <a:rPr lang="en-US" sz="2000" b="1" kern="0" dirty="0">
                <a:solidFill>
                  <a:srgbClr val="0070C0"/>
                </a:solidFill>
                <a:latin typeface="Consolas" panose="020B0609020204030204" pitchFamily="49" charset="0"/>
                <a:cs typeface="Tahoma" pitchFamily="34" charset="0"/>
              </a:rPr>
              <a:t> );</a:t>
            </a:r>
          </a:p>
          <a:p>
            <a:pPr marL="342900" indent="-342900" eaLnBrk="0" hangingPunct="0">
              <a:lnSpc>
                <a:spcPct val="80000"/>
              </a:lnSpc>
              <a:spcBef>
                <a:spcPct val="20000"/>
              </a:spcBef>
              <a:defRPr/>
            </a:pPr>
            <a:r>
              <a:rPr lang="en-US" sz="2000" b="1" kern="0" dirty="0">
                <a:latin typeface="Consolas" panose="020B0609020204030204" pitchFamily="49" charset="0"/>
                <a:cs typeface="Tahoma" pitchFamily="34" charset="0"/>
              </a:rPr>
              <a:t>}</a:t>
            </a:r>
          </a:p>
          <a:p>
            <a:pPr marL="342900" indent="-342900" eaLnBrk="0" hangingPunct="0">
              <a:lnSpc>
                <a:spcPct val="80000"/>
              </a:lnSpc>
              <a:spcBef>
                <a:spcPct val="20000"/>
              </a:spcBef>
              <a:defRPr/>
            </a:pPr>
            <a:endParaRPr lang="en-US" sz="2000" b="1" kern="0" dirty="0">
              <a:latin typeface="Consolas" panose="020B0609020204030204" pitchFamily="49" charset="0"/>
              <a:cs typeface="Tahoma" pitchFamily="34" charset="0"/>
            </a:endParaRPr>
          </a:p>
          <a:p>
            <a:pPr marL="342900" indent="-342900" eaLnBrk="0" hangingPunct="0">
              <a:lnSpc>
                <a:spcPct val="80000"/>
              </a:lnSpc>
              <a:spcBef>
                <a:spcPct val="20000"/>
              </a:spcBef>
              <a:defRPr/>
            </a:pPr>
            <a:r>
              <a:rPr lang="en-US" sz="2000" b="1" kern="0" dirty="0">
                <a:latin typeface="Consolas" panose="020B0609020204030204" pitchFamily="49" charset="0"/>
                <a:cs typeface="Tahoma" pitchFamily="34" charset="0"/>
              </a:rPr>
              <a:t>void Employee::</a:t>
            </a:r>
            <a:r>
              <a:rPr lang="en-US" sz="2000" b="1" kern="0" dirty="0" err="1">
                <a:latin typeface="Consolas" panose="020B0609020204030204" pitchFamily="49" charset="0"/>
                <a:cs typeface="Tahoma" pitchFamily="34" charset="0"/>
              </a:rPr>
              <a:t>setValues</a:t>
            </a:r>
            <a:r>
              <a:rPr lang="en-US" sz="2000" b="1" kern="0" dirty="0">
                <a:latin typeface="Consolas" panose="020B0609020204030204" pitchFamily="49" charset="0"/>
                <a:cs typeface="Tahoma" pitchFamily="34" charset="0"/>
              </a:rPr>
              <a:t> ( </a:t>
            </a:r>
            <a:r>
              <a:rPr lang="en-US" sz="2000" b="1" kern="0" dirty="0" err="1">
                <a:latin typeface="Consolas" panose="020B0609020204030204" pitchFamily="49" charset="0"/>
                <a:cs typeface="Tahoma" pitchFamily="34" charset="0"/>
              </a:rPr>
              <a:t>int</a:t>
            </a:r>
            <a:r>
              <a:rPr lang="en-US" sz="2000" b="1" kern="0" dirty="0">
                <a:latin typeface="Consolas" panose="020B0609020204030204" pitchFamily="49" charset="0"/>
                <a:cs typeface="Tahoma" pitchFamily="34" charset="0"/>
              </a:rPr>
              <a:t> </a:t>
            </a:r>
            <a:r>
              <a:rPr lang="en-US" sz="2000" b="1" kern="0" dirty="0" err="1">
                <a:latin typeface="Consolas" panose="020B0609020204030204" pitchFamily="49" charset="0"/>
                <a:cs typeface="Tahoma" pitchFamily="34" charset="0"/>
              </a:rPr>
              <a:t>idN</a:t>
            </a:r>
            <a:r>
              <a:rPr lang="en-US" sz="2000" b="1" kern="0" dirty="0">
                <a:latin typeface="Consolas" panose="020B0609020204030204" pitchFamily="49" charset="0"/>
                <a:cs typeface="Tahoma" pitchFamily="34" charset="0"/>
              </a:rPr>
              <a:t> , double </a:t>
            </a:r>
            <a:r>
              <a:rPr lang="en-US" sz="2000" b="1" kern="0" dirty="0" err="1">
                <a:latin typeface="Consolas" panose="020B0609020204030204" pitchFamily="49" charset="0"/>
                <a:cs typeface="Tahoma" pitchFamily="34" charset="0"/>
              </a:rPr>
              <a:t>sal</a:t>
            </a:r>
            <a:r>
              <a:rPr lang="en-US" sz="2000" b="1" kern="0" dirty="0">
                <a:latin typeface="Consolas" panose="020B0609020204030204" pitchFamily="49" charset="0"/>
                <a:cs typeface="Tahoma" pitchFamily="34" charset="0"/>
              </a:rPr>
              <a:t> )</a:t>
            </a:r>
          </a:p>
          <a:p>
            <a:pPr marL="342900" indent="-342900" eaLnBrk="0" hangingPunct="0">
              <a:lnSpc>
                <a:spcPct val="80000"/>
              </a:lnSpc>
              <a:spcBef>
                <a:spcPct val="20000"/>
              </a:spcBef>
              <a:defRPr/>
            </a:pPr>
            <a:r>
              <a:rPr lang="en-US" sz="2000" b="1" kern="0" dirty="0">
                <a:latin typeface="Consolas" panose="020B0609020204030204" pitchFamily="49" charset="0"/>
                <a:cs typeface="Tahoma" pitchFamily="34" charset="0"/>
              </a:rPr>
              <a:t>{		salary = </a:t>
            </a:r>
            <a:r>
              <a:rPr lang="en-US" sz="2000" b="1" kern="0" dirty="0" err="1">
                <a:latin typeface="Consolas" panose="020B0609020204030204" pitchFamily="49" charset="0"/>
                <a:cs typeface="Tahoma" pitchFamily="34" charset="0"/>
              </a:rPr>
              <a:t>sal</a:t>
            </a:r>
            <a:r>
              <a:rPr lang="en-US" sz="2000" b="1" kern="0" dirty="0">
                <a:latin typeface="Consolas" panose="020B0609020204030204" pitchFamily="49" charset="0"/>
                <a:cs typeface="Tahoma" pitchFamily="34" charset="0"/>
              </a:rPr>
              <a:t>; 	</a:t>
            </a:r>
            <a:r>
              <a:rPr lang="en-US" sz="2000" b="1" kern="0" dirty="0" err="1">
                <a:latin typeface="Consolas" panose="020B0609020204030204" pitchFamily="49" charset="0"/>
                <a:cs typeface="Tahoma" pitchFamily="34" charset="0"/>
              </a:rPr>
              <a:t>idNum</a:t>
            </a:r>
            <a:r>
              <a:rPr lang="en-US" sz="2000" b="1" kern="0" dirty="0">
                <a:latin typeface="Consolas" panose="020B0609020204030204" pitchFamily="49" charset="0"/>
                <a:cs typeface="Tahoma" pitchFamily="34" charset="0"/>
              </a:rPr>
              <a:t>  = </a:t>
            </a:r>
            <a:r>
              <a:rPr lang="en-US" sz="2000" b="1" kern="0" dirty="0" err="1">
                <a:latin typeface="Consolas" panose="020B0609020204030204" pitchFamily="49" charset="0"/>
                <a:cs typeface="Tahoma" pitchFamily="34" charset="0"/>
              </a:rPr>
              <a:t>idN</a:t>
            </a:r>
            <a:r>
              <a:rPr lang="en-US" sz="2000" b="1" kern="0" dirty="0">
                <a:latin typeface="Consolas" panose="020B0609020204030204" pitchFamily="49" charset="0"/>
                <a:cs typeface="Tahoma" pitchFamily="34" charset="0"/>
              </a:rPr>
              <a:t>; 	}</a:t>
            </a:r>
          </a:p>
          <a:p>
            <a:pPr marL="342900" indent="-342900" eaLnBrk="0" hangingPunct="0">
              <a:lnSpc>
                <a:spcPct val="80000"/>
              </a:lnSpc>
              <a:spcBef>
                <a:spcPct val="20000"/>
              </a:spcBef>
              <a:defRPr/>
            </a:pPr>
            <a:endParaRPr lang="en-US" sz="2000" b="1" kern="0" dirty="0">
              <a:latin typeface="Consolas" panose="020B0609020204030204" pitchFamily="49" charset="0"/>
              <a:cs typeface="Tahoma" pitchFamily="34" charset="0"/>
            </a:endParaRPr>
          </a:p>
          <a:p>
            <a:pPr marL="342900" indent="-342900" eaLnBrk="0" hangingPunct="0">
              <a:lnSpc>
                <a:spcPct val="80000"/>
              </a:lnSpc>
              <a:spcBef>
                <a:spcPct val="20000"/>
              </a:spcBef>
              <a:defRPr/>
            </a:pPr>
            <a:endParaRPr lang="en-US" sz="2000" b="1" kern="0" dirty="0">
              <a:latin typeface="Consolas" panose="020B0609020204030204" pitchFamily="49" charset="0"/>
              <a:cs typeface="Tahoma" pitchFamily="34" charset="0"/>
            </a:endParaRPr>
          </a:p>
          <a:p>
            <a:pPr marL="342900" indent="-342900" eaLnBrk="0" hangingPunct="0">
              <a:lnSpc>
                <a:spcPct val="80000"/>
              </a:lnSpc>
              <a:spcBef>
                <a:spcPct val="20000"/>
              </a:spcBef>
              <a:defRPr/>
            </a:pPr>
            <a:r>
              <a:rPr lang="en-US" sz="2000" b="1" kern="0" dirty="0">
                <a:solidFill>
                  <a:srgbClr val="0070C0"/>
                </a:solidFill>
                <a:latin typeface="Consolas" panose="020B0609020204030204" pitchFamily="49" charset="0"/>
                <a:cs typeface="ＭＳ Ｐゴシック" charset="0"/>
              </a:rPr>
              <a:t>void Employee::operator = (Employee &amp;</a:t>
            </a:r>
            <a:r>
              <a:rPr lang="en-US" sz="2000" b="1" kern="0" dirty="0" err="1">
                <a:solidFill>
                  <a:srgbClr val="0070C0"/>
                </a:solidFill>
                <a:latin typeface="Consolas" panose="020B0609020204030204" pitchFamily="49" charset="0"/>
                <a:cs typeface="ＭＳ Ｐゴシック" charset="0"/>
              </a:rPr>
              <a:t>emp</a:t>
            </a:r>
            <a:r>
              <a:rPr lang="en-US" sz="2000" b="1" kern="0" dirty="0">
                <a:solidFill>
                  <a:srgbClr val="0070C0"/>
                </a:solidFill>
                <a:latin typeface="Consolas" panose="020B0609020204030204" pitchFamily="49" charset="0"/>
                <a:cs typeface="ＭＳ Ｐゴシック" charset="0"/>
              </a:rPr>
              <a:t>)</a:t>
            </a:r>
          </a:p>
          <a:p>
            <a:pPr marL="342900" indent="-342900" eaLnBrk="0" hangingPunct="0">
              <a:lnSpc>
                <a:spcPct val="80000"/>
              </a:lnSpc>
              <a:spcBef>
                <a:spcPct val="20000"/>
              </a:spcBef>
              <a:defRPr/>
            </a:pPr>
            <a:r>
              <a:rPr lang="en-US" sz="2000" b="1" kern="0" dirty="0">
                <a:latin typeface="Consolas" panose="020B0609020204030204" pitchFamily="49" charset="0"/>
                <a:cs typeface="ＭＳ Ｐゴシック" charset="0"/>
              </a:rPr>
              <a:t>{ 		salary = </a:t>
            </a:r>
            <a:r>
              <a:rPr lang="en-US" sz="2000" b="1" kern="0" dirty="0" err="1">
                <a:latin typeface="Consolas" panose="020B0609020204030204" pitchFamily="49" charset="0"/>
                <a:cs typeface="ＭＳ Ｐゴシック" charset="0"/>
              </a:rPr>
              <a:t>emp.getSalary</a:t>
            </a:r>
            <a:r>
              <a:rPr lang="en-US" sz="2000" b="1" kern="0" dirty="0">
                <a:latin typeface="Consolas" panose="020B0609020204030204" pitchFamily="49" charset="0"/>
                <a:cs typeface="ＭＳ Ｐゴシック" charset="0"/>
              </a:rPr>
              <a:t>();        }</a:t>
            </a:r>
          </a:p>
        </p:txBody>
      </p:sp>
    </p:spTree>
    <p:extLst>
      <p:ext uri="{BB962C8B-B14F-4D97-AF65-F5344CB8AC3E}">
        <p14:creationId xmlns:p14="http://schemas.microsoft.com/office/powerpoint/2010/main" val="210149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xEl>
                                              <p:pRg st="8" end="8"/>
                                            </p:txEl>
                                          </p:spTgt>
                                        </p:tgtEl>
                                        <p:attrNameLst>
                                          <p:attrName>r</p:attrName>
                                        </p:attrNameLst>
                                      </p:cBhvr>
                                    </p:animRot>
                                    <p:animRot by="-240000">
                                      <p:cBhvr>
                                        <p:cTn id="7" dur="200" fill="hold">
                                          <p:stCondLst>
                                            <p:cond delay="200"/>
                                          </p:stCondLst>
                                        </p:cTn>
                                        <p:tgtEl>
                                          <p:spTgt spid="3">
                                            <p:txEl>
                                              <p:pRg st="8" end="8"/>
                                            </p:txEl>
                                          </p:spTgt>
                                        </p:tgtEl>
                                        <p:attrNameLst>
                                          <p:attrName>r</p:attrName>
                                        </p:attrNameLst>
                                      </p:cBhvr>
                                    </p:animRot>
                                    <p:animRot by="240000">
                                      <p:cBhvr>
                                        <p:cTn id="8" dur="200" fill="hold">
                                          <p:stCondLst>
                                            <p:cond delay="400"/>
                                          </p:stCondLst>
                                        </p:cTn>
                                        <p:tgtEl>
                                          <p:spTgt spid="3">
                                            <p:txEl>
                                              <p:pRg st="8" end="8"/>
                                            </p:txEl>
                                          </p:spTgt>
                                        </p:tgtEl>
                                        <p:attrNameLst>
                                          <p:attrName>r</p:attrName>
                                        </p:attrNameLst>
                                      </p:cBhvr>
                                    </p:animRot>
                                    <p:animRot by="-240000">
                                      <p:cBhvr>
                                        <p:cTn id="9" dur="200" fill="hold">
                                          <p:stCondLst>
                                            <p:cond delay="600"/>
                                          </p:stCondLst>
                                        </p:cTn>
                                        <p:tgtEl>
                                          <p:spTgt spid="3">
                                            <p:txEl>
                                              <p:pRg st="8" end="8"/>
                                            </p:txEl>
                                          </p:spTgt>
                                        </p:tgtEl>
                                        <p:attrNameLst>
                                          <p:attrName>r</p:attrName>
                                        </p:attrNameLst>
                                      </p:cBhvr>
                                    </p:animRot>
                                    <p:animRot by="120000">
                                      <p:cBhvr>
                                        <p:cTn id="10" dur="200" fill="hold">
                                          <p:stCondLst>
                                            <p:cond delay="800"/>
                                          </p:stCondLst>
                                        </p:cTn>
                                        <p:tgtEl>
                                          <p:spTgt spid="3">
                                            <p:txEl>
                                              <p:pRg st="8" end="8"/>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xEl>
                                              <p:pRg st="15" end="15"/>
                                            </p:txEl>
                                          </p:spTgt>
                                        </p:tgtEl>
                                        <p:attrNameLst>
                                          <p:attrName>r</p:attrName>
                                        </p:attrNameLst>
                                      </p:cBhvr>
                                    </p:animRot>
                                    <p:animRot by="-240000">
                                      <p:cBhvr>
                                        <p:cTn id="15" dur="200" fill="hold">
                                          <p:stCondLst>
                                            <p:cond delay="200"/>
                                          </p:stCondLst>
                                        </p:cTn>
                                        <p:tgtEl>
                                          <p:spTgt spid="3">
                                            <p:txEl>
                                              <p:pRg st="15" end="15"/>
                                            </p:txEl>
                                          </p:spTgt>
                                        </p:tgtEl>
                                        <p:attrNameLst>
                                          <p:attrName>r</p:attrName>
                                        </p:attrNameLst>
                                      </p:cBhvr>
                                    </p:animRot>
                                    <p:animRot by="240000">
                                      <p:cBhvr>
                                        <p:cTn id="16" dur="200" fill="hold">
                                          <p:stCondLst>
                                            <p:cond delay="400"/>
                                          </p:stCondLst>
                                        </p:cTn>
                                        <p:tgtEl>
                                          <p:spTgt spid="3">
                                            <p:txEl>
                                              <p:pRg st="15" end="15"/>
                                            </p:txEl>
                                          </p:spTgt>
                                        </p:tgtEl>
                                        <p:attrNameLst>
                                          <p:attrName>r</p:attrName>
                                        </p:attrNameLst>
                                      </p:cBhvr>
                                    </p:animRot>
                                    <p:animRot by="-240000">
                                      <p:cBhvr>
                                        <p:cTn id="17" dur="200" fill="hold">
                                          <p:stCondLst>
                                            <p:cond delay="600"/>
                                          </p:stCondLst>
                                        </p:cTn>
                                        <p:tgtEl>
                                          <p:spTgt spid="3">
                                            <p:txEl>
                                              <p:pRg st="15" end="15"/>
                                            </p:txEl>
                                          </p:spTgt>
                                        </p:tgtEl>
                                        <p:attrNameLst>
                                          <p:attrName>r</p:attrName>
                                        </p:attrNameLst>
                                      </p:cBhvr>
                                    </p:animRot>
                                    <p:animRot by="120000">
                                      <p:cBhvr>
                                        <p:cTn id="18" dur="200" fill="hold">
                                          <p:stCondLst>
                                            <p:cond delay="800"/>
                                          </p:stCondLst>
                                        </p:cTn>
                                        <p:tgtEl>
                                          <p:spTgt spid="3">
                                            <p:txEl>
                                              <p:pRg st="15" end="15"/>
                                            </p:txEl>
                                          </p:spTgt>
                                        </p:tgtEl>
                                        <p:attrNameLst>
                                          <p:attrName>r</p:attrName>
                                        </p:attrNameLst>
                                      </p:cBhvr>
                                    </p:animRot>
                                  </p:childTnLst>
                                </p:cTn>
                              </p:par>
                              <p:par>
                                <p:cTn id="19" presetID="32" presetClass="emph" presetSubtype="0" fill="hold" nodeType="withEffect">
                                  <p:stCondLst>
                                    <p:cond delay="0"/>
                                  </p:stCondLst>
                                  <p:childTnLst>
                                    <p:animRot by="120000">
                                      <p:cBhvr>
                                        <p:cTn id="20" dur="100" fill="hold">
                                          <p:stCondLst>
                                            <p:cond delay="0"/>
                                          </p:stCondLst>
                                        </p:cTn>
                                        <p:tgtEl>
                                          <p:spTgt spid="3">
                                            <p:txEl>
                                              <p:pRg st="16" end="16"/>
                                            </p:txEl>
                                          </p:spTgt>
                                        </p:tgtEl>
                                        <p:attrNameLst>
                                          <p:attrName>r</p:attrName>
                                        </p:attrNameLst>
                                      </p:cBhvr>
                                    </p:animRot>
                                    <p:animRot by="-240000">
                                      <p:cBhvr>
                                        <p:cTn id="21" dur="200" fill="hold">
                                          <p:stCondLst>
                                            <p:cond delay="200"/>
                                          </p:stCondLst>
                                        </p:cTn>
                                        <p:tgtEl>
                                          <p:spTgt spid="3">
                                            <p:txEl>
                                              <p:pRg st="16" end="16"/>
                                            </p:txEl>
                                          </p:spTgt>
                                        </p:tgtEl>
                                        <p:attrNameLst>
                                          <p:attrName>r</p:attrName>
                                        </p:attrNameLst>
                                      </p:cBhvr>
                                    </p:animRot>
                                    <p:animRot by="240000">
                                      <p:cBhvr>
                                        <p:cTn id="22" dur="200" fill="hold">
                                          <p:stCondLst>
                                            <p:cond delay="400"/>
                                          </p:stCondLst>
                                        </p:cTn>
                                        <p:tgtEl>
                                          <p:spTgt spid="3">
                                            <p:txEl>
                                              <p:pRg st="16" end="16"/>
                                            </p:txEl>
                                          </p:spTgt>
                                        </p:tgtEl>
                                        <p:attrNameLst>
                                          <p:attrName>r</p:attrName>
                                        </p:attrNameLst>
                                      </p:cBhvr>
                                    </p:animRot>
                                    <p:animRot by="-240000">
                                      <p:cBhvr>
                                        <p:cTn id="23" dur="200" fill="hold">
                                          <p:stCondLst>
                                            <p:cond delay="600"/>
                                          </p:stCondLst>
                                        </p:cTn>
                                        <p:tgtEl>
                                          <p:spTgt spid="3">
                                            <p:txEl>
                                              <p:pRg st="16" end="16"/>
                                            </p:txEl>
                                          </p:spTgt>
                                        </p:tgtEl>
                                        <p:attrNameLst>
                                          <p:attrName>r</p:attrName>
                                        </p:attrNameLst>
                                      </p:cBhvr>
                                    </p:animRot>
                                    <p:animRot by="120000">
                                      <p:cBhvr>
                                        <p:cTn id="24" dur="200" fill="hold">
                                          <p:stCondLst>
                                            <p:cond delay="800"/>
                                          </p:stCondLst>
                                        </p:cTn>
                                        <p:tgtEl>
                                          <p:spTgt spid="3">
                                            <p:txEl>
                                              <p:pRg st="16" end="16"/>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Operator Overloading</a:t>
            </a:r>
          </a:p>
        </p:txBody>
      </p:sp>
      <p:sp>
        <p:nvSpPr>
          <p:cNvPr id="12291" name="Rectangle 3"/>
          <p:cNvSpPr>
            <a:spLocks noGrp="1" noChangeArrowheads="1"/>
          </p:cNvSpPr>
          <p:nvPr>
            <p:ph idx="1"/>
          </p:nvPr>
        </p:nvSpPr>
        <p:spPr/>
        <p:txBody>
          <a:bodyPr/>
          <a:lstStyle/>
          <a:p>
            <a:r>
              <a:rPr lang="en-US" dirty="0"/>
              <a:t>The operator </a:t>
            </a:r>
            <a:r>
              <a:rPr lang="ja-JP" altLang="en-US" dirty="0"/>
              <a:t>“</a:t>
            </a:r>
            <a:r>
              <a:rPr lang="en-US" altLang="ja-JP" b="1" dirty="0">
                <a:solidFill>
                  <a:srgbClr val="FF0000"/>
                </a:solidFill>
              </a:rPr>
              <a:t>+</a:t>
            </a:r>
            <a:r>
              <a:rPr lang="ja-JP" altLang="en-US" dirty="0"/>
              <a:t>”</a:t>
            </a:r>
            <a:r>
              <a:rPr lang="en-US" altLang="ja-JP" dirty="0"/>
              <a:t>  also has different semantics depending on the type of its </a:t>
            </a:r>
            <a:r>
              <a:rPr lang="ja-JP" altLang="en-US" dirty="0"/>
              <a:t>“</a:t>
            </a:r>
            <a:r>
              <a:rPr lang="en-US" altLang="ja-JP" dirty="0"/>
              <a:t>arguments</a:t>
            </a:r>
            <a:r>
              <a:rPr lang="ja-JP" altLang="en-US" dirty="0"/>
              <a:t>”</a:t>
            </a:r>
            <a:endParaRPr lang="en-US" altLang="ja-JP" dirty="0"/>
          </a:p>
          <a:p>
            <a:endParaRPr lang="en-US" dirty="0"/>
          </a:p>
          <a:p>
            <a:pPr marL="0" indent="0">
              <a:buNone/>
            </a:pPr>
            <a:r>
              <a:rPr lang="en-US" dirty="0"/>
              <a:t>Example</a:t>
            </a:r>
          </a:p>
          <a:p>
            <a:pPr marL="0" indent="0">
              <a:buNone/>
            </a:pPr>
            <a:r>
              <a:rPr lang="en-US" dirty="0"/>
              <a:t>	</a:t>
            </a:r>
            <a:r>
              <a:rPr lang="en-US" dirty="0">
                <a:solidFill>
                  <a:srgbClr val="0070C0"/>
                </a:solidFill>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i</a:t>
            </a:r>
            <a:r>
              <a:rPr lang="en-US" dirty="0">
                <a:latin typeface="Consolas" panose="020B0609020204030204" pitchFamily="49" charset="0"/>
              </a:rPr>
              <a:t>=5, j=7;</a:t>
            </a:r>
          </a:p>
          <a:p>
            <a:pPr marL="0" indent="0">
              <a:buNone/>
            </a:pPr>
            <a:r>
              <a:rPr lang="en-US" dirty="0">
                <a:latin typeface="Consolas" panose="020B0609020204030204" pitchFamily="49" charset="0"/>
              </a:rPr>
              <a:t>	</a:t>
            </a:r>
            <a:r>
              <a:rPr lang="en-US" dirty="0" err="1">
                <a:latin typeface="Consolas" panose="020B0609020204030204" pitchFamily="49" charset="0"/>
              </a:rPr>
              <a:t>i</a:t>
            </a:r>
            <a:r>
              <a:rPr lang="en-US" dirty="0">
                <a:latin typeface="Consolas" panose="020B0609020204030204" pitchFamily="49" charset="0"/>
              </a:rPr>
              <a:t> </a:t>
            </a:r>
            <a:r>
              <a:rPr lang="en-US" b="1" dirty="0">
                <a:solidFill>
                  <a:srgbClr val="FF0000"/>
                </a:solidFill>
                <a:latin typeface="Consolas" panose="020B0609020204030204" pitchFamily="49" charset="0"/>
              </a:rPr>
              <a:t>+</a:t>
            </a:r>
            <a:r>
              <a:rPr lang="en-US" dirty="0">
                <a:latin typeface="Consolas" panose="020B0609020204030204" pitchFamily="49" charset="0"/>
              </a:rPr>
              <a:t> j;   </a:t>
            </a:r>
            <a:r>
              <a:rPr lang="en-US" dirty="0">
                <a:solidFill>
                  <a:srgbClr val="00B050"/>
                </a:solidFill>
                <a:latin typeface="Consolas" panose="020B0609020204030204" pitchFamily="49" charset="0"/>
              </a:rPr>
              <a:t>//add two int </a:t>
            </a:r>
          </a:p>
          <a:p>
            <a:pPr marL="0" indent="0">
              <a:buNone/>
            </a:pPr>
            <a:r>
              <a:rPr lang="en-US" dirty="0">
                <a:solidFill>
                  <a:srgbClr val="0070C0"/>
                </a:solidFill>
                <a:latin typeface="Consolas" panose="020B0609020204030204" pitchFamily="49" charset="0"/>
              </a:rPr>
              <a:t>	</a:t>
            </a:r>
          </a:p>
          <a:p>
            <a:pPr marL="0" indent="0">
              <a:buNone/>
            </a:pPr>
            <a:r>
              <a:rPr lang="en-US" dirty="0">
                <a:solidFill>
                  <a:srgbClr val="0070C0"/>
                </a:solidFill>
                <a:latin typeface="Consolas" panose="020B0609020204030204" pitchFamily="49" charset="0"/>
              </a:rPr>
              <a:t>   double</a:t>
            </a:r>
            <a:r>
              <a:rPr lang="en-US" dirty="0">
                <a:latin typeface="Consolas" panose="020B0609020204030204" pitchFamily="49" charset="0"/>
              </a:rPr>
              <a:t> d=5.4, e=3.0; </a:t>
            </a:r>
          </a:p>
          <a:p>
            <a:pPr marL="0" indent="0">
              <a:buNone/>
            </a:pPr>
            <a:r>
              <a:rPr lang="en-US" dirty="0">
                <a:latin typeface="Consolas" panose="020B0609020204030204" pitchFamily="49" charset="0"/>
              </a:rPr>
              <a:t>	</a:t>
            </a:r>
            <a:r>
              <a:rPr lang="en-US" dirty="0" err="1">
                <a:latin typeface="Consolas" panose="020B0609020204030204" pitchFamily="49" charset="0"/>
              </a:rPr>
              <a:t>i</a:t>
            </a:r>
            <a:r>
              <a:rPr lang="en-US" dirty="0">
                <a:latin typeface="Consolas" panose="020B0609020204030204" pitchFamily="49" charset="0"/>
              </a:rPr>
              <a:t> </a:t>
            </a:r>
            <a:r>
              <a:rPr lang="en-US" b="1" dirty="0">
                <a:solidFill>
                  <a:srgbClr val="FF0000"/>
                </a:solidFill>
                <a:latin typeface="Consolas" panose="020B0609020204030204" pitchFamily="49" charset="0"/>
              </a:rPr>
              <a:t>+</a:t>
            </a:r>
            <a:r>
              <a:rPr lang="en-US" dirty="0">
                <a:latin typeface="Consolas" panose="020B0609020204030204" pitchFamily="49" charset="0"/>
              </a:rPr>
              <a:t> d;   </a:t>
            </a:r>
            <a:r>
              <a:rPr lang="en-US" dirty="0">
                <a:solidFill>
                  <a:srgbClr val="00B050"/>
                </a:solidFill>
                <a:latin typeface="Consolas" panose="020B0609020204030204" pitchFamily="49" charset="0"/>
              </a:rPr>
              <a:t>//add an int and a double</a:t>
            </a:r>
          </a:p>
          <a:p>
            <a:pPr marL="0" indent="0">
              <a:buNone/>
            </a:pPr>
            <a:endParaRPr lang="en-US" dirty="0">
              <a:solidFill>
                <a:srgbClr val="00B050"/>
              </a:solidFill>
              <a:latin typeface="Consolas" panose="020B0609020204030204" pitchFamily="49" charset="0"/>
            </a:endParaRPr>
          </a:p>
          <a:p>
            <a:pPr marL="0" indent="0">
              <a:buNone/>
            </a:pPr>
            <a:r>
              <a:rPr lang="en-US" dirty="0">
                <a:solidFill>
                  <a:srgbClr val="00B050"/>
                </a:solidFill>
                <a:latin typeface="Consolas" panose="020B0609020204030204" pitchFamily="49" charset="0"/>
              </a:rPr>
              <a:t>	</a:t>
            </a:r>
            <a:r>
              <a:rPr lang="en-US" dirty="0">
                <a:latin typeface="Consolas" panose="020B0609020204030204" pitchFamily="49" charset="0"/>
              </a:rPr>
              <a:t>d</a:t>
            </a:r>
            <a:r>
              <a:rPr lang="en-US" b="1" dirty="0">
                <a:solidFill>
                  <a:srgbClr val="FF0000"/>
                </a:solidFill>
                <a:latin typeface="Consolas" panose="020B0609020204030204" pitchFamily="49" charset="0"/>
              </a:rPr>
              <a:t> + </a:t>
            </a:r>
            <a:r>
              <a:rPr lang="en-US" dirty="0">
                <a:latin typeface="Consolas" panose="020B0609020204030204" pitchFamily="49" charset="0"/>
              </a:rPr>
              <a:t>e; </a:t>
            </a:r>
            <a:r>
              <a:rPr lang="en-US" dirty="0">
                <a:solidFill>
                  <a:srgbClr val="00B050"/>
                </a:solidFill>
                <a:latin typeface="Consolas" panose="020B0609020204030204" pitchFamily="49" charset="0"/>
              </a:rPr>
              <a:t>//add two doubles </a:t>
            </a:r>
          </a:p>
          <a:p>
            <a:pPr marL="0" indent="0">
              <a:buNone/>
            </a:pPr>
            <a:endParaRPr lang="en-US" dirty="0">
              <a:solidFill>
                <a:srgbClr val="00B050"/>
              </a:solidFill>
              <a:latin typeface="Consolas" panose="020B0609020204030204" pitchFamily="49" charset="0"/>
            </a:endParaRPr>
          </a:p>
        </p:txBody>
      </p:sp>
      <p:sp>
        <p:nvSpPr>
          <p:cNvPr id="2" name="Slide Number Placeholder 1">
            <a:extLst>
              <a:ext uri="{FF2B5EF4-FFF2-40B4-BE49-F238E27FC236}">
                <a16:creationId xmlns:a16="http://schemas.microsoft.com/office/drawing/2014/main" id="{C0FEEE42-BC5B-468C-86D8-E946AE2ACDFB}"/>
              </a:ext>
            </a:extLst>
          </p:cNvPr>
          <p:cNvSpPr>
            <a:spLocks noGrp="1"/>
          </p:cNvSpPr>
          <p:nvPr>
            <p:ph type="sldNum" sz="quarter" idx="12"/>
          </p:nvPr>
        </p:nvSpPr>
        <p:spPr/>
        <p:txBody>
          <a:bodyPr/>
          <a:lstStyle/>
          <a:p>
            <a:fld id="{25C2CBD0-4E8A-462D-9424-859647FC3ED0}" type="slidenum">
              <a:rPr lang="en-US" smtClean="0"/>
              <a:pPr/>
              <a:t>4</a:t>
            </a:fld>
            <a:endParaRPr lang="en-US"/>
          </a:p>
        </p:txBody>
      </p:sp>
      <p:pic>
        <p:nvPicPr>
          <p:cNvPr id="5" name="Picture 2">
            <a:extLst>
              <a:ext uri="{FF2B5EF4-FFF2-40B4-BE49-F238E27FC236}">
                <a16:creationId xmlns:a16="http://schemas.microsoft.com/office/drawing/2014/main" id="{04B3D6E4-1CD9-439A-8301-95322DA1E1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46" t="4469" b="9246"/>
          <a:stretch/>
        </p:blipFill>
        <p:spPr bwMode="auto">
          <a:xfrm>
            <a:off x="7235688" y="4943063"/>
            <a:ext cx="1908313" cy="1914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07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2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Assignment Operator =</a:t>
            </a:r>
          </a:p>
        </p:txBody>
      </p:sp>
      <p:sp>
        <p:nvSpPr>
          <p:cNvPr id="2" name="Slide Number Placeholder 1">
            <a:extLst>
              <a:ext uri="{FF2B5EF4-FFF2-40B4-BE49-F238E27FC236}">
                <a16:creationId xmlns:a16="http://schemas.microsoft.com/office/drawing/2014/main" id="{08AF68A5-4B18-4641-B1E3-982A671A92CC}"/>
              </a:ext>
            </a:extLst>
          </p:cNvPr>
          <p:cNvSpPr>
            <a:spLocks noGrp="1"/>
          </p:cNvSpPr>
          <p:nvPr>
            <p:ph type="sldNum" sz="quarter" idx="12"/>
          </p:nvPr>
        </p:nvSpPr>
        <p:spPr/>
        <p:txBody>
          <a:bodyPr/>
          <a:lstStyle/>
          <a:p>
            <a:fld id="{25C2CBD0-4E8A-462D-9424-859647FC3ED0}" type="slidenum">
              <a:rPr lang="en-US" smtClean="0"/>
              <a:pPr/>
              <a:t>40</a:t>
            </a:fld>
            <a:endParaRPr lang="en-US"/>
          </a:p>
        </p:txBody>
      </p:sp>
      <p:sp>
        <p:nvSpPr>
          <p:cNvPr id="24579" name="Text Box 3"/>
          <p:cNvSpPr txBox="1">
            <a:spLocks noChangeArrowheads="1"/>
          </p:cNvSpPr>
          <p:nvPr/>
        </p:nvSpPr>
        <p:spPr bwMode="auto">
          <a:xfrm>
            <a:off x="381000" y="1371602"/>
            <a:ext cx="822960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err="1">
                <a:latin typeface="Consolas" panose="020B0609020204030204" pitchFamily="49" charset="0"/>
              </a:rPr>
              <a:t>int</a:t>
            </a:r>
            <a:r>
              <a:rPr lang="en-US" sz="2400" b="1" dirty="0">
                <a:latin typeface="Consolas" panose="020B0609020204030204" pitchFamily="49" charset="0"/>
              </a:rPr>
              <a:t> main ( )</a:t>
            </a:r>
          </a:p>
          <a:p>
            <a:pPr eaLnBrk="1" hangingPunct="1"/>
            <a:r>
              <a:rPr lang="en-US" sz="2400" b="1" dirty="0">
                <a:latin typeface="Consolas" panose="020B0609020204030204" pitchFamily="49" charset="0"/>
              </a:rPr>
              <a:t>{</a:t>
            </a:r>
          </a:p>
          <a:p>
            <a:pPr eaLnBrk="1" hangingPunct="1"/>
            <a:r>
              <a:rPr lang="en-US" sz="2400" b="1" dirty="0">
                <a:latin typeface="Consolas" panose="020B0609020204030204" pitchFamily="49" charset="0"/>
              </a:rPr>
              <a:t>	Employee emp1;</a:t>
            </a:r>
          </a:p>
          <a:p>
            <a:pPr eaLnBrk="1" hangingPunct="1"/>
            <a:r>
              <a:rPr lang="en-US" sz="2400" b="1" dirty="0">
                <a:latin typeface="Consolas" panose="020B0609020204030204" pitchFamily="49" charset="0"/>
              </a:rPr>
              <a:t>	emp1.setValues(10,33.5);</a:t>
            </a:r>
          </a:p>
          <a:p>
            <a:pPr eaLnBrk="1" hangingPunct="1"/>
            <a:endParaRPr lang="en-US" sz="2400" b="1" dirty="0">
              <a:latin typeface="Consolas" panose="020B0609020204030204" pitchFamily="49" charset="0"/>
            </a:endParaRPr>
          </a:p>
          <a:p>
            <a:pPr eaLnBrk="1" hangingPunct="1"/>
            <a:r>
              <a:rPr lang="en-US" sz="2400" b="1" dirty="0">
                <a:latin typeface="Consolas" panose="020B0609020204030204" pitchFamily="49" charset="0"/>
              </a:rPr>
              <a:t>	Employee emp2;</a:t>
            </a:r>
          </a:p>
          <a:p>
            <a:pPr eaLnBrk="1" hangingPunct="1"/>
            <a:r>
              <a:rPr lang="en-US" sz="2400" b="1" dirty="0">
                <a:latin typeface="Consolas" panose="020B0609020204030204" pitchFamily="49" charset="0"/>
              </a:rPr>
              <a:t>	emp2 = emp1; </a:t>
            </a:r>
            <a:r>
              <a:rPr lang="en-US" sz="2400" b="1" i="1" dirty="0">
                <a:solidFill>
                  <a:srgbClr val="FF0000"/>
                </a:solidFill>
                <a:latin typeface="Consolas" panose="020B0609020204030204" pitchFamily="49" charset="0"/>
              </a:rPr>
              <a:t>// emp2 is calling object</a:t>
            </a:r>
          </a:p>
          <a:p>
            <a:pPr eaLnBrk="1" hangingPunct="1"/>
            <a:r>
              <a:rPr lang="en-US" sz="2400" b="1" dirty="0">
                <a:latin typeface="Consolas" panose="020B0609020204030204" pitchFamily="49" charset="0"/>
              </a:rPr>
              <a:t>	</a:t>
            </a:r>
          </a:p>
          <a:p>
            <a:pPr eaLnBrk="1" hangingPunct="1"/>
            <a:r>
              <a:rPr lang="en-US" sz="2400" b="1" dirty="0">
                <a:latin typeface="Consolas" panose="020B0609020204030204" pitchFamily="49" charset="0"/>
              </a:rPr>
              <a:t>}</a:t>
            </a:r>
          </a:p>
          <a:p>
            <a:pPr eaLnBrk="1" hangingPunct="1"/>
            <a:endParaRPr lang="en-US" sz="2400" b="1" dirty="0">
              <a:latin typeface="Consolas" panose="020B0609020204030204" pitchFamily="49" charset="0"/>
            </a:endParaRPr>
          </a:p>
          <a:p>
            <a:pPr eaLnBrk="1" hangingPunct="1"/>
            <a:endParaRPr lang="en-US" sz="2400" b="1" dirty="0">
              <a:latin typeface="Consolas" panose="020B0609020204030204" pitchFamily="49" charset="0"/>
            </a:endParaRPr>
          </a:p>
          <a:p>
            <a:pPr eaLnBrk="1" hangingPunct="1"/>
            <a:endParaRPr lang="en-US" sz="2400" b="1" dirty="0">
              <a:latin typeface="Consolas" panose="020B0609020204030204" pitchFamily="49" charset="0"/>
            </a:endParaRPr>
          </a:p>
          <a:p>
            <a:pPr eaLnBrk="1" hangingPunct="1"/>
            <a:endParaRPr lang="en-US" sz="2400" b="1" dirty="0">
              <a:latin typeface="Consolas" panose="020B0609020204030204" pitchFamily="49" charset="0"/>
            </a:endParaRPr>
          </a:p>
        </p:txBody>
      </p:sp>
    </p:spTree>
    <p:extLst>
      <p:ext uri="{BB962C8B-B14F-4D97-AF65-F5344CB8AC3E}">
        <p14:creationId xmlns:p14="http://schemas.microsoft.com/office/powerpoint/2010/main" val="483055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F34BB3-FF71-434B-8B1A-D60935961D73}"/>
              </a:ext>
            </a:extLst>
          </p:cNvPr>
          <p:cNvSpPr>
            <a:spLocks noGrp="1"/>
          </p:cNvSpPr>
          <p:nvPr>
            <p:ph idx="1"/>
          </p:nvPr>
        </p:nvSpPr>
        <p:spPr>
          <a:xfrm>
            <a:off x="174174" y="250512"/>
            <a:ext cx="6139541" cy="6051550"/>
          </a:xfrm>
        </p:spPr>
        <p:txBody>
          <a:bodyPr>
            <a:noAutofit/>
          </a:bodyPr>
          <a:lstStyle/>
          <a:p>
            <a:pPr marL="0" indent="0">
              <a:buNone/>
            </a:pPr>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myClass</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a:t>
            </a:r>
          </a:p>
          <a:p>
            <a:pPr marL="0"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myClass</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x</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 = </a:t>
            </a:r>
            <a:r>
              <a:rPr lang="en-US" sz="1600" dirty="0">
                <a:solidFill>
                  <a:srgbClr val="808080"/>
                </a:solidFill>
                <a:latin typeface="Consolas" panose="020B0609020204030204" pitchFamily="49" charset="0"/>
              </a:rPr>
              <a:t>x</a:t>
            </a:r>
            <a:r>
              <a:rPr lang="en-US" sz="1600" dirty="0">
                <a:solidFill>
                  <a:srgbClr val="000000"/>
                </a:solidFill>
                <a:latin typeface="Consolas" panose="020B0609020204030204" pitchFamily="49" charset="0"/>
              </a:rPr>
              <a:t>;</a:t>
            </a:r>
          </a:p>
          <a:p>
            <a:pPr marL="0" indent="0">
              <a:buNone/>
            </a:pPr>
            <a:r>
              <a:rPr lang="en-PK"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myClass</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myClass</a:t>
            </a:r>
            <a:r>
              <a:rPr lang="en-US" sz="1600" dirty="0">
                <a:solidFill>
                  <a:srgbClr val="000000"/>
                </a:solidFill>
                <a:latin typeface="Consolas" panose="020B0609020204030204" pitchFamily="49" charset="0"/>
              </a:rPr>
              <a:t>&amp; </a:t>
            </a:r>
            <a:r>
              <a:rPr lang="en-US" sz="1600" dirty="0">
                <a:solidFill>
                  <a:srgbClr val="808080"/>
                </a:solidFill>
                <a:latin typeface="Consolas" panose="020B0609020204030204" pitchFamily="49" charset="0"/>
              </a:rPr>
              <a:t>m</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a:t>
            </a:r>
            <a:r>
              <a:rPr lang="en-US" sz="1600" dirty="0">
                <a:solidFill>
                  <a:srgbClr val="008080"/>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"copy constructor"</a:t>
            </a:r>
            <a:r>
              <a:rPr lang="en-US" sz="1600" dirty="0">
                <a:solidFill>
                  <a:srgbClr val="000000"/>
                </a:solidFill>
                <a:latin typeface="Consolas" panose="020B0609020204030204" pitchFamily="49" charset="0"/>
              </a:rPr>
              <a:t> </a:t>
            </a:r>
            <a:r>
              <a:rPr lang="en-US" sz="1600" dirty="0">
                <a:solidFill>
                  <a:srgbClr val="008080"/>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        a = </a:t>
            </a:r>
            <a:r>
              <a:rPr lang="en-US" sz="1600" dirty="0" err="1">
                <a:solidFill>
                  <a:srgbClr val="808080"/>
                </a:solidFill>
                <a:latin typeface="Consolas" panose="020B0609020204030204" pitchFamily="49" charset="0"/>
              </a:rPr>
              <a:t>m</a:t>
            </a:r>
            <a:r>
              <a:rPr lang="en-US" sz="1600" dirty="0" err="1">
                <a:solidFill>
                  <a:srgbClr val="000000"/>
                </a:solidFill>
                <a:latin typeface="Consolas" panose="020B0609020204030204" pitchFamily="49" charset="0"/>
              </a:rPr>
              <a:t>.a</a:t>
            </a:r>
            <a:r>
              <a:rPr lang="en-US" sz="1600" dirty="0">
                <a:solidFill>
                  <a:srgbClr val="000000"/>
                </a:solidFill>
                <a:latin typeface="Consolas" panose="020B0609020204030204" pitchFamily="49" charset="0"/>
              </a:rPr>
              <a:t>;</a:t>
            </a:r>
          </a:p>
          <a:p>
            <a:pPr marL="0" indent="0">
              <a:buNone/>
            </a:pPr>
            <a:r>
              <a:rPr lang="en-PK"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getA</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a:t>
            </a:r>
          </a:p>
          <a:p>
            <a:pPr marL="0" indent="0">
              <a:buNone/>
            </a:pPr>
            <a:r>
              <a:rPr lang="en-PK"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setA</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aa</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 = </a:t>
            </a:r>
            <a:r>
              <a:rPr lang="en-US" sz="1600" dirty="0">
                <a:solidFill>
                  <a:srgbClr val="808080"/>
                </a:solidFill>
                <a:latin typeface="Consolas" panose="020B0609020204030204" pitchFamily="49" charset="0"/>
              </a:rPr>
              <a:t>aa</a:t>
            </a:r>
            <a:r>
              <a:rPr lang="en-US" sz="1600" dirty="0">
                <a:solidFill>
                  <a:srgbClr val="000000"/>
                </a:solidFill>
                <a:latin typeface="Consolas" panose="020B0609020204030204" pitchFamily="49" charset="0"/>
              </a:rPr>
              <a:t>;</a:t>
            </a:r>
          </a:p>
          <a:p>
            <a:pPr marL="0" indent="0">
              <a:buNone/>
            </a:pPr>
            <a:r>
              <a:rPr lang="en-PK"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a:solidFill>
                  <a:srgbClr val="008080"/>
                </a:solidFill>
                <a:latin typeface="Consolas" panose="020B0609020204030204" pitchFamily="49" charset="0"/>
              </a:rPr>
              <a:t>operator=</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myClass</a:t>
            </a:r>
            <a:r>
              <a:rPr lang="en-US" sz="1600" dirty="0">
                <a:solidFill>
                  <a:srgbClr val="000000"/>
                </a:solidFill>
                <a:latin typeface="Consolas" panose="020B0609020204030204" pitchFamily="49" charset="0"/>
              </a:rPr>
              <a:t>&amp; </a:t>
            </a:r>
            <a:r>
              <a:rPr lang="en-US" sz="1600" dirty="0">
                <a:solidFill>
                  <a:srgbClr val="808080"/>
                </a:solidFill>
                <a:latin typeface="Consolas" panose="020B0609020204030204" pitchFamily="49" charset="0"/>
              </a:rPr>
              <a:t>c</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a:t>
            </a:r>
            <a:r>
              <a:rPr lang="en-US" sz="1600" dirty="0">
                <a:solidFill>
                  <a:srgbClr val="008080"/>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nOverloaded</a:t>
            </a:r>
            <a:r>
              <a:rPr lang="en-US" sz="1600" dirty="0">
                <a:solidFill>
                  <a:srgbClr val="A31515"/>
                </a:solidFill>
                <a:latin typeface="Consolas" panose="020B0609020204030204" pitchFamily="49" charset="0"/>
              </a:rPr>
              <a:t> = function"</a:t>
            </a:r>
            <a:r>
              <a:rPr lang="en-US" sz="1600" dirty="0">
                <a:solidFill>
                  <a:srgbClr val="000000"/>
                </a:solidFill>
                <a:latin typeface="Consolas" panose="020B0609020204030204" pitchFamily="49" charset="0"/>
              </a:rPr>
              <a:t> </a:t>
            </a:r>
            <a:r>
              <a:rPr lang="en-US" sz="1600" dirty="0">
                <a:solidFill>
                  <a:srgbClr val="008080"/>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p>
          <a:p>
            <a:pPr marL="0" indent="0">
              <a:buNone/>
            </a:pPr>
            <a:r>
              <a:rPr lang="en-PK"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 = </a:t>
            </a:r>
            <a:r>
              <a:rPr lang="en-US" sz="1600" dirty="0" err="1">
                <a:solidFill>
                  <a:srgbClr val="808080"/>
                </a:solidFill>
                <a:latin typeface="Consolas" panose="020B0609020204030204" pitchFamily="49" charset="0"/>
              </a:rPr>
              <a:t>c</a:t>
            </a:r>
            <a:r>
              <a:rPr lang="en-US" sz="1600" dirty="0" err="1">
                <a:solidFill>
                  <a:srgbClr val="000000"/>
                </a:solidFill>
                <a:latin typeface="Consolas" panose="020B0609020204030204" pitchFamily="49" charset="0"/>
              </a:rPr>
              <a:t>.a</a:t>
            </a:r>
            <a:r>
              <a:rPr lang="en-US" sz="1600" dirty="0">
                <a:solidFill>
                  <a:srgbClr val="000000"/>
                </a:solidFill>
                <a:latin typeface="Consolas" panose="020B0609020204030204" pitchFamily="49" charset="0"/>
              </a:rPr>
              <a:t>;</a:t>
            </a:r>
            <a:endParaRPr lang="en-PK" sz="1600" dirty="0">
              <a:solidFill>
                <a:srgbClr val="000000"/>
              </a:solidFill>
              <a:latin typeface="Consolas" panose="020B0609020204030204" pitchFamily="49" charset="0"/>
            </a:endParaRPr>
          </a:p>
          <a:p>
            <a:pPr marL="0" indent="0">
              <a:buNone/>
            </a:pPr>
            <a:r>
              <a:rPr lang="en-PK" sz="1600" dirty="0">
                <a:solidFill>
                  <a:srgbClr val="000000"/>
                </a:solidFill>
                <a:latin typeface="Consolas" panose="020B0609020204030204" pitchFamily="49" charset="0"/>
              </a:rPr>
              <a:t>    }</a:t>
            </a:r>
          </a:p>
          <a:p>
            <a:pPr marL="0" indent="0">
              <a:buNone/>
            </a:pPr>
            <a:r>
              <a:rPr lang="en-PK" sz="1600" dirty="0">
                <a:solidFill>
                  <a:srgbClr val="000000"/>
                </a:solidFill>
                <a:latin typeface="Consolas" panose="020B0609020204030204" pitchFamily="49" charset="0"/>
              </a:rPr>
              <a:t>};</a:t>
            </a:r>
          </a:p>
        </p:txBody>
      </p:sp>
      <p:sp>
        <p:nvSpPr>
          <p:cNvPr id="4" name="Slide Number Placeholder 3">
            <a:extLst>
              <a:ext uri="{FF2B5EF4-FFF2-40B4-BE49-F238E27FC236}">
                <a16:creationId xmlns:a16="http://schemas.microsoft.com/office/drawing/2014/main" id="{9D8C01EE-000B-4069-A567-B7E4EAE07117}"/>
              </a:ext>
            </a:extLst>
          </p:cNvPr>
          <p:cNvSpPr>
            <a:spLocks noGrp="1"/>
          </p:cNvSpPr>
          <p:nvPr>
            <p:ph type="sldNum" sz="quarter" idx="12"/>
          </p:nvPr>
        </p:nvSpPr>
        <p:spPr/>
        <p:txBody>
          <a:bodyPr/>
          <a:lstStyle/>
          <a:p>
            <a:fld id="{25C2CBD0-4E8A-462D-9424-859647FC3ED0}" type="slidenum">
              <a:rPr lang="en-US" smtClean="0"/>
              <a:pPr/>
              <a:t>41</a:t>
            </a:fld>
            <a:endParaRPr lang="en-US"/>
          </a:p>
        </p:txBody>
      </p:sp>
      <p:sp>
        <p:nvSpPr>
          <p:cNvPr id="5" name="TextBox 4">
            <a:extLst>
              <a:ext uri="{FF2B5EF4-FFF2-40B4-BE49-F238E27FC236}">
                <a16:creationId xmlns:a16="http://schemas.microsoft.com/office/drawing/2014/main" id="{C69B007F-38CE-4D54-9A16-3130633B63E2}"/>
              </a:ext>
            </a:extLst>
          </p:cNvPr>
          <p:cNvSpPr txBox="1"/>
          <p:nvPr/>
        </p:nvSpPr>
        <p:spPr>
          <a:xfrm>
            <a:off x="4020482" y="95877"/>
            <a:ext cx="5123518" cy="4801314"/>
          </a:xfrm>
          <a:prstGeom prst="rect">
            <a:avLst/>
          </a:prstGeom>
          <a:solidFill>
            <a:schemeClr val="bg1"/>
          </a:solidFill>
          <a:ln>
            <a:solidFill>
              <a:schemeClr val="tx1"/>
            </a:solidFill>
          </a:ln>
        </p:spPr>
        <p:txBody>
          <a:bodyPr wrap="none" rtlCol="0">
            <a:spAutoFit/>
          </a:bodyPr>
          <a:lstStyle/>
          <a:p>
            <a:endParaRPr lang="en-PK"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PK" dirty="0">
                <a:solidFill>
                  <a:srgbClr val="00000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myClass</a:t>
            </a:r>
            <a:r>
              <a:rPr lang="en-US" dirty="0">
                <a:solidFill>
                  <a:srgbClr val="000000"/>
                </a:solidFill>
                <a:latin typeface="Consolas" panose="020B0609020204030204" pitchFamily="49" charset="0"/>
              </a:rPr>
              <a:t> c1(-3);</a:t>
            </a:r>
          </a:p>
          <a:p>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myClass</a:t>
            </a:r>
            <a:r>
              <a:rPr lang="en-US" dirty="0">
                <a:solidFill>
                  <a:srgbClr val="000000"/>
                </a:solidFill>
                <a:latin typeface="Consolas" panose="020B0609020204030204" pitchFamily="49" charset="0"/>
              </a:rPr>
              <a:t> c2(5);</a:t>
            </a:r>
          </a:p>
          <a:p>
            <a:r>
              <a:rPr lang="en-US" dirty="0">
                <a:solidFill>
                  <a:srgbClr val="008000"/>
                </a:solidFill>
                <a:latin typeface="Consolas" panose="020B0609020204030204" pitchFamily="49" charset="0"/>
              </a:rPr>
              <a:t>//copy constructor will be called at </a:t>
            </a:r>
          </a:p>
          <a:p>
            <a:r>
              <a:rPr lang="en-US" dirty="0">
                <a:solidFill>
                  <a:srgbClr val="008000"/>
                </a:solidFill>
                <a:latin typeface="Consolas" panose="020B0609020204030204" pitchFamily="49" charset="0"/>
              </a:rPr>
              <a:t>//object creation</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myClass</a:t>
            </a:r>
            <a:r>
              <a:rPr lang="en-US" dirty="0">
                <a:solidFill>
                  <a:srgbClr val="000000"/>
                </a:solidFill>
                <a:latin typeface="Consolas" panose="020B0609020204030204" pitchFamily="49" charset="0"/>
              </a:rPr>
              <a:t> c3 = c2; </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&lt;&lt;</a:t>
            </a:r>
            <a:r>
              <a:rPr lang="en-US" dirty="0">
                <a:solidFill>
                  <a:srgbClr val="000000"/>
                </a:solidFill>
                <a:latin typeface="Consolas" panose="020B0609020204030204" pitchFamily="49" charset="0"/>
              </a:rPr>
              <a:t> c3.getA();</a:t>
            </a:r>
          </a:p>
          <a:p>
            <a:endParaRPr lang="en-US" dirty="0">
              <a:solidFill>
                <a:srgbClr val="000000"/>
              </a:solidFill>
              <a:latin typeface="Consolas" panose="020B0609020204030204" pitchFamily="49" charset="0"/>
            </a:endParaRPr>
          </a:p>
          <a:p>
            <a:r>
              <a:rPr lang="en-US" dirty="0">
                <a:solidFill>
                  <a:srgbClr val="008000"/>
                </a:solidFill>
                <a:latin typeface="Consolas" panose="020B0609020204030204" pitchFamily="49" charset="0"/>
              </a:rPr>
              <a:t>//overloaded = operator function called</a:t>
            </a:r>
            <a:endParaRPr lang="en-PK"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c1 </a:t>
            </a:r>
            <a:r>
              <a:rPr lang="en-US" dirty="0">
                <a:solidFill>
                  <a:srgbClr val="008080"/>
                </a:solidFill>
                <a:latin typeface="Consolas" panose="020B0609020204030204" pitchFamily="49" charset="0"/>
              </a:rPr>
              <a:t>=</a:t>
            </a:r>
            <a:r>
              <a:rPr lang="en-US" dirty="0">
                <a:solidFill>
                  <a:srgbClr val="000000"/>
                </a:solidFill>
                <a:latin typeface="Consolas" panose="020B0609020204030204" pitchFamily="49" charset="0"/>
              </a:rPr>
              <a:t> c2;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&lt;&lt;</a:t>
            </a:r>
            <a:r>
              <a:rPr lang="en-US" dirty="0">
                <a:solidFill>
                  <a:srgbClr val="000000"/>
                </a:solidFill>
                <a:latin typeface="Consolas" panose="020B0609020204030204" pitchFamily="49" charset="0"/>
              </a:rPr>
              <a:t> c1.getA();</a:t>
            </a:r>
          </a:p>
          <a:p>
            <a:endParaRPr lang="en-PK"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0;</a:t>
            </a:r>
          </a:p>
          <a:p>
            <a:r>
              <a:rPr lang="en-PK" dirty="0">
                <a:solidFill>
                  <a:srgbClr val="000000"/>
                </a:solidFill>
                <a:latin typeface="Consolas" panose="020B0609020204030204" pitchFamily="49" charset="0"/>
              </a:rPr>
              <a:t>}</a:t>
            </a:r>
            <a:endParaRPr lang="en-PK" dirty="0"/>
          </a:p>
          <a:p>
            <a:endParaRPr lang="en-PK" dirty="0"/>
          </a:p>
        </p:txBody>
      </p:sp>
      <p:sp>
        <p:nvSpPr>
          <p:cNvPr id="6" name="TextBox 5">
            <a:extLst>
              <a:ext uri="{FF2B5EF4-FFF2-40B4-BE49-F238E27FC236}">
                <a16:creationId xmlns:a16="http://schemas.microsoft.com/office/drawing/2014/main" id="{A4207918-C6D8-4565-A8FA-5790AD7F4C3F}"/>
              </a:ext>
            </a:extLst>
          </p:cNvPr>
          <p:cNvSpPr txBox="1"/>
          <p:nvPr/>
        </p:nvSpPr>
        <p:spPr>
          <a:xfrm>
            <a:off x="6249793" y="5051828"/>
            <a:ext cx="2516138" cy="1323439"/>
          </a:xfrm>
          <a:prstGeom prst="rect">
            <a:avLst/>
          </a:prstGeom>
          <a:solidFill>
            <a:schemeClr val="bg1"/>
          </a:solidFill>
          <a:ln>
            <a:solidFill>
              <a:srgbClr val="FF0000"/>
            </a:solidFill>
          </a:ln>
        </p:spPr>
        <p:txBody>
          <a:bodyPr wrap="none" rtlCol="0">
            <a:spAutoFit/>
          </a:bodyPr>
          <a:lstStyle/>
          <a:p>
            <a:r>
              <a:rPr lang="en-US" sz="2000" dirty="0"/>
              <a:t>copy constructor</a:t>
            </a:r>
          </a:p>
          <a:p>
            <a:r>
              <a:rPr lang="en-US" sz="2000" dirty="0"/>
              <a:t>5</a:t>
            </a:r>
          </a:p>
          <a:p>
            <a:r>
              <a:rPr lang="en-US" sz="2000" dirty="0"/>
              <a:t>Overloaded = function</a:t>
            </a:r>
          </a:p>
          <a:p>
            <a:r>
              <a:rPr lang="en-US" sz="2000" dirty="0"/>
              <a:t>5</a:t>
            </a:r>
            <a:endParaRPr lang="en-PK" sz="2000" dirty="0"/>
          </a:p>
        </p:txBody>
      </p:sp>
    </p:spTree>
    <p:extLst>
      <p:ext uri="{BB962C8B-B14F-4D97-AF65-F5344CB8AC3E}">
        <p14:creationId xmlns:p14="http://schemas.microsoft.com/office/powerpoint/2010/main" val="328431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nodeType="clickEffect">
                                  <p:stCondLst>
                                    <p:cond delay="0"/>
                                  </p:stCondLst>
                                  <p:childTnLst>
                                    <p:animRot by="120000">
                                      <p:cBhvr>
                                        <p:cTn id="10" dur="100" fill="hold">
                                          <p:stCondLst>
                                            <p:cond delay="0"/>
                                          </p:stCondLst>
                                        </p:cTn>
                                        <p:tgtEl>
                                          <p:spTgt spid="5">
                                            <p:txEl>
                                              <p:pRg st="6" end="6"/>
                                            </p:txEl>
                                          </p:spTgt>
                                        </p:tgtEl>
                                        <p:attrNameLst>
                                          <p:attrName>r</p:attrName>
                                        </p:attrNameLst>
                                      </p:cBhvr>
                                    </p:animRot>
                                    <p:animRot by="-240000">
                                      <p:cBhvr>
                                        <p:cTn id="11" dur="200" fill="hold">
                                          <p:stCondLst>
                                            <p:cond delay="200"/>
                                          </p:stCondLst>
                                        </p:cTn>
                                        <p:tgtEl>
                                          <p:spTgt spid="5">
                                            <p:txEl>
                                              <p:pRg st="6" end="6"/>
                                            </p:txEl>
                                          </p:spTgt>
                                        </p:tgtEl>
                                        <p:attrNameLst>
                                          <p:attrName>r</p:attrName>
                                        </p:attrNameLst>
                                      </p:cBhvr>
                                    </p:animRot>
                                    <p:animRot by="240000">
                                      <p:cBhvr>
                                        <p:cTn id="12" dur="200" fill="hold">
                                          <p:stCondLst>
                                            <p:cond delay="400"/>
                                          </p:stCondLst>
                                        </p:cTn>
                                        <p:tgtEl>
                                          <p:spTgt spid="5">
                                            <p:txEl>
                                              <p:pRg st="6" end="6"/>
                                            </p:txEl>
                                          </p:spTgt>
                                        </p:tgtEl>
                                        <p:attrNameLst>
                                          <p:attrName>r</p:attrName>
                                        </p:attrNameLst>
                                      </p:cBhvr>
                                    </p:animRot>
                                    <p:animRot by="-240000">
                                      <p:cBhvr>
                                        <p:cTn id="13" dur="200" fill="hold">
                                          <p:stCondLst>
                                            <p:cond delay="600"/>
                                          </p:stCondLst>
                                        </p:cTn>
                                        <p:tgtEl>
                                          <p:spTgt spid="5">
                                            <p:txEl>
                                              <p:pRg st="6" end="6"/>
                                            </p:txEl>
                                          </p:spTgt>
                                        </p:tgtEl>
                                        <p:attrNameLst>
                                          <p:attrName>r</p:attrName>
                                        </p:attrNameLst>
                                      </p:cBhvr>
                                    </p:animRot>
                                    <p:animRot by="120000">
                                      <p:cBhvr>
                                        <p:cTn id="14" dur="200" fill="hold">
                                          <p:stCondLst>
                                            <p:cond delay="800"/>
                                          </p:stCondLst>
                                        </p:cTn>
                                        <p:tgtEl>
                                          <p:spTgt spid="5">
                                            <p:txEl>
                                              <p:pRg st="6" end="6"/>
                                            </p:txEl>
                                          </p:spTgt>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32" presetClass="emph" presetSubtype="0" fill="hold" nodeType="clickEffect">
                                  <p:stCondLst>
                                    <p:cond delay="0"/>
                                  </p:stCondLst>
                                  <p:childTnLst>
                                    <p:animRot by="120000">
                                      <p:cBhvr>
                                        <p:cTn id="18" dur="100" fill="hold">
                                          <p:stCondLst>
                                            <p:cond delay="0"/>
                                          </p:stCondLst>
                                        </p:cTn>
                                        <p:tgtEl>
                                          <p:spTgt spid="5">
                                            <p:txEl>
                                              <p:pRg st="11" end="11"/>
                                            </p:txEl>
                                          </p:spTgt>
                                        </p:tgtEl>
                                        <p:attrNameLst>
                                          <p:attrName>r</p:attrName>
                                        </p:attrNameLst>
                                      </p:cBhvr>
                                    </p:animRot>
                                    <p:animRot by="-240000">
                                      <p:cBhvr>
                                        <p:cTn id="19" dur="200" fill="hold">
                                          <p:stCondLst>
                                            <p:cond delay="200"/>
                                          </p:stCondLst>
                                        </p:cTn>
                                        <p:tgtEl>
                                          <p:spTgt spid="5">
                                            <p:txEl>
                                              <p:pRg st="11" end="11"/>
                                            </p:txEl>
                                          </p:spTgt>
                                        </p:tgtEl>
                                        <p:attrNameLst>
                                          <p:attrName>r</p:attrName>
                                        </p:attrNameLst>
                                      </p:cBhvr>
                                    </p:animRot>
                                    <p:animRot by="240000">
                                      <p:cBhvr>
                                        <p:cTn id="20" dur="200" fill="hold">
                                          <p:stCondLst>
                                            <p:cond delay="400"/>
                                          </p:stCondLst>
                                        </p:cTn>
                                        <p:tgtEl>
                                          <p:spTgt spid="5">
                                            <p:txEl>
                                              <p:pRg st="11" end="11"/>
                                            </p:txEl>
                                          </p:spTgt>
                                        </p:tgtEl>
                                        <p:attrNameLst>
                                          <p:attrName>r</p:attrName>
                                        </p:attrNameLst>
                                      </p:cBhvr>
                                    </p:animRot>
                                    <p:animRot by="-240000">
                                      <p:cBhvr>
                                        <p:cTn id="21" dur="200" fill="hold">
                                          <p:stCondLst>
                                            <p:cond delay="600"/>
                                          </p:stCondLst>
                                        </p:cTn>
                                        <p:tgtEl>
                                          <p:spTgt spid="5">
                                            <p:txEl>
                                              <p:pRg st="11" end="11"/>
                                            </p:txEl>
                                          </p:spTgt>
                                        </p:tgtEl>
                                        <p:attrNameLst>
                                          <p:attrName>r</p:attrName>
                                        </p:attrNameLst>
                                      </p:cBhvr>
                                    </p:animRot>
                                    <p:animRot by="120000">
                                      <p:cBhvr>
                                        <p:cTn id="22" dur="200" fill="hold">
                                          <p:stCondLst>
                                            <p:cond delay="800"/>
                                          </p:stCondLst>
                                        </p:cTn>
                                        <p:tgtEl>
                                          <p:spTgt spid="5">
                                            <p:txEl>
                                              <p:pRg st="11" end="11"/>
                                            </p:txEl>
                                          </p:spTgt>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F34BB3-FF71-434B-8B1A-D60935961D73}"/>
              </a:ext>
            </a:extLst>
          </p:cNvPr>
          <p:cNvSpPr>
            <a:spLocks noGrp="1"/>
          </p:cNvSpPr>
          <p:nvPr>
            <p:ph idx="1"/>
          </p:nvPr>
        </p:nvSpPr>
        <p:spPr>
          <a:xfrm>
            <a:off x="174174" y="250512"/>
            <a:ext cx="6139541" cy="6051550"/>
          </a:xfrm>
        </p:spPr>
        <p:txBody>
          <a:bodyPr>
            <a:noAutofit/>
          </a:bodyPr>
          <a:lstStyle/>
          <a:p>
            <a:pPr marL="0" indent="0">
              <a:buNone/>
            </a:pPr>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myClass</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a:t>
            </a:r>
          </a:p>
          <a:p>
            <a:pPr marL="0"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myClass</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x</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 = </a:t>
            </a:r>
            <a:r>
              <a:rPr lang="en-US" sz="1600" dirty="0">
                <a:solidFill>
                  <a:srgbClr val="808080"/>
                </a:solidFill>
                <a:latin typeface="Consolas" panose="020B0609020204030204" pitchFamily="49" charset="0"/>
              </a:rPr>
              <a:t>x</a:t>
            </a:r>
            <a:r>
              <a:rPr lang="en-US" sz="1600" dirty="0">
                <a:solidFill>
                  <a:srgbClr val="000000"/>
                </a:solidFill>
                <a:latin typeface="Consolas" panose="020B0609020204030204" pitchFamily="49" charset="0"/>
              </a:rPr>
              <a:t>;</a:t>
            </a:r>
          </a:p>
          <a:p>
            <a:pPr marL="0" indent="0">
              <a:buNone/>
            </a:pPr>
            <a:r>
              <a:rPr lang="en-PK"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myClass</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myClass</a:t>
            </a:r>
            <a:r>
              <a:rPr lang="en-US" sz="1600" dirty="0">
                <a:solidFill>
                  <a:srgbClr val="000000"/>
                </a:solidFill>
                <a:latin typeface="Consolas" panose="020B0609020204030204" pitchFamily="49" charset="0"/>
              </a:rPr>
              <a:t>&amp; </a:t>
            </a:r>
            <a:r>
              <a:rPr lang="en-US" sz="1600" dirty="0">
                <a:solidFill>
                  <a:srgbClr val="808080"/>
                </a:solidFill>
                <a:latin typeface="Consolas" panose="020B0609020204030204" pitchFamily="49" charset="0"/>
              </a:rPr>
              <a:t>m</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a:t>
            </a:r>
            <a:r>
              <a:rPr lang="en-US" sz="1600" dirty="0">
                <a:solidFill>
                  <a:srgbClr val="008080"/>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"copy constructor"</a:t>
            </a:r>
            <a:r>
              <a:rPr lang="en-US" sz="1600" dirty="0">
                <a:solidFill>
                  <a:srgbClr val="000000"/>
                </a:solidFill>
                <a:latin typeface="Consolas" panose="020B0609020204030204" pitchFamily="49" charset="0"/>
              </a:rPr>
              <a:t> </a:t>
            </a:r>
            <a:r>
              <a:rPr lang="en-US" sz="1600" dirty="0">
                <a:solidFill>
                  <a:srgbClr val="008080"/>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        a = </a:t>
            </a:r>
            <a:r>
              <a:rPr lang="en-US" sz="1600" dirty="0" err="1">
                <a:solidFill>
                  <a:srgbClr val="808080"/>
                </a:solidFill>
                <a:latin typeface="Consolas" panose="020B0609020204030204" pitchFamily="49" charset="0"/>
              </a:rPr>
              <a:t>m</a:t>
            </a:r>
            <a:r>
              <a:rPr lang="en-US" sz="1600" dirty="0" err="1">
                <a:solidFill>
                  <a:srgbClr val="000000"/>
                </a:solidFill>
                <a:latin typeface="Consolas" panose="020B0609020204030204" pitchFamily="49" charset="0"/>
              </a:rPr>
              <a:t>.a</a:t>
            </a:r>
            <a:r>
              <a:rPr lang="en-US" sz="1600" dirty="0">
                <a:solidFill>
                  <a:srgbClr val="000000"/>
                </a:solidFill>
                <a:latin typeface="Consolas" panose="020B0609020204030204" pitchFamily="49" charset="0"/>
              </a:rPr>
              <a:t>;</a:t>
            </a:r>
          </a:p>
          <a:p>
            <a:pPr marL="0" indent="0">
              <a:buNone/>
            </a:pPr>
            <a:r>
              <a:rPr lang="en-PK"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getA</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a:t>
            </a:r>
          </a:p>
          <a:p>
            <a:pPr marL="0" indent="0">
              <a:buNone/>
            </a:pPr>
            <a:r>
              <a:rPr lang="en-PK"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setA</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aa</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 = </a:t>
            </a:r>
            <a:r>
              <a:rPr lang="en-US" sz="1600" dirty="0">
                <a:solidFill>
                  <a:srgbClr val="808080"/>
                </a:solidFill>
                <a:latin typeface="Consolas" panose="020B0609020204030204" pitchFamily="49" charset="0"/>
              </a:rPr>
              <a:t>aa</a:t>
            </a:r>
            <a:r>
              <a:rPr lang="en-US" sz="1600" dirty="0">
                <a:solidFill>
                  <a:srgbClr val="000000"/>
                </a:solidFill>
                <a:latin typeface="Consolas" panose="020B0609020204030204" pitchFamily="49" charset="0"/>
              </a:rPr>
              <a:t>;</a:t>
            </a:r>
          </a:p>
          <a:p>
            <a:pPr marL="0" indent="0">
              <a:buNone/>
            </a:pPr>
            <a:r>
              <a:rPr lang="en-PK"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myClass</a:t>
            </a:r>
            <a:r>
              <a:rPr lang="en-US" sz="1600" dirty="0">
                <a:solidFill>
                  <a:srgbClr val="000000"/>
                </a:solidFill>
                <a:latin typeface="Consolas" panose="020B0609020204030204" pitchFamily="49" charset="0"/>
              </a:rPr>
              <a:t> </a:t>
            </a:r>
            <a:r>
              <a:rPr lang="en-US" sz="1600" dirty="0">
                <a:solidFill>
                  <a:srgbClr val="008080"/>
                </a:solidFill>
                <a:latin typeface="Consolas" panose="020B0609020204030204" pitchFamily="49" charset="0"/>
              </a:rPr>
              <a:t>operator=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const</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myClass</a:t>
            </a:r>
            <a:r>
              <a:rPr lang="en-US" sz="1600" dirty="0">
                <a:solidFill>
                  <a:srgbClr val="000000"/>
                </a:solidFill>
                <a:latin typeface="Consolas" panose="020B0609020204030204" pitchFamily="49" charset="0"/>
              </a:rPr>
              <a:t>&amp; </a:t>
            </a:r>
            <a:r>
              <a:rPr lang="en-US" sz="1600" dirty="0">
                <a:solidFill>
                  <a:srgbClr val="808080"/>
                </a:solidFill>
                <a:latin typeface="Consolas" panose="020B0609020204030204" pitchFamily="49" charset="0"/>
              </a:rPr>
              <a:t>c</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myClass</a:t>
            </a:r>
            <a:r>
              <a:rPr lang="en-US" sz="1600" dirty="0">
                <a:solidFill>
                  <a:srgbClr val="000000"/>
                </a:solidFill>
                <a:latin typeface="Consolas" panose="020B0609020204030204" pitchFamily="49" charset="0"/>
              </a:rPr>
              <a:t> m(0);</a:t>
            </a:r>
          </a:p>
          <a:p>
            <a:pPr marL="0"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a:t>
            </a:r>
            <a:r>
              <a:rPr lang="en-US" sz="1600" dirty="0">
                <a:solidFill>
                  <a:srgbClr val="008080"/>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nOverloaded</a:t>
            </a:r>
            <a:r>
              <a:rPr lang="en-US" sz="1600" dirty="0">
                <a:solidFill>
                  <a:srgbClr val="A31515"/>
                </a:solidFill>
                <a:latin typeface="Consolas" panose="020B0609020204030204" pitchFamily="49" charset="0"/>
              </a:rPr>
              <a:t> = function"</a:t>
            </a:r>
            <a:r>
              <a:rPr lang="en-US" sz="1600" dirty="0">
                <a:solidFill>
                  <a:srgbClr val="000000"/>
                </a:solidFill>
                <a:latin typeface="Consolas" panose="020B0609020204030204" pitchFamily="49" charset="0"/>
              </a:rPr>
              <a:t> </a:t>
            </a:r>
            <a:r>
              <a:rPr lang="en-US" sz="1600" dirty="0">
                <a:solidFill>
                  <a:srgbClr val="008080"/>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endParaRPr lang="en-PK" sz="1600" dirty="0">
              <a:solidFill>
                <a:srgbClr val="000000"/>
              </a:solidFill>
              <a:latin typeface="Consolas" panose="020B0609020204030204" pitchFamily="49" charset="0"/>
            </a:endParaRPr>
          </a:p>
          <a:p>
            <a:pPr marL="0"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m.a</a:t>
            </a:r>
            <a:r>
              <a:rPr lang="en-US" sz="1600" dirty="0">
                <a:solidFill>
                  <a:srgbClr val="000000"/>
                </a:solidFill>
                <a:latin typeface="Consolas" panose="020B0609020204030204" pitchFamily="49" charset="0"/>
              </a:rPr>
              <a:t> = </a:t>
            </a:r>
            <a:r>
              <a:rPr lang="en-US" sz="1600" dirty="0" err="1">
                <a:solidFill>
                  <a:srgbClr val="808080"/>
                </a:solidFill>
                <a:latin typeface="Consolas" panose="020B0609020204030204" pitchFamily="49" charset="0"/>
              </a:rPr>
              <a:t>c</a:t>
            </a:r>
            <a:r>
              <a:rPr lang="en-US" sz="1600" dirty="0" err="1">
                <a:solidFill>
                  <a:srgbClr val="000000"/>
                </a:solidFill>
                <a:latin typeface="Consolas" panose="020B0609020204030204" pitchFamily="49" charset="0"/>
              </a:rPr>
              <a:t>.a</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m;  </a:t>
            </a:r>
            <a:r>
              <a:rPr lang="en-PK" sz="1600" dirty="0">
                <a:solidFill>
                  <a:srgbClr val="000000"/>
                </a:solidFill>
                <a:latin typeface="Consolas" panose="020B0609020204030204" pitchFamily="49" charset="0"/>
              </a:rPr>
              <a:t>}</a:t>
            </a:r>
            <a:endParaRPr lang="en-US" sz="1600" dirty="0">
              <a:solidFill>
                <a:srgbClr val="000000"/>
              </a:solidFill>
              <a:latin typeface="Consolas" panose="020B0609020204030204" pitchFamily="49" charset="0"/>
            </a:endParaRPr>
          </a:p>
          <a:p>
            <a:pPr marL="0" indent="0">
              <a:buNone/>
            </a:pPr>
            <a:r>
              <a:rPr lang="en-US" sz="1600" dirty="0">
                <a:solidFill>
                  <a:srgbClr val="000000"/>
                </a:solidFill>
                <a:latin typeface="Consolas" panose="020B0609020204030204" pitchFamily="49" charset="0"/>
              </a:rPr>
              <a:t>  </a:t>
            </a:r>
            <a:r>
              <a:rPr lang="en-PK" sz="1600" dirty="0">
                <a:solidFill>
                  <a:srgbClr val="000000"/>
                </a:solidFill>
                <a:latin typeface="Consolas" panose="020B0609020204030204" pitchFamily="49" charset="0"/>
              </a:rPr>
              <a:t>};</a:t>
            </a:r>
          </a:p>
        </p:txBody>
      </p:sp>
      <p:sp>
        <p:nvSpPr>
          <p:cNvPr id="4" name="Slide Number Placeholder 3">
            <a:extLst>
              <a:ext uri="{FF2B5EF4-FFF2-40B4-BE49-F238E27FC236}">
                <a16:creationId xmlns:a16="http://schemas.microsoft.com/office/drawing/2014/main" id="{9D8C01EE-000B-4069-A567-B7E4EAE07117}"/>
              </a:ext>
            </a:extLst>
          </p:cNvPr>
          <p:cNvSpPr>
            <a:spLocks noGrp="1"/>
          </p:cNvSpPr>
          <p:nvPr>
            <p:ph type="sldNum" sz="quarter" idx="12"/>
          </p:nvPr>
        </p:nvSpPr>
        <p:spPr/>
        <p:txBody>
          <a:bodyPr/>
          <a:lstStyle/>
          <a:p>
            <a:fld id="{25C2CBD0-4E8A-462D-9424-859647FC3ED0}" type="slidenum">
              <a:rPr lang="en-US" smtClean="0"/>
              <a:pPr/>
              <a:t>42</a:t>
            </a:fld>
            <a:endParaRPr lang="en-US"/>
          </a:p>
        </p:txBody>
      </p:sp>
      <p:sp>
        <p:nvSpPr>
          <p:cNvPr id="5" name="TextBox 4">
            <a:extLst>
              <a:ext uri="{FF2B5EF4-FFF2-40B4-BE49-F238E27FC236}">
                <a16:creationId xmlns:a16="http://schemas.microsoft.com/office/drawing/2014/main" id="{C69B007F-38CE-4D54-9A16-3130633B63E2}"/>
              </a:ext>
            </a:extLst>
          </p:cNvPr>
          <p:cNvSpPr txBox="1"/>
          <p:nvPr/>
        </p:nvSpPr>
        <p:spPr>
          <a:xfrm>
            <a:off x="4020482" y="95879"/>
            <a:ext cx="5123518" cy="5078313"/>
          </a:xfrm>
          <a:prstGeom prst="rect">
            <a:avLst/>
          </a:prstGeom>
          <a:solidFill>
            <a:schemeClr val="bg1"/>
          </a:solidFill>
          <a:ln>
            <a:solidFill>
              <a:schemeClr val="tx1"/>
            </a:solidFill>
          </a:ln>
        </p:spPr>
        <p:txBody>
          <a:bodyPr wrap="none" rtlCol="0">
            <a:spAutoFit/>
          </a:bodyPr>
          <a:lstStyle/>
          <a:p>
            <a:endParaRPr lang="en-PK"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PK" dirty="0">
                <a:solidFill>
                  <a:srgbClr val="00000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myClass</a:t>
            </a:r>
            <a:r>
              <a:rPr lang="en-US" dirty="0">
                <a:solidFill>
                  <a:srgbClr val="000000"/>
                </a:solidFill>
                <a:latin typeface="Consolas" panose="020B0609020204030204" pitchFamily="49" charset="0"/>
              </a:rPr>
              <a:t> c1(-3);</a:t>
            </a:r>
          </a:p>
          <a:p>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myClass</a:t>
            </a:r>
            <a:r>
              <a:rPr lang="en-US" dirty="0">
                <a:solidFill>
                  <a:srgbClr val="000000"/>
                </a:solidFill>
                <a:latin typeface="Consolas" panose="020B0609020204030204" pitchFamily="49" charset="0"/>
              </a:rPr>
              <a:t> c2(5);</a:t>
            </a:r>
          </a:p>
          <a:p>
            <a:r>
              <a:rPr lang="en-US" dirty="0">
                <a:solidFill>
                  <a:srgbClr val="008000"/>
                </a:solidFill>
                <a:latin typeface="Consolas" panose="020B0609020204030204" pitchFamily="49" charset="0"/>
              </a:rPr>
              <a:t>//copy constructor will be called at </a:t>
            </a:r>
          </a:p>
          <a:p>
            <a:r>
              <a:rPr lang="en-US" dirty="0">
                <a:solidFill>
                  <a:srgbClr val="008000"/>
                </a:solidFill>
                <a:latin typeface="Consolas" panose="020B0609020204030204" pitchFamily="49" charset="0"/>
              </a:rPr>
              <a:t>//object creation</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myClass</a:t>
            </a:r>
            <a:r>
              <a:rPr lang="en-US" dirty="0">
                <a:solidFill>
                  <a:srgbClr val="000000"/>
                </a:solidFill>
                <a:latin typeface="Consolas" panose="020B0609020204030204" pitchFamily="49" charset="0"/>
              </a:rPr>
              <a:t> c3 = c2; </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&lt;&lt;</a:t>
            </a:r>
            <a:r>
              <a:rPr lang="en-US" dirty="0">
                <a:solidFill>
                  <a:srgbClr val="000000"/>
                </a:solidFill>
                <a:latin typeface="Consolas" panose="020B0609020204030204" pitchFamily="49" charset="0"/>
              </a:rPr>
              <a:t> c3.getA();</a:t>
            </a:r>
          </a:p>
          <a:p>
            <a:endParaRPr lang="en-US" dirty="0">
              <a:solidFill>
                <a:srgbClr val="000000"/>
              </a:solidFill>
              <a:latin typeface="Consolas" panose="020B0609020204030204" pitchFamily="49" charset="0"/>
            </a:endParaRPr>
          </a:p>
          <a:p>
            <a:r>
              <a:rPr lang="en-US" dirty="0">
                <a:solidFill>
                  <a:srgbClr val="008000"/>
                </a:solidFill>
                <a:latin typeface="Consolas" panose="020B0609020204030204" pitchFamily="49" charset="0"/>
              </a:rPr>
              <a:t>//overloaded = operator function called</a:t>
            </a:r>
            <a:endParaRPr lang="en-PK"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c1 </a:t>
            </a:r>
            <a:r>
              <a:rPr lang="en-US" dirty="0">
                <a:solidFill>
                  <a:srgbClr val="008080"/>
                </a:solidFill>
                <a:latin typeface="Consolas" panose="020B0609020204030204" pitchFamily="49" charset="0"/>
              </a:rPr>
              <a:t>=</a:t>
            </a:r>
            <a:r>
              <a:rPr lang="en-US" dirty="0">
                <a:solidFill>
                  <a:srgbClr val="000000"/>
                </a:solidFill>
                <a:latin typeface="Consolas" panose="020B0609020204030204" pitchFamily="49" charset="0"/>
              </a:rPr>
              <a:t> c2;    </a:t>
            </a:r>
            <a:r>
              <a:rPr lang="en-US" b="1" dirty="0">
                <a:solidFill>
                  <a:srgbClr val="FF0000"/>
                </a:solidFill>
                <a:latin typeface="Consolas" panose="020B0609020204030204" pitchFamily="49" charset="0"/>
              </a:rPr>
              <a:t>//c1.operator=(c2);</a:t>
            </a:r>
          </a:p>
          <a:p>
            <a:endParaRPr lang="en-US" b="1" dirty="0">
              <a:solidFill>
                <a:srgbClr val="FF0000"/>
              </a:solidFill>
              <a:latin typeface="Consolas" panose="020B0609020204030204" pitchFamily="49" charset="0"/>
            </a:endParaRPr>
          </a:p>
          <a:p>
            <a:r>
              <a:rPr lang="en-US" dirty="0">
                <a:solidFill>
                  <a:srgbClr val="008000"/>
                </a:solidFill>
                <a:latin typeface="Consolas" panose="020B0609020204030204" pitchFamily="49" charset="0"/>
              </a:rPr>
              <a:t>//c1 is unchanged</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&lt;&lt;</a:t>
            </a:r>
            <a:r>
              <a:rPr lang="en-US" dirty="0">
                <a:solidFill>
                  <a:srgbClr val="000000"/>
                </a:solidFill>
                <a:latin typeface="Consolas" panose="020B0609020204030204" pitchFamily="49" charset="0"/>
              </a:rPr>
              <a:t> c1.getA();</a:t>
            </a:r>
          </a:p>
          <a:p>
            <a:endParaRPr lang="en-PK"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0;</a:t>
            </a:r>
          </a:p>
          <a:p>
            <a:r>
              <a:rPr lang="en-PK" dirty="0">
                <a:solidFill>
                  <a:srgbClr val="000000"/>
                </a:solidFill>
                <a:latin typeface="Consolas" panose="020B0609020204030204" pitchFamily="49" charset="0"/>
              </a:rPr>
              <a:t>}</a:t>
            </a:r>
            <a:endParaRPr lang="en-PK" dirty="0"/>
          </a:p>
        </p:txBody>
      </p:sp>
      <p:sp>
        <p:nvSpPr>
          <p:cNvPr id="6" name="TextBox 5">
            <a:extLst>
              <a:ext uri="{FF2B5EF4-FFF2-40B4-BE49-F238E27FC236}">
                <a16:creationId xmlns:a16="http://schemas.microsoft.com/office/drawing/2014/main" id="{A4207918-C6D8-4565-A8FA-5790AD7F4C3F}"/>
              </a:ext>
            </a:extLst>
          </p:cNvPr>
          <p:cNvSpPr txBox="1"/>
          <p:nvPr/>
        </p:nvSpPr>
        <p:spPr>
          <a:xfrm>
            <a:off x="6249793" y="5409629"/>
            <a:ext cx="2516138" cy="1323439"/>
          </a:xfrm>
          <a:prstGeom prst="rect">
            <a:avLst/>
          </a:prstGeom>
          <a:solidFill>
            <a:schemeClr val="bg1"/>
          </a:solidFill>
          <a:ln>
            <a:solidFill>
              <a:srgbClr val="FF0000"/>
            </a:solidFill>
          </a:ln>
        </p:spPr>
        <p:txBody>
          <a:bodyPr wrap="none" rtlCol="0">
            <a:spAutoFit/>
          </a:bodyPr>
          <a:lstStyle/>
          <a:p>
            <a:r>
              <a:rPr lang="en-US" sz="2000" dirty="0"/>
              <a:t>copy constructor</a:t>
            </a:r>
          </a:p>
          <a:p>
            <a:r>
              <a:rPr lang="en-US" sz="2000" dirty="0"/>
              <a:t>5</a:t>
            </a:r>
          </a:p>
          <a:p>
            <a:r>
              <a:rPr lang="en-US" sz="2000" dirty="0"/>
              <a:t>Overloaded = function</a:t>
            </a:r>
          </a:p>
          <a:p>
            <a:r>
              <a:rPr lang="en-US" sz="2000" dirty="0"/>
              <a:t>-3</a:t>
            </a:r>
            <a:endParaRPr lang="en-PK" sz="2000" dirty="0"/>
          </a:p>
        </p:txBody>
      </p:sp>
    </p:spTree>
    <p:extLst>
      <p:ext uri="{BB962C8B-B14F-4D97-AF65-F5344CB8AC3E}">
        <p14:creationId xmlns:p14="http://schemas.microsoft.com/office/powerpoint/2010/main" val="122733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16" end="16"/>
                                            </p:txEl>
                                          </p:spTgt>
                                        </p:tgtEl>
                                        <p:attrNameLst>
                                          <p:attrName>ppt_x</p:attrName>
                                          <p:attrName>ppt_y</p:attrName>
                                        </p:attrNameLst>
                                      </p:cBhvr>
                                    </p:animMotion>
                                    <p:animRot by="1500000">
                                      <p:cBhvr>
                                        <p:cTn id="7" dur="125" fill="hold">
                                          <p:stCondLst>
                                            <p:cond delay="0"/>
                                          </p:stCondLst>
                                        </p:cTn>
                                        <p:tgtEl>
                                          <p:spTgt spid="3">
                                            <p:txEl>
                                              <p:pRg st="16" end="16"/>
                                            </p:txEl>
                                          </p:spTgt>
                                        </p:tgtEl>
                                        <p:attrNameLst>
                                          <p:attrName>r</p:attrName>
                                        </p:attrNameLst>
                                      </p:cBhvr>
                                    </p:animRot>
                                    <p:animRot by="-1500000">
                                      <p:cBhvr>
                                        <p:cTn id="8" dur="125" fill="hold">
                                          <p:stCondLst>
                                            <p:cond delay="125"/>
                                          </p:stCondLst>
                                        </p:cTn>
                                        <p:tgtEl>
                                          <p:spTgt spid="3">
                                            <p:txEl>
                                              <p:pRg st="16" end="16"/>
                                            </p:txEl>
                                          </p:spTgt>
                                        </p:tgtEl>
                                        <p:attrNameLst>
                                          <p:attrName>r</p:attrName>
                                        </p:attrNameLst>
                                      </p:cBhvr>
                                    </p:animRot>
                                    <p:animRot by="-1500000">
                                      <p:cBhvr>
                                        <p:cTn id="9" dur="125" fill="hold">
                                          <p:stCondLst>
                                            <p:cond delay="250"/>
                                          </p:stCondLst>
                                        </p:cTn>
                                        <p:tgtEl>
                                          <p:spTgt spid="3">
                                            <p:txEl>
                                              <p:pRg st="16" end="16"/>
                                            </p:txEl>
                                          </p:spTgt>
                                        </p:tgtEl>
                                        <p:attrNameLst>
                                          <p:attrName>r</p:attrName>
                                        </p:attrNameLst>
                                      </p:cBhvr>
                                    </p:animRot>
                                    <p:animRot by="1500000">
                                      <p:cBhvr>
                                        <p:cTn id="10" dur="125" fill="hold">
                                          <p:stCondLst>
                                            <p:cond delay="375"/>
                                          </p:stCondLst>
                                        </p:cTn>
                                        <p:tgtEl>
                                          <p:spTgt spid="3">
                                            <p:txEl>
                                              <p:pRg st="16" end="16"/>
                                            </p:txEl>
                                          </p:spTgt>
                                        </p:tgtEl>
                                        <p:attrNameLst>
                                          <p:attrName>r</p:attrName>
                                        </p:attrNameLst>
                                      </p:cBhvr>
                                    </p:animRot>
                                  </p:childTnLst>
                                </p:cTn>
                              </p:par>
                              <p:par>
                                <p:cTn id="11" presetID="34" presetClass="emph" presetSubtype="0" fill="hold" nodeType="withEffect">
                                  <p:stCondLst>
                                    <p:cond delay="0"/>
                                  </p:stCondLst>
                                  <p:iterate type="lt">
                                    <p:tmPct val="10000"/>
                                  </p:iterate>
                                  <p:childTnLst>
                                    <p:animMotion origin="layout" path="M 0.0 0.0 L 0.0 -0.07213" pathEditMode="relative" ptsTypes="">
                                      <p:cBhvr>
                                        <p:cTn id="12" dur="250" accel="50000" decel="50000" autoRev="1" fill="hold">
                                          <p:stCondLst>
                                            <p:cond delay="0"/>
                                          </p:stCondLst>
                                        </p:cTn>
                                        <p:tgtEl>
                                          <p:spTgt spid="3">
                                            <p:txEl>
                                              <p:pRg st="17" end="17"/>
                                            </p:txEl>
                                          </p:spTgt>
                                        </p:tgtEl>
                                        <p:attrNameLst>
                                          <p:attrName>ppt_x</p:attrName>
                                          <p:attrName>ppt_y</p:attrName>
                                        </p:attrNameLst>
                                      </p:cBhvr>
                                    </p:animMotion>
                                    <p:animRot by="1500000">
                                      <p:cBhvr>
                                        <p:cTn id="13" dur="125" fill="hold">
                                          <p:stCondLst>
                                            <p:cond delay="0"/>
                                          </p:stCondLst>
                                        </p:cTn>
                                        <p:tgtEl>
                                          <p:spTgt spid="3">
                                            <p:txEl>
                                              <p:pRg st="17" end="17"/>
                                            </p:txEl>
                                          </p:spTgt>
                                        </p:tgtEl>
                                        <p:attrNameLst>
                                          <p:attrName>r</p:attrName>
                                        </p:attrNameLst>
                                      </p:cBhvr>
                                    </p:animRot>
                                    <p:animRot by="-1500000">
                                      <p:cBhvr>
                                        <p:cTn id="14" dur="125" fill="hold">
                                          <p:stCondLst>
                                            <p:cond delay="125"/>
                                          </p:stCondLst>
                                        </p:cTn>
                                        <p:tgtEl>
                                          <p:spTgt spid="3">
                                            <p:txEl>
                                              <p:pRg st="17" end="17"/>
                                            </p:txEl>
                                          </p:spTgt>
                                        </p:tgtEl>
                                        <p:attrNameLst>
                                          <p:attrName>r</p:attrName>
                                        </p:attrNameLst>
                                      </p:cBhvr>
                                    </p:animRot>
                                    <p:animRot by="-1500000">
                                      <p:cBhvr>
                                        <p:cTn id="15" dur="125" fill="hold">
                                          <p:stCondLst>
                                            <p:cond delay="250"/>
                                          </p:stCondLst>
                                        </p:cTn>
                                        <p:tgtEl>
                                          <p:spTgt spid="3">
                                            <p:txEl>
                                              <p:pRg st="17" end="17"/>
                                            </p:txEl>
                                          </p:spTgt>
                                        </p:tgtEl>
                                        <p:attrNameLst>
                                          <p:attrName>r</p:attrName>
                                        </p:attrNameLst>
                                      </p:cBhvr>
                                    </p:animRot>
                                    <p:animRot by="1500000">
                                      <p:cBhvr>
                                        <p:cTn id="16" dur="125" fill="hold">
                                          <p:stCondLst>
                                            <p:cond delay="375"/>
                                          </p:stCondLst>
                                        </p:cTn>
                                        <p:tgtEl>
                                          <p:spTgt spid="3">
                                            <p:txEl>
                                              <p:pRg st="17" end="17"/>
                                            </p:txEl>
                                          </p:spTgt>
                                        </p:tgtEl>
                                        <p:attrNameLst>
                                          <p:attrName>r</p:attrName>
                                        </p:attrNameLst>
                                      </p:cBhvr>
                                    </p:animRot>
                                  </p:childTnLst>
                                </p:cTn>
                              </p:par>
                              <p:par>
                                <p:cTn id="17" presetID="34" presetClass="emph" presetSubtype="0" fill="hold" nodeType="withEffect">
                                  <p:stCondLst>
                                    <p:cond delay="0"/>
                                  </p:stCondLst>
                                  <p:iterate type="lt">
                                    <p:tmPct val="10000"/>
                                  </p:iterate>
                                  <p:childTnLst>
                                    <p:animMotion origin="layout" path="M 0.0 0.0 L 0.0 -0.07213" pathEditMode="relative" ptsTypes="">
                                      <p:cBhvr>
                                        <p:cTn id="18" dur="250" accel="50000" decel="50000" autoRev="1" fill="hold">
                                          <p:stCondLst>
                                            <p:cond delay="0"/>
                                          </p:stCondLst>
                                        </p:cTn>
                                        <p:tgtEl>
                                          <p:spTgt spid="3">
                                            <p:txEl>
                                              <p:pRg st="18" end="18"/>
                                            </p:txEl>
                                          </p:spTgt>
                                        </p:tgtEl>
                                        <p:attrNameLst>
                                          <p:attrName>ppt_x</p:attrName>
                                          <p:attrName>ppt_y</p:attrName>
                                        </p:attrNameLst>
                                      </p:cBhvr>
                                    </p:animMotion>
                                    <p:animRot by="1500000">
                                      <p:cBhvr>
                                        <p:cTn id="19" dur="125" fill="hold">
                                          <p:stCondLst>
                                            <p:cond delay="0"/>
                                          </p:stCondLst>
                                        </p:cTn>
                                        <p:tgtEl>
                                          <p:spTgt spid="3">
                                            <p:txEl>
                                              <p:pRg st="18" end="18"/>
                                            </p:txEl>
                                          </p:spTgt>
                                        </p:tgtEl>
                                        <p:attrNameLst>
                                          <p:attrName>r</p:attrName>
                                        </p:attrNameLst>
                                      </p:cBhvr>
                                    </p:animRot>
                                    <p:animRot by="-1500000">
                                      <p:cBhvr>
                                        <p:cTn id="20" dur="125" fill="hold">
                                          <p:stCondLst>
                                            <p:cond delay="125"/>
                                          </p:stCondLst>
                                        </p:cTn>
                                        <p:tgtEl>
                                          <p:spTgt spid="3">
                                            <p:txEl>
                                              <p:pRg st="18" end="18"/>
                                            </p:txEl>
                                          </p:spTgt>
                                        </p:tgtEl>
                                        <p:attrNameLst>
                                          <p:attrName>r</p:attrName>
                                        </p:attrNameLst>
                                      </p:cBhvr>
                                    </p:animRot>
                                    <p:animRot by="-1500000">
                                      <p:cBhvr>
                                        <p:cTn id="21" dur="125" fill="hold">
                                          <p:stCondLst>
                                            <p:cond delay="250"/>
                                          </p:stCondLst>
                                        </p:cTn>
                                        <p:tgtEl>
                                          <p:spTgt spid="3">
                                            <p:txEl>
                                              <p:pRg st="18" end="18"/>
                                            </p:txEl>
                                          </p:spTgt>
                                        </p:tgtEl>
                                        <p:attrNameLst>
                                          <p:attrName>r</p:attrName>
                                        </p:attrNameLst>
                                      </p:cBhvr>
                                    </p:animRot>
                                    <p:animRot by="1500000">
                                      <p:cBhvr>
                                        <p:cTn id="22" dur="125" fill="hold">
                                          <p:stCondLst>
                                            <p:cond delay="375"/>
                                          </p:stCondLst>
                                        </p:cTn>
                                        <p:tgtEl>
                                          <p:spTgt spid="3">
                                            <p:txEl>
                                              <p:pRg st="18" end="18"/>
                                            </p:txEl>
                                          </p:spTgt>
                                        </p:tgtEl>
                                        <p:attrNameLst>
                                          <p:attrName>r</p:attrName>
                                        </p:attrNameLst>
                                      </p:cBhvr>
                                    </p:animRot>
                                  </p:childTnLst>
                                </p:cTn>
                              </p:par>
                              <p:par>
                                <p:cTn id="23" presetID="34" presetClass="emph" presetSubtype="0" fill="hold" nodeType="withEffect">
                                  <p:stCondLst>
                                    <p:cond delay="0"/>
                                  </p:stCondLst>
                                  <p:iterate type="lt">
                                    <p:tmPct val="10000"/>
                                  </p:iterate>
                                  <p:childTnLst>
                                    <p:animMotion origin="layout" path="M 0.0 0.0 L 0.0 -0.07213" pathEditMode="relative" ptsTypes="">
                                      <p:cBhvr>
                                        <p:cTn id="24" dur="250" accel="50000" decel="50000" autoRev="1" fill="hold">
                                          <p:stCondLst>
                                            <p:cond delay="0"/>
                                          </p:stCondLst>
                                        </p:cTn>
                                        <p:tgtEl>
                                          <p:spTgt spid="3">
                                            <p:txEl>
                                              <p:pRg st="19" end="19"/>
                                            </p:txEl>
                                          </p:spTgt>
                                        </p:tgtEl>
                                        <p:attrNameLst>
                                          <p:attrName>ppt_x</p:attrName>
                                          <p:attrName>ppt_y</p:attrName>
                                        </p:attrNameLst>
                                      </p:cBhvr>
                                    </p:animMotion>
                                    <p:animRot by="1500000">
                                      <p:cBhvr>
                                        <p:cTn id="25" dur="125" fill="hold">
                                          <p:stCondLst>
                                            <p:cond delay="0"/>
                                          </p:stCondLst>
                                        </p:cTn>
                                        <p:tgtEl>
                                          <p:spTgt spid="3">
                                            <p:txEl>
                                              <p:pRg st="19" end="19"/>
                                            </p:txEl>
                                          </p:spTgt>
                                        </p:tgtEl>
                                        <p:attrNameLst>
                                          <p:attrName>r</p:attrName>
                                        </p:attrNameLst>
                                      </p:cBhvr>
                                    </p:animRot>
                                    <p:animRot by="-1500000">
                                      <p:cBhvr>
                                        <p:cTn id="26" dur="125" fill="hold">
                                          <p:stCondLst>
                                            <p:cond delay="125"/>
                                          </p:stCondLst>
                                        </p:cTn>
                                        <p:tgtEl>
                                          <p:spTgt spid="3">
                                            <p:txEl>
                                              <p:pRg st="19" end="19"/>
                                            </p:txEl>
                                          </p:spTgt>
                                        </p:tgtEl>
                                        <p:attrNameLst>
                                          <p:attrName>r</p:attrName>
                                        </p:attrNameLst>
                                      </p:cBhvr>
                                    </p:animRot>
                                    <p:animRot by="-1500000">
                                      <p:cBhvr>
                                        <p:cTn id="27" dur="125" fill="hold">
                                          <p:stCondLst>
                                            <p:cond delay="250"/>
                                          </p:stCondLst>
                                        </p:cTn>
                                        <p:tgtEl>
                                          <p:spTgt spid="3">
                                            <p:txEl>
                                              <p:pRg st="19" end="19"/>
                                            </p:txEl>
                                          </p:spTgt>
                                        </p:tgtEl>
                                        <p:attrNameLst>
                                          <p:attrName>r</p:attrName>
                                        </p:attrNameLst>
                                      </p:cBhvr>
                                    </p:animRot>
                                    <p:animRot by="1500000">
                                      <p:cBhvr>
                                        <p:cTn id="28" dur="125" fill="hold">
                                          <p:stCondLst>
                                            <p:cond delay="375"/>
                                          </p:stCondLst>
                                        </p:cTn>
                                        <p:tgtEl>
                                          <p:spTgt spid="3">
                                            <p:txEl>
                                              <p:pRg st="19" end="19"/>
                                            </p:txEl>
                                          </p:spTgt>
                                        </p:tgtEl>
                                        <p:attrNameLst>
                                          <p:attrName>r</p:attrName>
                                        </p:attrNameLst>
                                      </p:cBhvr>
                                    </p:animRot>
                                  </p:childTnLst>
                                </p:cTn>
                              </p:par>
                              <p:par>
                                <p:cTn id="29" presetID="34" presetClass="emph" presetSubtype="0" fill="hold" nodeType="withEffect">
                                  <p:stCondLst>
                                    <p:cond delay="0"/>
                                  </p:stCondLst>
                                  <p:iterate type="lt">
                                    <p:tmPct val="10000"/>
                                  </p:iterate>
                                  <p:childTnLst>
                                    <p:animMotion origin="layout" path="M 0.0 0.0 L 0.0 -0.07213" pathEditMode="relative" ptsTypes="">
                                      <p:cBhvr>
                                        <p:cTn id="30" dur="250" accel="50000" decel="50000" autoRev="1" fill="hold">
                                          <p:stCondLst>
                                            <p:cond delay="0"/>
                                          </p:stCondLst>
                                        </p:cTn>
                                        <p:tgtEl>
                                          <p:spTgt spid="3">
                                            <p:txEl>
                                              <p:pRg st="20" end="20"/>
                                            </p:txEl>
                                          </p:spTgt>
                                        </p:tgtEl>
                                        <p:attrNameLst>
                                          <p:attrName>ppt_x</p:attrName>
                                          <p:attrName>ppt_y</p:attrName>
                                        </p:attrNameLst>
                                      </p:cBhvr>
                                    </p:animMotion>
                                    <p:animRot by="1500000">
                                      <p:cBhvr>
                                        <p:cTn id="31" dur="125" fill="hold">
                                          <p:stCondLst>
                                            <p:cond delay="0"/>
                                          </p:stCondLst>
                                        </p:cTn>
                                        <p:tgtEl>
                                          <p:spTgt spid="3">
                                            <p:txEl>
                                              <p:pRg st="20" end="20"/>
                                            </p:txEl>
                                          </p:spTgt>
                                        </p:tgtEl>
                                        <p:attrNameLst>
                                          <p:attrName>r</p:attrName>
                                        </p:attrNameLst>
                                      </p:cBhvr>
                                    </p:animRot>
                                    <p:animRot by="-1500000">
                                      <p:cBhvr>
                                        <p:cTn id="32" dur="125" fill="hold">
                                          <p:stCondLst>
                                            <p:cond delay="125"/>
                                          </p:stCondLst>
                                        </p:cTn>
                                        <p:tgtEl>
                                          <p:spTgt spid="3">
                                            <p:txEl>
                                              <p:pRg st="20" end="20"/>
                                            </p:txEl>
                                          </p:spTgt>
                                        </p:tgtEl>
                                        <p:attrNameLst>
                                          <p:attrName>r</p:attrName>
                                        </p:attrNameLst>
                                      </p:cBhvr>
                                    </p:animRot>
                                    <p:animRot by="-1500000">
                                      <p:cBhvr>
                                        <p:cTn id="33" dur="125" fill="hold">
                                          <p:stCondLst>
                                            <p:cond delay="250"/>
                                          </p:stCondLst>
                                        </p:cTn>
                                        <p:tgtEl>
                                          <p:spTgt spid="3">
                                            <p:txEl>
                                              <p:pRg st="20" end="20"/>
                                            </p:txEl>
                                          </p:spTgt>
                                        </p:tgtEl>
                                        <p:attrNameLst>
                                          <p:attrName>r</p:attrName>
                                        </p:attrNameLst>
                                      </p:cBhvr>
                                    </p:animRot>
                                    <p:animRot by="1500000">
                                      <p:cBhvr>
                                        <p:cTn id="34" dur="125" fill="hold">
                                          <p:stCondLst>
                                            <p:cond delay="375"/>
                                          </p:stCondLst>
                                        </p:cTn>
                                        <p:tgtEl>
                                          <p:spTgt spid="3">
                                            <p:txEl>
                                              <p:pRg st="20" end="20"/>
                                            </p:txEl>
                                          </p:spTgt>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t>Comparison Operator ==</a:t>
            </a:r>
          </a:p>
        </p:txBody>
      </p:sp>
      <p:sp>
        <p:nvSpPr>
          <p:cNvPr id="2" name="Slide Number Placeholder 1">
            <a:extLst>
              <a:ext uri="{FF2B5EF4-FFF2-40B4-BE49-F238E27FC236}">
                <a16:creationId xmlns:a16="http://schemas.microsoft.com/office/drawing/2014/main" id="{AA80EB2A-E7FB-43D0-9A24-6375AF937A2C}"/>
              </a:ext>
            </a:extLst>
          </p:cNvPr>
          <p:cNvSpPr>
            <a:spLocks noGrp="1"/>
          </p:cNvSpPr>
          <p:nvPr>
            <p:ph type="sldNum" sz="quarter" idx="12"/>
          </p:nvPr>
        </p:nvSpPr>
        <p:spPr/>
        <p:txBody>
          <a:bodyPr/>
          <a:lstStyle/>
          <a:p>
            <a:fld id="{25C2CBD0-4E8A-462D-9424-859647FC3ED0}" type="slidenum">
              <a:rPr lang="en-US" smtClean="0"/>
              <a:pPr/>
              <a:t>43</a:t>
            </a:fld>
            <a:endParaRPr lang="en-US"/>
          </a:p>
        </p:txBody>
      </p:sp>
      <p:sp>
        <p:nvSpPr>
          <p:cNvPr id="3" name="Rectangle 3"/>
          <p:cNvSpPr txBox="1">
            <a:spLocks noChangeArrowheads="1"/>
          </p:cNvSpPr>
          <p:nvPr/>
        </p:nvSpPr>
        <p:spPr>
          <a:xfrm>
            <a:off x="391886" y="1295400"/>
            <a:ext cx="8333014" cy="5486400"/>
          </a:xfrm>
          <a:prstGeom prst="rect">
            <a:avLst/>
          </a:prstGeom>
        </p:spPr>
        <p:txBody>
          <a:bodyPr/>
          <a:lstStyle/>
          <a:p>
            <a:pPr marL="342900" indent="-342900" eaLnBrk="0" hangingPunct="0">
              <a:lnSpc>
                <a:spcPct val="80000"/>
              </a:lnSpc>
              <a:spcBef>
                <a:spcPct val="20000"/>
              </a:spcBef>
              <a:defRPr/>
            </a:pPr>
            <a:r>
              <a:rPr lang="en-US" sz="2000" b="1" kern="0" dirty="0">
                <a:latin typeface="Consolas" panose="020B0609020204030204" pitchFamily="49" charset="0"/>
                <a:cs typeface="Tahoma" pitchFamily="34" charset="0"/>
              </a:rPr>
              <a:t>class Employee</a:t>
            </a:r>
          </a:p>
          <a:p>
            <a:pPr marL="342900" indent="-342900" eaLnBrk="0" hangingPunct="0">
              <a:lnSpc>
                <a:spcPct val="80000"/>
              </a:lnSpc>
              <a:spcBef>
                <a:spcPct val="20000"/>
              </a:spcBef>
              <a:defRPr/>
            </a:pPr>
            <a:r>
              <a:rPr lang="en-US" sz="2000" b="1" kern="0" dirty="0">
                <a:latin typeface="Consolas" panose="020B0609020204030204" pitchFamily="49" charset="0"/>
                <a:cs typeface="Tahoma" pitchFamily="34" charset="0"/>
              </a:rPr>
              <a:t>{    private:</a:t>
            </a:r>
          </a:p>
          <a:p>
            <a:pPr marL="742950" lvl="1" indent="-285750" eaLnBrk="0" hangingPunct="0">
              <a:lnSpc>
                <a:spcPct val="80000"/>
              </a:lnSpc>
              <a:spcBef>
                <a:spcPct val="20000"/>
              </a:spcBef>
              <a:defRPr/>
            </a:pPr>
            <a:r>
              <a:rPr lang="en-US" sz="2000" b="1" kern="0" dirty="0">
                <a:latin typeface="Consolas" panose="020B0609020204030204" pitchFamily="49" charset="0"/>
                <a:cs typeface="Tahoma" pitchFamily="34" charset="0"/>
              </a:rPr>
              <a:t>		</a:t>
            </a:r>
            <a:r>
              <a:rPr lang="en-US" sz="2000" b="1" kern="0" dirty="0" err="1">
                <a:latin typeface="Consolas" panose="020B0609020204030204" pitchFamily="49" charset="0"/>
                <a:cs typeface="Tahoma" pitchFamily="34" charset="0"/>
              </a:rPr>
              <a:t>int</a:t>
            </a:r>
            <a:r>
              <a:rPr lang="en-US" sz="2000" b="1" kern="0" dirty="0">
                <a:latin typeface="Consolas" panose="020B0609020204030204" pitchFamily="49" charset="0"/>
                <a:cs typeface="Tahoma" pitchFamily="34" charset="0"/>
              </a:rPr>
              <a:t> </a:t>
            </a:r>
            <a:r>
              <a:rPr lang="en-US" sz="2000" b="1" kern="0" dirty="0" err="1">
                <a:latin typeface="Consolas" panose="020B0609020204030204" pitchFamily="49" charset="0"/>
                <a:cs typeface="Tahoma" pitchFamily="34" charset="0"/>
              </a:rPr>
              <a:t>idNum</a:t>
            </a:r>
            <a:r>
              <a:rPr lang="en-US" sz="2000" b="1" kern="0" dirty="0">
                <a:latin typeface="Consolas" panose="020B0609020204030204" pitchFamily="49" charset="0"/>
                <a:cs typeface="Tahoma" pitchFamily="34" charset="0"/>
              </a:rPr>
              <a:t>;</a:t>
            </a:r>
          </a:p>
          <a:p>
            <a:pPr marL="742950" lvl="1" indent="-285750" eaLnBrk="0" hangingPunct="0">
              <a:lnSpc>
                <a:spcPct val="80000"/>
              </a:lnSpc>
              <a:spcBef>
                <a:spcPct val="20000"/>
              </a:spcBef>
              <a:defRPr/>
            </a:pPr>
            <a:r>
              <a:rPr lang="en-US" sz="2000" b="1" kern="0" dirty="0">
                <a:latin typeface="Consolas" panose="020B0609020204030204" pitchFamily="49" charset="0"/>
                <a:cs typeface="Tahoma" pitchFamily="34" charset="0"/>
              </a:rPr>
              <a:t>		double salary;</a:t>
            </a:r>
          </a:p>
          <a:p>
            <a:pPr marL="742950" lvl="1" indent="-285750" eaLnBrk="0" hangingPunct="0">
              <a:lnSpc>
                <a:spcPct val="80000"/>
              </a:lnSpc>
              <a:spcBef>
                <a:spcPct val="20000"/>
              </a:spcBef>
              <a:defRPr/>
            </a:pPr>
            <a:r>
              <a:rPr lang="en-US" sz="2000" b="1" kern="0" dirty="0">
                <a:latin typeface="Consolas" panose="020B0609020204030204" pitchFamily="49" charset="0"/>
                <a:cs typeface="Tahoma" pitchFamily="34" charset="0"/>
              </a:rPr>
              <a:t>public:</a:t>
            </a:r>
          </a:p>
          <a:p>
            <a:pPr marL="742950" lvl="1" indent="-285750" eaLnBrk="0" hangingPunct="0">
              <a:lnSpc>
                <a:spcPct val="80000"/>
              </a:lnSpc>
              <a:spcBef>
                <a:spcPct val="20000"/>
              </a:spcBef>
              <a:defRPr/>
            </a:pPr>
            <a:r>
              <a:rPr lang="en-US" sz="2000" b="1" kern="0" dirty="0">
                <a:latin typeface="Consolas" panose="020B0609020204030204" pitchFamily="49" charset="0"/>
                <a:cs typeface="Tahoma" pitchFamily="34" charset="0"/>
              </a:rPr>
              <a:t>	  Employee ( ) { </a:t>
            </a:r>
            <a:r>
              <a:rPr lang="en-US" sz="2000" b="1" kern="0" dirty="0" err="1">
                <a:latin typeface="Consolas" panose="020B0609020204030204" pitchFamily="49" charset="0"/>
                <a:cs typeface="Tahoma" pitchFamily="34" charset="0"/>
              </a:rPr>
              <a:t>idNum</a:t>
            </a:r>
            <a:r>
              <a:rPr lang="en-US" sz="2000" b="1" kern="0" dirty="0">
                <a:latin typeface="Consolas" panose="020B0609020204030204" pitchFamily="49" charset="0"/>
                <a:cs typeface="Tahoma" pitchFamily="34" charset="0"/>
              </a:rPr>
              <a:t> = 0, salary  = 0.0; }</a:t>
            </a:r>
          </a:p>
          <a:p>
            <a:pPr marL="742950" lvl="1" indent="-285750" eaLnBrk="0" hangingPunct="0">
              <a:lnSpc>
                <a:spcPct val="80000"/>
              </a:lnSpc>
              <a:spcBef>
                <a:spcPct val="20000"/>
              </a:spcBef>
              <a:defRPr/>
            </a:pPr>
            <a:r>
              <a:rPr lang="en-US" sz="2000" b="1" kern="0" dirty="0">
                <a:latin typeface="Consolas" panose="020B0609020204030204" pitchFamily="49" charset="0"/>
                <a:cs typeface="Tahoma" pitchFamily="34" charset="0"/>
              </a:rPr>
              <a:t>	  void </a:t>
            </a:r>
            <a:r>
              <a:rPr lang="en-US" sz="2000" b="1" kern="0" dirty="0" err="1">
                <a:latin typeface="Consolas" panose="020B0609020204030204" pitchFamily="49" charset="0"/>
                <a:cs typeface="Tahoma" pitchFamily="34" charset="0"/>
              </a:rPr>
              <a:t>setValues</a:t>
            </a:r>
            <a:r>
              <a:rPr lang="en-US" sz="2000" b="1" kern="0" dirty="0">
                <a:latin typeface="Consolas" panose="020B0609020204030204" pitchFamily="49" charset="0"/>
                <a:cs typeface="Tahoma" pitchFamily="34" charset="0"/>
              </a:rPr>
              <a:t> (int a, int b);</a:t>
            </a:r>
          </a:p>
          <a:p>
            <a:pPr marL="742950" lvl="1" indent="-285750" eaLnBrk="0" hangingPunct="0">
              <a:lnSpc>
                <a:spcPct val="80000"/>
              </a:lnSpc>
              <a:spcBef>
                <a:spcPct val="20000"/>
              </a:spcBef>
              <a:defRPr/>
            </a:pPr>
            <a:r>
              <a:rPr lang="en-US" sz="2000" b="1" kern="0" dirty="0">
                <a:latin typeface="Consolas" panose="020B0609020204030204" pitchFamily="49" charset="0"/>
                <a:cs typeface="Tahoma" pitchFamily="34" charset="0"/>
              </a:rPr>
              <a:t>    double </a:t>
            </a:r>
            <a:r>
              <a:rPr lang="en-US" sz="2000" b="1" kern="0" dirty="0" err="1">
                <a:latin typeface="Consolas" panose="020B0609020204030204" pitchFamily="49" charset="0"/>
                <a:cs typeface="Tahoma" pitchFamily="34" charset="0"/>
              </a:rPr>
              <a:t>getSalary</a:t>
            </a:r>
            <a:r>
              <a:rPr lang="en-US" sz="2000" b="1" kern="0" dirty="0">
                <a:latin typeface="Consolas" panose="020B0609020204030204" pitchFamily="49" charset="0"/>
                <a:cs typeface="Tahoma" pitchFamily="34" charset="0"/>
              </a:rPr>
              <a:t>() { return salary }</a:t>
            </a:r>
          </a:p>
          <a:p>
            <a:pPr marL="742950" lvl="1" indent="-285750" eaLnBrk="0" hangingPunct="0">
              <a:lnSpc>
                <a:spcPct val="80000"/>
              </a:lnSpc>
              <a:spcBef>
                <a:spcPct val="20000"/>
              </a:spcBef>
              <a:defRPr/>
            </a:pPr>
            <a:r>
              <a:rPr lang="en-US" sz="2000" b="1" kern="0" dirty="0">
                <a:solidFill>
                  <a:srgbClr val="FF3300"/>
                </a:solidFill>
                <a:latin typeface="Consolas" panose="020B0609020204030204" pitchFamily="49" charset="0"/>
                <a:cs typeface="Tahoma" pitchFamily="34" charset="0"/>
              </a:rPr>
              <a:t>	</a:t>
            </a:r>
            <a:r>
              <a:rPr lang="en-US" sz="2000" b="1" kern="0" dirty="0">
                <a:solidFill>
                  <a:srgbClr val="2C14DE"/>
                </a:solidFill>
                <a:latin typeface="Consolas" panose="020B0609020204030204" pitchFamily="49" charset="0"/>
                <a:cs typeface="Tahoma" pitchFamily="34" charset="0"/>
              </a:rPr>
              <a:t>  </a:t>
            </a:r>
            <a:r>
              <a:rPr lang="en-US" sz="2000" b="1" kern="0" dirty="0">
                <a:solidFill>
                  <a:srgbClr val="0070C0"/>
                </a:solidFill>
                <a:latin typeface="Consolas" panose="020B0609020204030204" pitchFamily="49" charset="0"/>
                <a:cs typeface="Tahoma" pitchFamily="34" charset="0"/>
              </a:rPr>
              <a:t>bool operator== ( Employee &amp;emp );</a:t>
            </a:r>
          </a:p>
          <a:p>
            <a:pPr marL="342900" indent="-342900" eaLnBrk="0" hangingPunct="0">
              <a:lnSpc>
                <a:spcPct val="80000"/>
              </a:lnSpc>
              <a:spcBef>
                <a:spcPct val="20000"/>
              </a:spcBef>
              <a:defRPr/>
            </a:pPr>
            <a:r>
              <a:rPr lang="en-US" sz="2000" b="1" kern="0" dirty="0">
                <a:latin typeface="Consolas" panose="020B0609020204030204" pitchFamily="49" charset="0"/>
                <a:cs typeface="Tahoma" pitchFamily="34" charset="0"/>
              </a:rPr>
              <a:t>}</a:t>
            </a:r>
          </a:p>
          <a:p>
            <a:pPr marL="342900" indent="-342900" eaLnBrk="0" hangingPunct="0">
              <a:lnSpc>
                <a:spcPct val="80000"/>
              </a:lnSpc>
              <a:spcBef>
                <a:spcPct val="20000"/>
              </a:spcBef>
              <a:defRPr/>
            </a:pPr>
            <a:endParaRPr lang="en-US" sz="2000" b="1" kern="0" dirty="0">
              <a:latin typeface="Consolas" panose="020B0609020204030204" pitchFamily="49" charset="0"/>
              <a:cs typeface="Tahoma" pitchFamily="34" charset="0"/>
            </a:endParaRPr>
          </a:p>
          <a:p>
            <a:pPr marL="342900" indent="-342900" eaLnBrk="0" hangingPunct="0">
              <a:lnSpc>
                <a:spcPct val="80000"/>
              </a:lnSpc>
              <a:spcBef>
                <a:spcPct val="20000"/>
              </a:spcBef>
              <a:defRPr/>
            </a:pPr>
            <a:r>
              <a:rPr lang="en-US" sz="2000" b="1" kern="0" dirty="0">
                <a:latin typeface="Consolas" panose="020B0609020204030204" pitchFamily="49" charset="0"/>
                <a:cs typeface="Tahoma" pitchFamily="34" charset="0"/>
              </a:rPr>
              <a:t>void Employee::</a:t>
            </a:r>
            <a:r>
              <a:rPr lang="en-US" sz="2000" b="1" kern="0" dirty="0" err="1">
                <a:latin typeface="Consolas" panose="020B0609020204030204" pitchFamily="49" charset="0"/>
                <a:cs typeface="Tahoma" pitchFamily="34" charset="0"/>
              </a:rPr>
              <a:t>setValues</a:t>
            </a:r>
            <a:r>
              <a:rPr lang="en-US" sz="2000" b="1" kern="0" dirty="0">
                <a:latin typeface="Consolas" panose="020B0609020204030204" pitchFamily="49" charset="0"/>
                <a:cs typeface="Tahoma" pitchFamily="34" charset="0"/>
              </a:rPr>
              <a:t> ( </a:t>
            </a:r>
            <a:r>
              <a:rPr lang="en-US" sz="2000" b="1" kern="0" dirty="0" err="1">
                <a:latin typeface="Consolas" panose="020B0609020204030204" pitchFamily="49" charset="0"/>
                <a:cs typeface="Tahoma" pitchFamily="34" charset="0"/>
              </a:rPr>
              <a:t>int</a:t>
            </a:r>
            <a:r>
              <a:rPr lang="en-US" sz="2000" b="1" kern="0" dirty="0">
                <a:latin typeface="Consolas" panose="020B0609020204030204" pitchFamily="49" charset="0"/>
                <a:cs typeface="Tahoma" pitchFamily="34" charset="0"/>
              </a:rPr>
              <a:t> </a:t>
            </a:r>
            <a:r>
              <a:rPr lang="en-US" sz="2000" b="1" kern="0" dirty="0" err="1">
                <a:latin typeface="Consolas" panose="020B0609020204030204" pitchFamily="49" charset="0"/>
                <a:cs typeface="Tahoma" pitchFamily="34" charset="0"/>
              </a:rPr>
              <a:t>idN</a:t>
            </a:r>
            <a:r>
              <a:rPr lang="en-US" sz="2000" b="1" kern="0" dirty="0">
                <a:latin typeface="Consolas" panose="020B0609020204030204" pitchFamily="49" charset="0"/>
                <a:cs typeface="Tahoma" pitchFamily="34" charset="0"/>
              </a:rPr>
              <a:t> , double </a:t>
            </a:r>
            <a:r>
              <a:rPr lang="en-US" sz="2000" b="1" kern="0" dirty="0" err="1">
                <a:latin typeface="Consolas" panose="020B0609020204030204" pitchFamily="49" charset="0"/>
                <a:cs typeface="Tahoma" pitchFamily="34" charset="0"/>
              </a:rPr>
              <a:t>sal</a:t>
            </a:r>
            <a:r>
              <a:rPr lang="en-US" sz="2000" b="1" kern="0" dirty="0">
                <a:latin typeface="Consolas" panose="020B0609020204030204" pitchFamily="49" charset="0"/>
                <a:cs typeface="Tahoma" pitchFamily="34" charset="0"/>
              </a:rPr>
              <a:t> )</a:t>
            </a:r>
          </a:p>
          <a:p>
            <a:pPr marL="342900" indent="-342900" eaLnBrk="0" hangingPunct="0">
              <a:lnSpc>
                <a:spcPct val="80000"/>
              </a:lnSpc>
              <a:spcBef>
                <a:spcPct val="20000"/>
              </a:spcBef>
              <a:defRPr/>
            </a:pPr>
            <a:r>
              <a:rPr lang="en-US" sz="2000" b="1" kern="0" dirty="0">
                <a:latin typeface="Consolas" panose="020B0609020204030204" pitchFamily="49" charset="0"/>
                <a:cs typeface="Tahoma" pitchFamily="34" charset="0"/>
              </a:rPr>
              <a:t>{		salary = </a:t>
            </a:r>
            <a:r>
              <a:rPr lang="en-US" sz="2000" b="1" kern="0" dirty="0" err="1">
                <a:latin typeface="Consolas" panose="020B0609020204030204" pitchFamily="49" charset="0"/>
                <a:cs typeface="Tahoma" pitchFamily="34" charset="0"/>
              </a:rPr>
              <a:t>sal</a:t>
            </a:r>
            <a:r>
              <a:rPr lang="en-US" sz="2000" b="1" kern="0" dirty="0">
                <a:latin typeface="Consolas" panose="020B0609020204030204" pitchFamily="49" charset="0"/>
                <a:cs typeface="Tahoma" pitchFamily="34" charset="0"/>
              </a:rPr>
              <a:t>; 	</a:t>
            </a:r>
            <a:r>
              <a:rPr lang="en-US" sz="2000" b="1" kern="0" dirty="0" err="1">
                <a:latin typeface="Consolas" panose="020B0609020204030204" pitchFamily="49" charset="0"/>
                <a:cs typeface="Tahoma" pitchFamily="34" charset="0"/>
              </a:rPr>
              <a:t>idNum</a:t>
            </a:r>
            <a:r>
              <a:rPr lang="en-US" sz="2000" b="1" kern="0" dirty="0">
                <a:latin typeface="Consolas" panose="020B0609020204030204" pitchFamily="49" charset="0"/>
                <a:cs typeface="Tahoma" pitchFamily="34" charset="0"/>
              </a:rPr>
              <a:t>  = </a:t>
            </a:r>
            <a:r>
              <a:rPr lang="en-US" sz="2000" b="1" kern="0" dirty="0" err="1">
                <a:latin typeface="Consolas" panose="020B0609020204030204" pitchFamily="49" charset="0"/>
                <a:cs typeface="Tahoma" pitchFamily="34" charset="0"/>
              </a:rPr>
              <a:t>idN</a:t>
            </a:r>
            <a:r>
              <a:rPr lang="en-US" sz="2000" b="1" kern="0" dirty="0">
                <a:latin typeface="Consolas" panose="020B0609020204030204" pitchFamily="49" charset="0"/>
                <a:cs typeface="Tahoma" pitchFamily="34" charset="0"/>
              </a:rPr>
              <a:t>; 	}</a:t>
            </a:r>
          </a:p>
          <a:p>
            <a:pPr marL="342900" indent="-342900" eaLnBrk="0" hangingPunct="0">
              <a:lnSpc>
                <a:spcPct val="80000"/>
              </a:lnSpc>
              <a:spcBef>
                <a:spcPct val="20000"/>
              </a:spcBef>
              <a:defRPr/>
            </a:pPr>
            <a:endParaRPr lang="en-US" sz="2000" b="1" kern="0" dirty="0">
              <a:latin typeface="Consolas" panose="020B0609020204030204" pitchFamily="49" charset="0"/>
              <a:cs typeface="Tahoma" pitchFamily="34" charset="0"/>
            </a:endParaRPr>
          </a:p>
          <a:p>
            <a:pPr marL="342900" indent="-342900" eaLnBrk="0" hangingPunct="0">
              <a:lnSpc>
                <a:spcPct val="80000"/>
              </a:lnSpc>
              <a:spcBef>
                <a:spcPct val="20000"/>
              </a:spcBef>
              <a:defRPr/>
            </a:pPr>
            <a:endParaRPr lang="en-US" sz="2000" b="1" kern="0" dirty="0">
              <a:solidFill>
                <a:srgbClr val="0070C0"/>
              </a:solidFill>
              <a:latin typeface="Consolas" panose="020B0609020204030204" pitchFamily="49" charset="0"/>
              <a:cs typeface="Tahoma" pitchFamily="34" charset="0"/>
            </a:endParaRPr>
          </a:p>
          <a:p>
            <a:pPr marL="342900" indent="-342900" eaLnBrk="0" hangingPunct="0">
              <a:lnSpc>
                <a:spcPct val="80000"/>
              </a:lnSpc>
              <a:spcBef>
                <a:spcPct val="20000"/>
              </a:spcBef>
              <a:defRPr/>
            </a:pPr>
            <a:r>
              <a:rPr lang="en-US" sz="2000" b="1" kern="0" dirty="0" err="1">
                <a:solidFill>
                  <a:srgbClr val="0070C0"/>
                </a:solidFill>
                <a:latin typeface="Consolas" panose="020B0609020204030204" pitchFamily="49" charset="0"/>
                <a:cs typeface="ＭＳ Ｐゴシック" charset="0"/>
              </a:rPr>
              <a:t>bool</a:t>
            </a:r>
            <a:r>
              <a:rPr lang="en-US" sz="2000" b="1" kern="0" dirty="0">
                <a:solidFill>
                  <a:srgbClr val="0070C0"/>
                </a:solidFill>
                <a:latin typeface="Consolas" panose="020B0609020204030204" pitchFamily="49" charset="0"/>
                <a:cs typeface="ＭＳ Ｐゴシック" charset="0"/>
              </a:rPr>
              <a:t> Employee::operator == (Employee &amp;</a:t>
            </a:r>
            <a:r>
              <a:rPr lang="en-US" sz="2000" b="1" kern="0" dirty="0" err="1">
                <a:solidFill>
                  <a:srgbClr val="0070C0"/>
                </a:solidFill>
                <a:latin typeface="Consolas" panose="020B0609020204030204" pitchFamily="49" charset="0"/>
                <a:cs typeface="ＭＳ Ｐゴシック" charset="0"/>
              </a:rPr>
              <a:t>emp</a:t>
            </a:r>
            <a:r>
              <a:rPr lang="en-US" sz="2000" b="1" kern="0" dirty="0">
                <a:solidFill>
                  <a:srgbClr val="0070C0"/>
                </a:solidFill>
                <a:latin typeface="Consolas" panose="020B0609020204030204" pitchFamily="49" charset="0"/>
                <a:cs typeface="ＭＳ Ｐゴシック" charset="0"/>
              </a:rPr>
              <a:t>)</a:t>
            </a:r>
          </a:p>
          <a:p>
            <a:pPr marL="342900" indent="-342900" eaLnBrk="0" hangingPunct="0">
              <a:lnSpc>
                <a:spcPct val="80000"/>
              </a:lnSpc>
              <a:spcBef>
                <a:spcPct val="20000"/>
              </a:spcBef>
              <a:defRPr/>
            </a:pPr>
            <a:r>
              <a:rPr lang="en-US" sz="2000" b="1" kern="0" dirty="0">
                <a:latin typeface="Consolas" panose="020B0609020204030204" pitchFamily="49" charset="0"/>
                <a:cs typeface="ＭＳ Ｐゴシック" charset="0"/>
              </a:rPr>
              <a:t>{ 		return (salary == </a:t>
            </a:r>
            <a:r>
              <a:rPr lang="en-US" sz="2000" b="1" kern="0" dirty="0" err="1">
                <a:latin typeface="Consolas" panose="020B0609020204030204" pitchFamily="49" charset="0"/>
                <a:cs typeface="ＭＳ Ｐゴシック" charset="0"/>
              </a:rPr>
              <a:t>emp.getSalary</a:t>
            </a:r>
            <a:r>
              <a:rPr lang="en-US" sz="2000" b="1" kern="0" dirty="0">
                <a:latin typeface="Consolas" panose="020B0609020204030204" pitchFamily="49" charset="0"/>
                <a:cs typeface="ＭＳ Ｐゴシック" charset="0"/>
              </a:rPr>
              <a:t>());        }</a:t>
            </a:r>
          </a:p>
        </p:txBody>
      </p:sp>
    </p:spTree>
    <p:extLst>
      <p:ext uri="{BB962C8B-B14F-4D97-AF65-F5344CB8AC3E}">
        <p14:creationId xmlns:p14="http://schemas.microsoft.com/office/powerpoint/2010/main" val="117535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xEl>
                                              <p:pRg st="8" end="8"/>
                                            </p:txEl>
                                          </p:spTgt>
                                        </p:tgtEl>
                                        <p:attrNameLst>
                                          <p:attrName>r</p:attrName>
                                        </p:attrNameLst>
                                      </p:cBhvr>
                                    </p:animRot>
                                    <p:animRot by="-240000">
                                      <p:cBhvr>
                                        <p:cTn id="7" dur="200" fill="hold">
                                          <p:stCondLst>
                                            <p:cond delay="200"/>
                                          </p:stCondLst>
                                        </p:cTn>
                                        <p:tgtEl>
                                          <p:spTgt spid="3">
                                            <p:txEl>
                                              <p:pRg st="8" end="8"/>
                                            </p:txEl>
                                          </p:spTgt>
                                        </p:tgtEl>
                                        <p:attrNameLst>
                                          <p:attrName>r</p:attrName>
                                        </p:attrNameLst>
                                      </p:cBhvr>
                                    </p:animRot>
                                    <p:animRot by="240000">
                                      <p:cBhvr>
                                        <p:cTn id="8" dur="200" fill="hold">
                                          <p:stCondLst>
                                            <p:cond delay="400"/>
                                          </p:stCondLst>
                                        </p:cTn>
                                        <p:tgtEl>
                                          <p:spTgt spid="3">
                                            <p:txEl>
                                              <p:pRg st="8" end="8"/>
                                            </p:txEl>
                                          </p:spTgt>
                                        </p:tgtEl>
                                        <p:attrNameLst>
                                          <p:attrName>r</p:attrName>
                                        </p:attrNameLst>
                                      </p:cBhvr>
                                    </p:animRot>
                                    <p:animRot by="-240000">
                                      <p:cBhvr>
                                        <p:cTn id="9" dur="200" fill="hold">
                                          <p:stCondLst>
                                            <p:cond delay="600"/>
                                          </p:stCondLst>
                                        </p:cTn>
                                        <p:tgtEl>
                                          <p:spTgt spid="3">
                                            <p:txEl>
                                              <p:pRg st="8" end="8"/>
                                            </p:txEl>
                                          </p:spTgt>
                                        </p:tgtEl>
                                        <p:attrNameLst>
                                          <p:attrName>r</p:attrName>
                                        </p:attrNameLst>
                                      </p:cBhvr>
                                    </p:animRot>
                                    <p:animRot by="120000">
                                      <p:cBhvr>
                                        <p:cTn id="10" dur="200" fill="hold">
                                          <p:stCondLst>
                                            <p:cond delay="800"/>
                                          </p:stCondLst>
                                        </p:cTn>
                                        <p:tgtEl>
                                          <p:spTgt spid="3">
                                            <p:txEl>
                                              <p:pRg st="8" end="8"/>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xEl>
                                              <p:pRg st="15" end="15"/>
                                            </p:txEl>
                                          </p:spTgt>
                                        </p:tgtEl>
                                        <p:attrNameLst>
                                          <p:attrName>r</p:attrName>
                                        </p:attrNameLst>
                                      </p:cBhvr>
                                    </p:animRot>
                                    <p:animRot by="-240000">
                                      <p:cBhvr>
                                        <p:cTn id="15" dur="200" fill="hold">
                                          <p:stCondLst>
                                            <p:cond delay="200"/>
                                          </p:stCondLst>
                                        </p:cTn>
                                        <p:tgtEl>
                                          <p:spTgt spid="3">
                                            <p:txEl>
                                              <p:pRg st="15" end="15"/>
                                            </p:txEl>
                                          </p:spTgt>
                                        </p:tgtEl>
                                        <p:attrNameLst>
                                          <p:attrName>r</p:attrName>
                                        </p:attrNameLst>
                                      </p:cBhvr>
                                    </p:animRot>
                                    <p:animRot by="240000">
                                      <p:cBhvr>
                                        <p:cTn id="16" dur="200" fill="hold">
                                          <p:stCondLst>
                                            <p:cond delay="400"/>
                                          </p:stCondLst>
                                        </p:cTn>
                                        <p:tgtEl>
                                          <p:spTgt spid="3">
                                            <p:txEl>
                                              <p:pRg st="15" end="15"/>
                                            </p:txEl>
                                          </p:spTgt>
                                        </p:tgtEl>
                                        <p:attrNameLst>
                                          <p:attrName>r</p:attrName>
                                        </p:attrNameLst>
                                      </p:cBhvr>
                                    </p:animRot>
                                    <p:animRot by="-240000">
                                      <p:cBhvr>
                                        <p:cTn id="17" dur="200" fill="hold">
                                          <p:stCondLst>
                                            <p:cond delay="600"/>
                                          </p:stCondLst>
                                        </p:cTn>
                                        <p:tgtEl>
                                          <p:spTgt spid="3">
                                            <p:txEl>
                                              <p:pRg st="15" end="15"/>
                                            </p:txEl>
                                          </p:spTgt>
                                        </p:tgtEl>
                                        <p:attrNameLst>
                                          <p:attrName>r</p:attrName>
                                        </p:attrNameLst>
                                      </p:cBhvr>
                                    </p:animRot>
                                    <p:animRot by="120000">
                                      <p:cBhvr>
                                        <p:cTn id="18" dur="200" fill="hold">
                                          <p:stCondLst>
                                            <p:cond delay="800"/>
                                          </p:stCondLst>
                                        </p:cTn>
                                        <p:tgtEl>
                                          <p:spTgt spid="3">
                                            <p:txEl>
                                              <p:pRg st="15" end="15"/>
                                            </p:txEl>
                                          </p:spTgt>
                                        </p:tgtEl>
                                        <p:attrNameLst>
                                          <p:attrName>r</p:attrName>
                                        </p:attrNameLst>
                                      </p:cBhvr>
                                    </p:animRot>
                                  </p:childTnLst>
                                </p:cTn>
                              </p:par>
                              <p:par>
                                <p:cTn id="19" presetID="32" presetClass="emph" presetSubtype="0" fill="hold" nodeType="withEffect">
                                  <p:stCondLst>
                                    <p:cond delay="0"/>
                                  </p:stCondLst>
                                  <p:childTnLst>
                                    <p:animRot by="120000">
                                      <p:cBhvr>
                                        <p:cTn id="20" dur="100" fill="hold">
                                          <p:stCondLst>
                                            <p:cond delay="0"/>
                                          </p:stCondLst>
                                        </p:cTn>
                                        <p:tgtEl>
                                          <p:spTgt spid="3">
                                            <p:txEl>
                                              <p:pRg st="16" end="16"/>
                                            </p:txEl>
                                          </p:spTgt>
                                        </p:tgtEl>
                                        <p:attrNameLst>
                                          <p:attrName>r</p:attrName>
                                        </p:attrNameLst>
                                      </p:cBhvr>
                                    </p:animRot>
                                    <p:animRot by="-240000">
                                      <p:cBhvr>
                                        <p:cTn id="21" dur="200" fill="hold">
                                          <p:stCondLst>
                                            <p:cond delay="200"/>
                                          </p:stCondLst>
                                        </p:cTn>
                                        <p:tgtEl>
                                          <p:spTgt spid="3">
                                            <p:txEl>
                                              <p:pRg st="16" end="16"/>
                                            </p:txEl>
                                          </p:spTgt>
                                        </p:tgtEl>
                                        <p:attrNameLst>
                                          <p:attrName>r</p:attrName>
                                        </p:attrNameLst>
                                      </p:cBhvr>
                                    </p:animRot>
                                    <p:animRot by="240000">
                                      <p:cBhvr>
                                        <p:cTn id="22" dur="200" fill="hold">
                                          <p:stCondLst>
                                            <p:cond delay="400"/>
                                          </p:stCondLst>
                                        </p:cTn>
                                        <p:tgtEl>
                                          <p:spTgt spid="3">
                                            <p:txEl>
                                              <p:pRg st="16" end="16"/>
                                            </p:txEl>
                                          </p:spTgt>
                                        </p:tgtEl>
                                        <p:attrNameLst>
                                          <p:attrName>r</p:attrName>
                                        </p:attrNameLst>
                                      </p:cBhvr>
                                    </p:animRot>
                                    <p:animRot by="-240000">
                                      <p:cBhvr>
                                        <p:cTn id="23" dur="200" fill="hold">
                                          <p:stCondLst>
                                            <p:cond delay="600"/>
                                          </p:stCondLst>
                                        </p:cTn>
                                        <p:tgtEl>
                                          <p:spTgt spid="3">
                                            <p:txEl>
                                              <p:pRg st="16" end="16"/>
                                            </p:txEl>
                                          </p:spTgt>
                                        </p:tgtEl>
                                        <p:attrNameLst>
                                          <p:attrName>r</p:attrName>
                                        </p:attrNameLst>
                                      </p:cBhvr>
                                    </p:animRot>
                                    <p:animRot by="120000">
                                      <p:cBhvr>
                                        <p:cTn id="24" dur="200" fill="hold">
                                          <p:stCondLst>
                                            <p:cond delay="800"/>
                                          </p:stCondLst>
                                        </p:cTn>
                                        <p:tgtEl>
                                          <p:spTgt spid="3">
                                            <p:txEl>
                                              <p:pRg st="16" end="16"/>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t>Comparison Operator ==</a:t>
            </a:r>
          </a:p>
        </p:txBody>
      </p:sp>
      <p:sp>
        <p:nvSpPr>
          <p:cNvPr id="2" name="Slide Number Placeholder 1">
            <a:extLst>
              <a:ext uri="{FF2B5EF4-FFF2-40B4-BE49-F238E27FC236}">
                <a16:creationId xmlns:a16="http://schemas.microsoft.com/office/drawing/2014/main" id="{AA80EB2A-E7FB-43D0-9A24-6375AF937A2C}"/>
              </a:ext>
            </a:extLst>
          </p:cNvPr>
          <p:cNvSpPr>
            <a:spLocks noGrp="1"/>
          </p:cNvSpPr>
          <p:nvPr>
            <p:ph type="sldNum" sz="quarter" idx="12"/>
          </p:nvPr>
        </p:nvSpPr>
        <p:spPr/>
        <p:txBody>
          <a:bodyPr/>
          <a:lstStyle/>
          <a:p>
            <a:fld id="{25C2CBD0-4E8A-462D-9424-859647FC3ED0}" type="slidenum">
              <a:rPr lang="en-US" smtClean="0"/>
              <a:pPr/>
              <a:t>44</a:t>
            </a:fld>
            <a:endParaRPr lang="en-US"/>
          </a:p>
        </p:txBody>
      </p:sp>
      <p:sp>
        <p:nvSpPr>
          <p:cNvPr id="3" name="Rectangle 3"/>
          <p:cNvSpPr txBox="1">
            <a:spLocks noChangeArrowheads="1"/>
          </p:cNvSpPr>
          <p:nvPr/>
        </p:nvSpPr>
        <p:spPr>
          <a:xfrm>
            <a:off x="391886" y="1295400"/>
            <a:ext cx="8333014" cy="5486400"/>
          </a:xfrm>
          <a:prstGeom prst="rect">
            <a:avLst/>
          </a:prstGeom>
        </p:spPr>
        <p:txBody>
          <a:bodyPr/>
          <a:lstStyle/>
          <a:p>
            <a:pPr marL="342900" indent="-342900" eaLnBrk="0" hangingPunct="0">
              <a:lnSpc>
                <a:spcPct val="80000"/>
              </a:lnSpc>
              <a:spcBef>
                <a:spcPct val="20000"/>
              </a:spcBef>
              <a:defRPr/>
            </a:pPr>
            <a:r>
              <a:rPr lang="en-US" sz="2000" b="1" kern="0" dirty="0">
                <a:latin typeface="Consolas" panose="020B0609020204030204" pitchFamily="49" charset="0"/>
                <a:cs typeface="Tahoma" pitchFamily="34" charset="0"/>
              </a:rPr>
              <a:t>class Employee</a:t>
            </a:r>
          </a:p>
          <a:p>
            <a:pPr marL="342900" indent="-342900" eaLnBrk="0" hangingPunct="0">
              <a:lnSpc>
                <a:spcPct val="80000"/>
              </a:lnSpc>
              <a:spcBef>
                <a:spcPct val="20000"/>
              </a:spcBef>
              <a:defRPr/>
            </a:pPr>
            <a:r>
              <a:rPr lang="en-US" sz="2000" b="1" kern="0" dirty="0">
                <a:latin typeface="Consolas" panose="020B0609020204030204" pitchFamily="49" charset="0"/>
                <a:cs typeface="Tahoma" pitchFamily="34" charset="0"/>
              </a:rPr>
              <a:t>{    private:</a:t>
            </a:r>
          </a:p>
          <a:p>
            <a:pPr marL="742950" lvl="1" indent="-285750" eaLnBrk="0" hangingPunct="0">
              <a:lnSpc>
                <a:spcPct val="80000"/>
              </a:lnSpc>
              <a:spcBef>
                <a:spcPct val="20000"/>
              </a:spcBef>
              <a:defRPr/>
            </a:pPr>
            <a:r>
              <a:rPr lang="en-US" sz="2000" b="1" kern="0" dirty="0">
                <a:latin typeface="Consolas" panose="020B0609020204030204" pitchFamily="49" charset="0"/>
                <a:cs typeface="Tahoma" pitchFamily="34" charset="0"/>
              </a:rPr>
              <a:t>		</a:t>
            </a:r>
            <a:r>
              <a:rPr lang="en-US" sz="2000" b="1" kern="0" dirty="0" err="1">
                <a:latin typeface="Consolas" panose="020B0609020204030204" pitchFamily="49" charset="0"/>
                <a:cs typeface="Tahoma" pitchFamily="34" charset="0"/>
              </a:rPr>
              <a:t>int</a:t>
            </a:r>
            <a:r>
              <a:rPr lang="en-US" sz="2000" b="1" kern="0" dirty="0">
                <a:latin typeface="Consolas" panose="020B0609020204030204" pitchFamily="49" charset="0"/>
                <a:cs typeface="Tahoma" pitchFamily="34" charset="0"/>
              </a:rPr>
              <a:t> </a:t>
            </a:r>
            <a:r>
              <a:rPr lang="en-US" sz="2000" b="1" kern="0" dirty="0" err="1">
                <a:latin typeface="Consolas" panose="020B0609020204030204" pitchFamily="49" charset="0"/>
                <a:cs typeface="Tahoma" pitchFamily="34" charset="0"/>
              </a:rPr>
              <a:t>idNum</a:t>
            </a:r>
            <a:r>
              <a:rPr lang="en-US" sz="2000" b="1" kern="0" dirty="0">
                <a:latin typeface="Consolas" panose="020B0609020204030204" pitchFamily="49" charset="0"/>
                <a:cs typeface="Tahoma" pitchFamily="34" charset="0"/>
              </a:rPr>
              <a:t>;</a:t>
            </a:r>
          </a:p>
          <a:p>
            <a:pPr marL="742950" lvl="1" indent="-285750" eaLnBrk="0" hangingPunct="0">
              <a:lnSpc>
                <a:spcPct val="80000"/>
              </a:lnSpc>
              <a:spcBef>
                <a:spcPct val="20000"/>
              </a:spcBef>
              <a:defRPr/>
            </a:pPr>
            <a:r>
              <a:rPr lang="en-US" sz="2000" b="1" kern="0" dirty="0">
                <a:latin typeface="Consolas" panose="020B0609020204030204" pitchFamily="49" charset="0"/>
                <a:cs typeface="Tahoma" pitchFamily="34" charset="0"/>
              </a:rPr>
              <a:t>		double salary;</a:t>
            </a:r>
          </a:p>
          <a:p>
            <a:pPr marL="742950" lvl="1" indent="-285750" eaLnBrk="0" hangingPunct="0">
              <a:lnSpc>
                <a:spcPct val="80000"/>
              </a:lnSpc>
              <a:spcBef>
                <a:spcPct val="20000"/>
              </a:spcBef>
              <a:defRPr/>
            </a:pPr>
            <a:r>
              <a:rPr lang="en-US" sz="2000" b="1" kern="0" dirty="0">
                <a:latin typeface="Consolas" panose="020B0609020204030204" pitchFamily="49" charset="0"/>
                <a:cs typeface="Tahoma" pitchFamily="34" charset="0"/>
              </a:rPr>
              <a:t>public:</a:t>
            </a:r>
          </a:p>
          <a:p>
            <a:pPr marL="742950" lvl="1" indent="-285750" eaLnBrk="0" hangingPunct="0">
              <a:lnSpc>
                <a:spcPct val="80000"/>
              </a:lnSpc>
              <a:spcBef>
                <a:spcPct val="20000"/>
              </a:spcBef>
              <a:defRPr/>
            </a:pPr>
            <a:r>
              <a:rPr lang="en-US" sz="2000" b="1" kern="0" dirty="0">
                <a:latin typeface="Consolas" panose="020B0609020204030204" pitchFamily="49" charset="0"/>
                <a:cs typeface="Tahoma" pitchFamily="34" charset="0"/>
              </a:rPr>
              <a:t>	  Employee ( ) { </a:t>
            </a:r>
            <a:r>
              <a:rPr lang="en-US" sz="2000" b="1" kern="0" dirty="0" err="1">
                <a:latin typeface="Consolas" panose="020B0609020204030204" pitchFamily="49" charset="0"/>
                <a:cs typeface="Tahoma" pitchFamily="34" charset="0"/>
              </a:rPr>
              <a:t>idNum</a:t>
            </a:r>
            <a:r>
              <a:rPr lang="en-US" sz="2000" b="1" kern="0" dirty="0">
                <a:latin typeface="Consolas" panose="020B0609020204030204" pitchFamily="49" charset="0"/>
                <a:cs typeface="Tahoma" pitchFamily="34" charset="0"/>
              </a:rPr>
              <a:t> = 0, salary  = 0.0; }</a:t>
            </a:r>
          </a:p>
          <a:p>
            <a:pPr marL="742950" lvl="1" indent="-285750" eaLnBrk="0" hangingPunct="0">
              <a:lnSpc>
                <a:spcPct val="80000"/>
              </a:lnSpc>
              <a:spcBef>
                <a:spcPct val="20000"/>
              </a:spcBef>
              <a:defRPr/>
            </a:pPr>
            <a:r>
              <a:rPr lang="en-US" sz="2000" b="1" kern="0" dirty="0">
                <a:latin typeface="Consolas" panose="020B0609020204030204" pitchFamily="49" charset="0"/>
                <a:cs typeface="Tahoma" pitchFamily="34" charset="0"/>
              </a:rPr>
              <a:t>	  void </a:t>
            </a:r>
            <a:r>
              <a:rPr lang="en-US" sz="2000" b="1" kern="0" dirty="0" err="1">
                <a:latin typeface="Consolas" panose="020B0609020204030204" pitchFamily="49" charset="0"/>
                <a:cs typeface="Tahoma" pitchFamily="34" charset="0"/>
              </a:rPr>
              <a:t>setValues</a:t>
            </a:r>
            <a:r>
              <a:rPr lang="en-US" sz="2000" b="1" kern="0" dirty="0">
                <a:latin typeface="Consolas" panose="020B0609020204030204" pitchFamily="49" charset="0"/>
                <a:cs typeface="Tahoma" pitchFamily="34" charset="0"/>
              </a:rPr>
              <a:t> (int a, int b);</a:t>
            </a:r>
          </a:p>
          <a:p>
            <a:pPr marL="742950" lvl="1" indent="-285750" eaLnBrk="0" hangingPunct="0">
              <a:lnSpc>
                <a:spcPct val="80000"/>
              </a:lnSpc>
              <a:spcBef>
                <a:spcPct val="20000"/>
              </a:spcBef>
              <a:defRPr/>
            </a:pPr>
            <a:r>
              <a:rPr lang="en-US" sz="2000" b="1" kern="0" dirty="0">
                <a:latin typeface="Consolas" panose="020B0609020204030204" pitchFamily="49" charset="0"/>
                <a:cs typeface="Tahoma" pitchFamily="34" charset="0"/>
              </a:rPr>
              <a:t>    double </a:t>
            </a:r>
            <a:r>
              <a:rPr lang="en-US" sz="2000" b="1" kern="0" dirty="0" err="1">
                <a:latin typeface="Consolas" panose="020B0609020204030204" pitchFamily="49" charset="0"/>
                <a:cs typeface="Tahoma" pitchFamily="34" charset="0"/>
              </a:rPr>
              <a:t>getSalary</a:t>
            </a:r>
            <a:r>
              <a:rPr lang="en-US" sz="2000" b="1" kern="0" dirty="0">
                <a:latin typeface="Consolas" panose="020B0609020204030204" pitchFamily="49" charset="0"/>
                <a:cs typeface="Tahoma" pitchFamily="34" charset="0"/>
              </a:rPr>
              <a:t>() { return salary }</a:t>
            </a:r>
          </a:p>
          <a:p>
            <a:pPr marL="742950" lvl="1" indent="-285750" eaLnBrk="0" hangingPunct="0">
              <a:lnSpc>
                <a:spcPct val="80000"/>
              </a:lnSpc>
              <a:spcBef>
                <a:spcPct val="20000"/>
              </a:spcBef>
              <a:defRPr/>
            </a:pPr>
            <a:r>
              <a:rPr lang="en-US" sz="2000" b="1" kern="0" dirty="0">
                <a:solidFill>
                  <a:srgbClr val="FF3300"/>
                </a:solidFill>
                <a:latin typeface="Consolas" panose="020B0609020204030204" pitchFamily="49" charset="0"/>
                <a:cs typeface="Tahoma" pitchFamily="34" charset="0"/>
              </a:rPr>
              <a:t>	</a:t>
            </a:r>
            <a:r>
              <a:rPr lang="en-US" sz="2000" b="1" kern="0" dirty="0">
                <a:latin typeface="Consolas" panose="020B0609020204030204" pitchFamily="49" charset="0"/>
                <a:cs typeface="Tahoma" pitchFamily="34" charset="0"/>
              </a:rPr>
              <a:t>}</a:t>
            </a:r>
          </a:p>
          <a:p>
            <a:pPr marL="342900" indent="-342900" eaLnBrk="0" hangingPunct="0">
              <a:lnSpc>
                <a:spcPct val="80000"/>
              </a:lnSpc>
              <a:spcBef>
                <a:spcPct val="20000"/>
              </a:spcBef>
              <a:defRPr/>
            </a:pPr>
            <a:endParaRPr lang="en-US" sz="2000" b="1" kern="0" dirty="0">
              <a:latin typeface="Consolas" panose="020B0609020204030204" pitchFamily="49" charset="0"/>
              <a:cs typeface="Tahoma" pitchFamily="34" charset="0"/>
            </a:endParaRPr>
          </a:p>
        </p:txBody>
      </p:sp>
    </p:spTree>
    <p:extLst>
      <p:ext uri="{BB962C8B-B14F-4D97-AF65-F5344CB8AC3E}">
        <p14:creationId xmlns:p14="http://schemas.microsoft.com/office/powerpoint/2010/main" val="122702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xEl>
                                              <p:pRg st="8" end="8"/>
                                            </p:txEl>
                                          </p:spTgt>
                                        </p:tgtEl>
                                        <p:attrNameLst>
                                          <p:attrName>r</p:attrName>
                                        </p:attrNameLst>
                                      </p:cBhvr>
                                    </p:animRot>
                                    <p:animRot by="-240000">
                                      <p:cBhvr>
                                        <p:cTn id="7" dur="200" fill="hold">
                                          <p:stCondLst>
                                            <p:cond delay="200"/>
                                          </p:stCondLst>
                                        </p:cTn>
                                        <p:tgtEl>
                                          <p:spTgt spid="3">
                                            <p:txEl>
                                              <p:pRg st="8" end="8"/>
                                            </p:txEl>
                                          </p:spTgt>
                                        </p:tgtEl>
                                        <p:attrNameLst>
                                          <p:attrName>r</p:attrName>
                                        </p:attrNameLst>
                                      </p:cBhvr>
                                    </p:animRot>
                                    <p:animRot by="240000">
                                      <p:cBhvr>
                                        <p:cTn id="8" dur="200" fill="hold">
                                          <p:stCondLst>
                                            <p:cond delay="400"/>
                                          </p:stCondLst>
                                        </p:cTn>
                                        <p:tgtEl>
                                          <p:spTgt spid="3">
                                            <p:txEl>
                                              <p:pRg st="8" end="8"/>
                                            </p:txEl>
                                          </p:spTgt>
                                        </p:tgtEl>
                                        <p:attrNameLst>
                                          <p:attrName>r</p:attrName>
                                        </p:attrNameLst>
                                      </p:cBhvr>
                                    </p:animRot>
                                    <p:animRot by="-240000">
                                      <p:cBhvr>
                                        <p:cTn id="9" dur="200" fill="hold">
                                          <p:stCondLst>
                                            <p:cond delay="600"/>
                                          </p:stCondLst>
                                        </p:cTn>
                                        <p:tgtEl>
                                          <p:spTgt spid="3">
                                            <p:txEl>
                                              <p:pRg st="8" end="8"/>
                                            </p:txEl>
                                          </p:spTgt>
                                        </p:tgtEl>
                                        <p:attrNameLst>
                                          <p:attrName>r</p:attrName>
                                        </p:attrNameLst>
                                      </p:cBhvr>
                                    </p:animRot>
                                    <p:animRot by="120000">
                                      <p:cBhvr>
                                        <p:cTn id="10" dur="200" fill="hold">
                                          <p:stCondLst>
                                            <p:cond delay="800"/>
                                          </p:stCondLst>
                                        </p:cTn>
                                        <p:tgtEl>
                                          <p:spTgt spid="3">
                                            <p:txEl>
                                              <p:pRg st="8" end="8"/>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Comparison Operator ==</a:t>
            </a:r>
          </a:p>
        </p:txBody>
      </p:sp>
      <p:sp>
        <p:nvSpPr>
          <p:cNvPr id="2" name="Slide Number Placeholder 1">
            <a:extLst>
              <a:ext uri="{FF2B5EF4-FFF2-40B4-BE49-F238E27FC236}">
                <a16:creationId xmlns:a16="http://schemas.microsoft.com/office/drawing/2014/main" id="{FE498E74-468B-428A-84C9-D9F76D542C3C}"/>
              </a:ext>
            </a:extLst>
          </p:cNvPr>
          <p:cNvSpPr>
            <a:spLocks noGrp="1"/>
          </p:cNvSpPr>
          <p:nvPr>
            <p:ph type="sldNum" sz="quarter" idx="12"/>
          </p:nvPr>
        </p:nvSpPr>
        <p:spPr/>
        <p:txBody>
          <a:bodyPr/>
          <a:lstStyle/>
          <a:p>
            <a:fld id="{25C2CBD0-4E8A-462D-9424-859647FC3ED0}" type="slidenum">
              <a:rPr lang="en-US" smtClean="0"/>
              <a:pPr/>
              <a:t>45</a:t>
            </a:fld>
            <a:endParaRPr lang="en-US"/>
          </a:p>
        </p:txBody>
      </p:sp>
      <p:sp>
        <p:nvSpPr>
          <p:cNvPr id="26627" name="Text Box 3"/>
          <p:cNvSpPr txBox="1">
            <a:spLocks noChangeArrowheads="1"/>
          </p:cNvSpPr>
          <p:nvPr/>
        </p:nvSpPr>
        <p:spPr bwMode="auto">
          <a:xfrm>
            <a:off x="581892" y="1225550"/>
            <a:ext cx="8030263"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dirty="0" err="1">
                <a:latin typeface="Consolas" panose="020B0609020204030204" pitchFamily="49" charset="0"/>
              </a:rPr>
              <a:t>int</a:t>
            </a:r>
            <a:r>
              <a:rPr lang="en-US" sz="2000" b="1" dirty="0">
                <a:latin typeface="Consolas" panose="020B0609020204030204" pitchFamily="49" charset="0"/>
              </a:rPr>
              <a:t> main ( )</a:t>
            </a:r>
          </a:p>
          <a:p>
            <a:pPr eaLnBrk="1" hangingPunct="1"/>
            <a:r>
              <a:rPr lang="en-US" sz="2000" b="1" dirty="0">
                <a:latin typeface="Consolas" panose="020B0609020204030204" pitchFamily="49" charset="0"/>
              </a:rPr>
              <a:t>{</a:t>
            </a:r>
          </a:p>
          <a:p>
            <a:pPr eaLnBrk="1" hangingPunct="1"/>
            <a:r>
              <a:rPr lang="en-US" sz="2000" b="1" dirty="0">
                <a:latin typeface="Consolas" panose="020B0609020204030204" pitchFamily="49" charset="0"/>
              </a:rPr>
              <a:t>	Employee emp1;</a:t>
            </a:r>
          </a:p>
          <a:p>
            <a:pPr eaLnBrk="1" hangingPunct="1"/>
            <a:r>
              <a:rPr lang="en-US" sz="2000" b="1" dirty="0">
                <a:latin typeface="Consolas" panose="020B0609020204030204" pitchFamily="49" charset="0"/>
              </a:rPr>
              <a:t>	emp1.setValues(10,33.5);</a:t>
            </a:r>
          </a:p>
          <a:p>
            <a:pPr eaLnBrk="1" hangingPunct="1"/>
            <a:endParaRPr lang="en-US" sz="2000" b="1" dirty="0">
              <a:latin typeface="Consolas" panose="020B0609020204030204" pitchFamily="49" charset="0"/>
            </a:endParaRPr>
          </a:p>
          <a:p>
            <a:pPr eaLnBrk="1" hangingPunct="1"/>
            <a:r>
              <a:rPr lang="en-US" sz="2000" b="1" dirty="0">
                <a:latin typeface="Consolas" panose="020B0609020204030204" pitchFamily="49" charset="0"/>
              </a:rPr>
              <a:t>	Employee emp2;</a:t>
            </a:r>
          </a:p>
          <a:p>
            <a:pPr eaLnBrk="1" hangingPunct="1"/>
            <a:r>
              <a:rPr lang="en-US" sz="2000" b="1" dirty="0">
                <a:latin typeface="Consolas" panose="020B0609020204030204" pitchFamily="49" charset="0"/>
              </a:rPr>
              <a:t>	emp2.setValues(10,33.1);</a:t>
            </a:r>
          </a:p>
          <a:p>
            <a:pPr eaLnBrk="1" hangingPunct="1"/>
            <a:r>
              <a:rPr lang="en-US" sz="2000" b="1" dirty="0">
                <a:latin typeface="Consolas" panose="020B0609020204030204" pitchFamily="49" charset="0"/>
              </a:rPr>
              <a:t>	</a:t>
            </a:r>
          </a:p>
          <a:p>
            <a:pPr eaLnBrk="1" hangingPunct="1"/>
            <a:r>
              <a:rPr lang="en-US" sz="2000" b="1" dirty="0">
                <a:solidFill>
                  <a:srgbClr val="002060"/>
                </a:solidFill>
                <a:latin typeface="Consolas" panose="020B0609020204030204" pitchFamily="49" charset="0"/>
              </a:rPr>
              <a:t>	</a:t>
            </a:r>
            <a:r>
              <a:rPr lang="en-US" sz="2000" b="1" dirty="0">
                <a:solidFill>
                  <a:srgbClr val="0070C0"/>
                </a:solidFill>
                <a:latin typeface="Consolas" panose="020B0609020204030204" pitchFamily="49" charset="0"/>
              </a:rPr>
              <a:t>if ( emp2 == emp1 )</a:t>
            </a:r>
          </a:p>
          <a:p>
            <a:pPr eaLnBrk="1" hangingPunct="1"/>
            <a:r>
              <a:rPr lang="en-US" sz="2000" b="1" dirty="0">
                <a:solidFill>
                  <a:srgbClr val="0070C0"/>
                </a:solidFill>
                <a:latin typeface="Consolas" panose="020B0609020204030204" pitchFamily="49" charset="0"/>
              </a:rPr>
              <a:t>          </a:t>
            </a:r>
            <a:r>
              <a:rPr lang="en-US" sz="2000" b="1" dirty="0" err="1">
                <a:solidFill>
                  <a:srgbClr val="0070C0"/>
                </a:solidFill>
                <a:latin typeface="Consolas" panose="020B0609020204030204" pitchFamily="49" charset="0"/>
              </a:rPr>
              <a:t>cout</a:t>
            </a:r>
            <a:r>
              <a:rPr lang="en-US" sz="2000" b="1" dirty="0">
                <a:solidFill>
                  <a:srgbClr val="0070C0"/>
                </a:solidFill>
                <a:latin typeface="Consolas" panose="020B0609020204030204" pitchFamily="49" charset="0"/>
              </a:rPr>
              <a:t> &lt;&lt;</a:t>
            </a:r>
            <a:r>
              <a:rPr lang="ja-JP" altLang="en-US" sz="2000" b="1" dirty="0">
                <a:solidFill>
                  <a:srgbClr val="0070C0"/>
                </a:solidFill>
                <a:latin typeface="Consolas" panose="020B0609020204030204" pitchFamily="49" charset="0"/>
              </a:rPr>
              <a:t>“</a:t>
            </a:r>
            <a:r>
              <a:rPr lang="en-US" altLang="ja-JP" sz="2000" b="1" dirty="0">
                <a:solidFill>
                  <a:srgbClr val="0070C0"/>
                </a:solidFill>
                <a:latin typeface="Consolas" panose="020B0609020204030204" pitchFamily="49" charset="0"/>
              </a:rPr>
              <a:t>Both objects have equal value</a:t>
            </a:r>
            <a:r>
              <a:rPr lang="ja-JP" altLang="en-US" sz="2000" b="1" dirty="0">
                <a:solidFill>
                  <a:srgbClr val="0070C0"/>
                </a:solidFill>
                <a:latin typeface="Consolas" panose="020B0609020204030204" pitchFamily="49" charset="0"/>
              </a:rPr>
              <a:t>”</a:t>
            </a:r>
            <a:r>
              <a:rPr lang="en-US" altLang="ja-JP" sz="2000" b="1" dirty="0">
                <a:solidFill>
                  <a:srgbClr val="0070C0"/>
                </a:solidFill>
                <a:latin typeface="Consolas" panose="020B0609020204030204" pitchFamily="49" charset="0"/>
              </a:rPr>
              <a:t>;</a:t>
            </a:r>
          </a:p>
          <a:p>
            <a:pPr eaLnBrk="1" hangingPunct="1"/>
            <a:r>
              <a:rPr lang="en-US" sz="2000" b="1" dirty="0">
                <a:solidFill>
                  <a:srgbClr val="2C14DE"/>
                </a:solidFill>
                <a:latin typeface="Consolas" panose="020B0609020204030204" pitchFamily="49" charset="0"/>
              </a:rPr>
              <a:t>	</a:t>
            </a:r>
            <a:r>
              <a:rPr lang="en-US" sz="2000" b="1" dirty="0">
                <a:solidFill>
                  <a:srgbClr val="0070C0"/>
                </a:solidFill>
                <a:latin typeface="Consolas" panose="020B0609020204030204" pitchFamily="49" charset="0"/>
              </a:rPr>
              <a:t>else</a:t>
            </a:r>
          </a:p>
          <a:p>
            <a:pPr eaLnBrk="1" hangingPunct="1"/>
            <a:r>
              <a:rPr lang="en-US" sz="2000" b="1" dirty="0">
                <a:solidFill>
                  <a:srgbClr val="0070C0"/>
                </a:solidFill>
                <a:latin typeface="Consolas" panose="020B0609020204030204" pitchFamily="49" charset="0"/>
              </a:rPr>
              <a:t>	    </a:t>
            </a:r>
            <a:r>
              <a:rPr lang="en-US" sz="2000" b="1" dirty="0" err="1">
                <a:solidFill>
                  <a:srgbClr val="0070C0"/>
                </a:solidFill>
                <a:latin typeface="Consolas" panose="020B0609020204030204" pitchFamily="49" charset="0"/>
              </a:rPr>
              <a:t>cout</a:t>
            </a:r>
            <a:r>
              <a:rPr lang="en-US" sz="2000" b="1" dirty="0">
                <a:solidFill>
                  <a:srgbClr val="0070C0"/>
                </a:solidFill>
                <a:latin typeface="Consolas" panose="020B0609020204030204" pitchFamily="49" charset="0"/>
              </a:rPr>
              <a:t> &lt;&lt;</a:t>
            </a:r>
            <a:r>
              <a:rPr lang="ja-JP" altLang="en-US" sz="2000" b="1" dirty="0">
                <a:solidFill>
                  <a:srgbClr val="0070C0"/>
                </a:solidFill>
                <a:latin typeface="Consolas" panose="020B0609020204030204" pitchFamily="49" charset="0"/>
              </a:rPr>
              <a:t>“</a:t>
            </a:r>
            <a:r>
              <a:rPr lang="en-US" altLang="ja-JP" sz="2000" b="1" dirty="0">
                <a:solidFill>
                  <a:srgbClr val="0070C0"/>
                </a:solidFill>
                <a:latin typeface="Consolas" panose="020B0609020204030204" pitchFamily="49" charset="0"/>
              </a:rPr>
              <a:t>objects do not have equal value</a:t>
            </a:r>
            <a:r>
              <a:rPr lang="ja-JP" altLang="en-US" sz="2000" b="1" dirty="0">
                <a:solidFill>
                  <a:srgbClr val="0070C0"/>
                </a:solidFill>
                <a:latin typeface="Consolas" panose="020B0609020204030204" pitchFamily="49" charset="0"/>
              </a:rPr>
              <a:t>”</a:t>
            </a:r>
            <a:r>
              <a:rPr lang="en-US" altLang="ja-JP" sz="2000" b="1" dirty="0">
                <a:solidFill>
                  <a:srgbClr val="0070C0"/>
                </a:solidFill>
                <a:latin typeface="Consolas" panose="020B0609020204030204" pitchFamily="49" charset="0"/>
              </a:rPr>
              <a:t>;</a:t>
            </a:r>
          </a:p>
          <a:p>
            <a:pPr eaLnBrk="1" hangingPunct="1"/>
            <a:r>
              <a:rPr lang="en-US" sz="2000" b="1" dirty="0">
                <a:latin typeface="Consolas" panose="020B0609020204030204" pitchFamily="49" charset="0"/>
              </a:rPr>
              <a:t>	</a:t>
            </a:r>
          </a:p>
          <a:p>
            <a:pPr eaLnBrk="1" hangingPunct="1"/>
            <a:r>
              <a:rPr lang="en-US" sz="2000" b="1" dirty="0">
                <a:latin typeface="Consolas" panose="020B0609020204030204" pitchFamily="49" charset="0"/>
              </a:rPr>
              <a:t>}</a:t>
            </a:r>
          </a:p>
          <a:p>
            <a:pPr eaLnBrk="1" hangingPunct="1"/>
            <a:endParaRPr lang="en-US" sz="2000" b="1" dirty="0">
              <a:latin typeface="Consolas" panose="020B0609020204030204" pitchFamily="49" charset="0"/>
            </a:endParaRPr>
          </a:p>
          <a:p>
            <a:pPr eaLnBrk="1" hangingPunct="1"/>
            <a:endParaRPr lang="en-US" sz="2000" b="1" dirty="0">
              <a:latin typeface="Consolas" panose="020B0609020204030204" pitchFamily="49" charset="0"/>
            </a:endParaRPr>
          </a:p>
        </p:txBody>
      </p:sp>
    </p:spTree>
    <p:extLst>
      <p:ext uri="{BB962C8B-B14F-4D97-AF65-F5344CB8AC3E}">
        <p14:creationId xmlns:p14="http://schemas.microsoft.com/office/powerpoint/2010/main" val="1019206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dirty="0"/>
              <a:t>Operator Overloading Syntax</a:t>
            </a:r>
          </a:p>
        </p:txBody>
      </p:sp>
      <p:sp>
        <p:nvSpPr>
          <p:cNvPr id="11267" name="Content Placeholder 2"/>
          <p:cNvSpPr>
            <a:spLocks noGrp="1"/>
          </p:cNvSpPr>
          <p:nvPr>
            <p:ph idx="1"/>
          </p:nvPr>
        </p:nvSpPr>
        <p:spPr/>
        <p:txBody>
          <a:bodyPr/>
          <a:lstStyle/>
          <a:p>
            <a:r>
              <a:rPr lang="en-US" dirty="0"/>
              <a:t>Syntax of an overloaded operator function:</a:t>
            </a:r>
          </a:p>
          <a:p>
            <a:pPr marL="457200" lvl="1" indent="0">
              <a:buNone/>
            </a:pPr>
            <a:r>
              <a:rPr lang="en-US" dirty="0"/>
              <a:t>   datatype operator+ (datatype)</a:t>
            </a:r>
          </a:p>
          <a:p>
            <a:pPr lvl="1"/>
            <a:endParaRPr lang="en-US" dirty="0"/>
          </a:p>
          <a:p>
            <a:r>
              <a:rPr lang="en-US" dirty="0"/>
              <a:t>However, for some operators, this syntax will be slightly different:</a:t>
            </a:r>
          </a:p>
          <a:p>
            <a:pPr lvl="1"/>
            <a:r>
              <a:rPr lang="en-US" dirty="0"/>
              <a:t>	</a:t>
            </a:r>
            <a:r>
              <a:rPr lang="en-US" b="1" dirty="0">
                <a:solidFill>
                  <a:srgbClr val="FF0000"/>
                </a:solidFill>
              </a:rPr>
              <a:t>++</a:t>
            </a:r>
            <a:r>
              <a:rPr lang="en-US" dirty="0"/>
              <a:t>, </a:t>
            </a:r>
            <a:r>
              <a:rPr lang="en-US" b="1" dirty="0">
                <a:solidFill>
                  <a:srgbClr val="FF0000"/>
                </a:solidFill>
              </a:rPr>
              <a:t>--</a:t>
            </a:r>
            <a:r>
              <a:rPr lang="en-US" dirty="0"/>
              <a:t> operators</a:t>
            </a:r>
          </a:p>
          <a:p>
            <a:pPr lvl="1"/>
            <a:r>
              <a:rPr lang="en-US" dirty="0"/>
              <a:t>	</a:t>
            </a:r>
            <a:r>
              <a:rPr lang="en-US" b="1" dirty="0">
                <a:solidFill>
                  <a:srgbClr val="FF0000"/>
                </a:solidFill>
              </a:rPr>
              <a:t>&gt;&gt;</a:t>
            </a:r>
            <a:r>
              <a:rPr lang="en-US" dirty="0"/>
              <a:t>, </a:t>
            </a:r>
            <a:r>
              <a:rPr lang="en-US" b="1" dirty="0">
                <a:solidFill>
                  <a:srgbClr val="FF0000"/>
                </a:solidFill>
              </a:rPr>
              <a:t>&lt;&lt;</a:t>
            </a:r>
            <a:r>
              <a:rPr lang="en-US" dirty="0"/>
              <a:t> operators</a:t>
            </a:r>
          </a:p>
          <a:p>
            <a:pPr lvl="1"/>
            <a:r>
              <a:rPr lang="en-US" dirty="0"/>
              <a:t>	</a:t>
            </a:r>
            <a:r>
              <a:rPr lang="en-US" b="1" dirty="0">
                <a:solidFill>
                  <a:srgbClr val="FF0000"/>
                </a:solidFill>
              </a:rPr>
              <a:t>&amp;</a:t>
            </a:r>
            <a:r>
              <a:rPr lang="en-US" dirty="0"/>
              <a:t> and </a:t>
            </a:r>
            <a:r>
              <a:rPr lang="en-US" b="1" dirty="0">
                <a:solidFill>
                  <a:srgbClr val="FF0000"/>
                </a:solidFill>
              </a:rPr>
              <a:t>[ ] </a:t>
            </a:r>
            <a:r>
              <a:rPr lang="en-US" dirty="0"/>
              <a:t>operators</a:t>
            </a:r>
          </a:p>
        </p:txBody>
      </p:sp>
      <p:sp>
        <p:nvSpPr>
          <p:cNvPr id="2" name="Slide Number Placeholder 1">
            <a:extLst>
              <a:ext uri="{FF2B5EF4-FFF2-40B4-BE49-F238E27FC236}">
                <a16:creationId xmlns:a16="http://schemas.microsoft.com/office/drawing/2014/main" id="{3C623678-67B1-4A1E-AFCD-D9DCDD32FF1C}"/>
              </a:ext>
            </a:extLst>
          </p:cNvPr>
          <p:cNvSpPr>
            <a:spLocks noGrp="1"/>
          </p:cNvSpPr>
          <p:nvPr>
            <p:ph type="sldNum" sz="quarter" idx="12"/>
          </p:nvPr>
        </p:nvSpPr>
        <p:spPr/>
        <p:txBody>
          <a:bodyPr/>
          <a:lstStyle/>
          <a:p>
            <a:fld id="{25C2CBD0-4E8A-462D-9424-859647FC3ED0}" type="slidenum">
              <a:rPr lang="en-US" smtClean="0"/>
              <a:pPr/>
              <a:t>46</a:t>
            </a:fld>
            <a:endParaRPr lang="en-US"/>
          </a:p>
        </p:txBody>
      </p:sp>
      <p:pic>
        <p:nvPicPr>
          <p:cNvPr id="5" name="Picture 2">
            <a:extLst>
              <a:ext uri="{FF2B5EF4-FFF2-40B4-BE49-F238E27FC236}">
                <a16:creationId xmlns:a16="http://schemas.microsoft.com/office/drawing/2014/main" id="{6BC2BC44-804E-4BFD-A220-E79BD3EDF0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46" t="4469" b="9246"/>
          <a:stretch/>
        </p:blipFill>
        <p:spPr bwMode="auto">
          <a:xfrm>
            <a:off x="7235688" y="4943063"/>
            <a:ext cx="1908313" cy="1914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8513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Overloading ++ and --</a:t>
            </a:r>
          </a:p>
        </p:txBody>
      </p:sp>
      <p:sp>
        <p:nvSpPr>
          <p:cNvPr id="12291" name="Rectangle 3"/>
          <p:cNvSpPr>
            <a:spLocks noGrp="1" noChangeArrowheads="1"/>
          </p:cNvSpPr>
          <p:nvPr>
            <p:ph type="body" idx="1"/>
          </p:nvPr>
        </p:nvSpPr>
        <p:spPr/>
        <p:txBody>
          <a:bodyPr/>
          <a:lstStyle/>
          <a:p>
            <a:r>
              <a:rPr lang="en-US" dirty="0"/>
              <a:t>Operator </a:t>
            </a:r>
            <a:r>
              <a:rPr lang="en-US" b="1" dirty="0">
                <a:solidFill>
                  <a:srgbClr val="FF0000"/>
                </a:solidFill>
              </a:rPr>
              <a:t>++</a:t>
            </a:r>
            <a:r>
              <a:rPr lang="en-US" dirty="0"/>
              <a:t> and</a:t>
            </a:r>
            <a:r>
              <a:rPr lang="en-US" b="1" dirty="0">
                <a:solidFill>
                  <a:srgbClr val="FF0000"/>
                </a:solidFill>
              </a:rPr>
              <a:t> -- </a:t>
            </a:r>
            <a:r>
              <a:rPr lang="en-US" dirty="0"/>
              <a:t>are different to other operators of C++</a:t>
            </a:r>
          </a:p>
          <a:p>
            <a:endParaRPr lang="en-US" dirty="0"/>
          </a:p>
          <a:p>
            <a:r>
              <a:rPr lang="en-US" dirty="0"/>
              <a:t>We can call them: </a:t>
            </a:r>
          </a:p>
          <a:p>
            <a:pPr lvl="1"/>
            <a:r>
              <a:rPr lang="en-US" dirty="0"/>
              <a:t>either in the form of </a:t>
            </a:r>
            <a:r>
              <a:rPr lang="en-US" dirty="0">
                <a:solidFill>
                  <a:srgbClr val="0070C0"/>
                </a:solidFill>
              </a:rPr>
              <a:t>prefix</a:t>
            </a:r>
            <a:r>
              <a:rPr lang="en-US" dirty="0"/>
              <a:t> (++</a:t>
            </a:r>
            <a:r>
              <a:rPr lang="en-US" dirty="0" err="1"/>
              <a:t>i</a:t>
            </a:r>
            <a:r>
              <a:rPr lang="en-US" dirty="0"/>
              <a:t>) before an object</a:t>
            </a:r>
          </a:p>
          <a:p>
            <a:pPr lvl="1"/>
            <a:r>
              <a:rPr lang="en-US" dirty="0"/>
              <a:t>or in the form of </a:t>
            </a:r>
            <a:r>
              <a:rPr lang="en-US" dirty="0">
                <a:solidFill>
                  <a:srgbClr val="0070C0"/>
                </a:solidFill>
              </a:rPr>
              <a:t>postfix</a:t>
            </a:r>
            <a:r>
              <a:rPr lang="en-US" dirty="0"/>
              <a:t> (</a:t>
            </a:r>
            <a:r>
              <a:rPr lang="en-US" dirty="0" err="1"/>
              <a:t>i</a:t>
            </a:r>
            <a:r>
              <a:rPr lang="en-US" dirty="0"/>
              <a:t>++) after an object</a:t>
            </a:r>
          </a:p>
          <a:p>
            <a:pPr lvl="1"/>
            <a:r>
              <a:rPr lang="en-US" dirty="0"/>
              <a:t>But in both cases, the calling object will be </a:t>
            </a:r>
            <a:r>
              <a:rPr lang="en-US" dirty="0" err="1"/>
              <a:t>i</a:t>
            </a:r>
            <a:r>
              <a:rPr lang="en-US" dirty="0"/>
              <a:t>.</a:t>
            </a:r>
          </a:p>
        </p:txBody>
      </p:sp>
      <p:sp>
        <p:nvSpPr>
          <p:cNvPr id="2" name="Slide Number Placeholder 1">
            <a:extLst>
              <a:ext uri="{FF2B5EF4-FFF2-40B4-BE49-F238E27FC236}">
                <a16:creationId xmlns:a16="http://schemas.microsoft.com/office/drawing/2014/main" id="{88144B8F-42B5-40D4-ACEB-F26E17E3A13E}"/>
              </a:ext>
            </a:extLst>
          </p:cNvPr>
          <p:cNvSpPr>
            <a:spLocks noGrp="1"/>
          </p:cNvSpPr>
          <p:nvPr>
            <p:ph type="sldNum" sz="quarter" idx="12"/>
          </p:nvPr>
        </p:nvSpPr>
        <p:spPr/>
        <p:txBody>
          <a:bodyPr/>
          <a:lstStyle/>
          <a:p>
            <a:fld id="{25C2CBD0-4E8A-462D-9424-859647FC3ED0}" type="slidenum">
              <a:rPr lang="en-US" smtClean="0"/>
              <a:pPr/>
              <a:t>47</a:t>
            </a:fld>
            <a:endParaRPr lang="en-US"/>
          </a:p>
        </p:txBody>
      </p:sp>
      <p:pic>
        <p:nvPicPr>
          <p:cNvPr id="5" name="Picture 2">
            <a:extLst>
              <a:ext uri="{FF2B5EF4-FFF2-40B4-BE49-F238E27FC236}">
                <a16:creationId xmlns:a16="http://schemas.microsoft.com/office/drawing/2014/main" id="{CA233F62-BB47-4050-89D1-2FA0C7C993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46" t="4469" b="9246"/>
          <a:stretch/>
        </p:blipFill>
        <p:spPr bwMode="auto">
          <a:xfrm>
            <a:off x="7235688" y="4943063"/>
            <a:ext cx="1908313" cy="1914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3051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re 1"/>
          <p:cNvSpPr>
            <a:spLocks noGrp="1"/>
          </p:cNvSpPr>
          <p:nvPr>
            <p:ph type="title"/>
          </p:nvPr>
        </p:nvSpPr>
        <p:spPr/>
        <p:txBody>
          <a:bodyPr/>
          <a:lstStyle/>
          <a:p>
            <a:r>
              <a:rPr lang="fr-FR" dirty="0"/>
              <a:t>i++ and ++i ?</a:t>
            </a:r>
          </a:p>
        </p:txBody>
      </p:sp>
      <p:sp>
        <p:nvSpPr>
          <p:cNvPr id="13315" name="Espace réservé du contenu 2"/>
          <p:cNvSpPr>
            <a:spLocks noGrp="1"/>
          </p:cNvSpPr>
          <p:nvPr>
            <p:ph idx="1"/>
          </p:nvPr>
        </p:nvSpPr>
        <p:spPr/>
        <p:txBody>
          <a:bodyPr/>
          <a:lstStyle/>
          <a:p>
            <a:r>
              <a:rPr lang="en-US" b="1" u="sng" dirty="0"/>
              <a:t>Prefix</a:t>
            </a:r>
            <a:r>
              <a:rPr lang="en-US" dirty="0">
                <a:solidFill>
                  <a:srgbClr val="0070C0"/>
                </a:solidFill>
              </a:rPr>
              <a:t> makes the change</a:t>
            </a:r>
            <a:r>
              <a:rPr lang="en-US" dirty="0"/>
              <a:t>, and </a:t>
            </a:r>
            <a:r>
              <a:rPr lang="en-US" dirty="0">
                <a:solidFill>
                  <a:srgbClr val="FF0000"/>
                </a:solidFill>
              </a:rPr>
              <a:t>then processes the variable </a:t>
            </a:r>
          </a:p>
          <a:p>
            <a:endParaRPr lang="en-US" dirty="0">
              <a:solidFill>
                <a:srgbClr val="FF0000"/>
              </a:solidFill>
            </a:endParaRPr>
          </a:p>
          <a:p>
            <a:r>
              <a:rPr lang="en-US" b="1" u="sng" dirty="0"/>
              <a:t>Postfix</a:t>
            </a:r>
            <a:r>
              <a:rPr lang="en-US" dirty="0">
                <a:solidFill>
                  <a:srgbClr val="FF0000"/>
                </a:solidFill>
              </a:rPr>
              <a:t> processes the variable</a:t>
            </a:r>
            <a:r>
              <a:rPr lang="en-US" dirty="0"/>
              <a:t>, </a:t>
            </a:r>
            <a:r>
              <a:rPr lang="en-US" dirty="0">
                <a:solidFill>
                  <a:srgbClr val="0070C0"/>
                </a:solidFill>
              </a:rPr>
              <a:t>then makes the change</a:t>
            </a:r>
            <a:r>
              <a:rPr lang="en-US" dirty="0"/>
              <a:t>.</a:t>
            </a:r>
          </a:p>
          <a:p>
            <a:endParaRPr lang="fr-FR" dirty="0"/>
          </a:p>
        </p:txBody>
      </p:sp>
      <p:sp>
        <p:nvSpPr>
          <p:cNvPr id="2" name="Slide Number Placeholder 1">
            <a:extLst>
              <a:ext uri="{FF2B5EF4-FFF2-40B4-BE49-F238E27FC236}">
                <a16:creationId xmlns:a16="http://schemas.microsoft.com/office/drawing/2014/main" id="{824C23EE-A495-491E-9B6C-27D98B50C689}"/>
              </a:ext>
            </a:extLst>
          </p:cNvPr>
          <p:cNvSpPr>
            <a:spLocks noGrp="1"/>
          </p:cNvSpPr>
          <p:nvPr>
            <p:ph type="sldNum" sz="quarter" idx="12"/>
          </p:nvPr>
        </p:nvSpPr>
        <p:spPr/>
        <p:txBody>
          <a:bodyPr/>
          <a:lstStyle/>
          <a:p>
            <a:fld id="{25C2CBD0-4E8A-462D-9424-859647FC3ED0}" type="slidenum">
              <a:rPr lang="en-US" smtClean="0"/>
              <a:pPr/>
              <a:t>48</a:t>
            </a:fld>
            <a:endParaRPr lang="en-US"/>
          </a:p>
        </p:txBody>
      </p:sp>
      <p:sp>
        <p:nvSpPr>
          <p:cNvPr id="4" name="Rectangle 3"/>
          <p:cNvSpPr>
            <a:spLocks noChangeArrowheads="1"/>
          </p:cNvSpPr>
          <p:nvPr/>
        </p:nvSpPr>
        <p:spPr bwMode="auto">
          <a:xfrm>
            <a:off x="361545" y="3878530"/>
            <a:ext cx="3886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fr-FR" b="1" dirty="0">
                <a:latin typeface="Courier New" panose="02070309020205020404" pitchFamily="49" charset="0"/>
                <a:cs typeface="Courier New" panose="02070309020205020404" pitchFamily="49" charset="0"/>
              </a:rPr>
              <a:t> </a:t>
            </a:r>
            <a:r>
              <a:rPr lang="fr-FR" b="1" dirty="0">
                <a:latin typeface="Consolas" panose="020B0609020204030204" pitchFamily="49" charset="0"/>
                <a:cs typeface="Courier New" panose="02070309020205020404" pitchFamily="49" charset="0"/>
              </a:rPr>
              <a:t>i = 1;</a:t>
            </a:r>
          </a:p>
          <a:p>
            <a:pPr eaLnBrk="1" hangingPunct="1"/>
            <a:r>
              <a:rPr lang="fr-FR" b="1" dirty="0">
                <a:latin typeface="Consolas" panose="020B0609020204030204" pitchFamily="49" charset="0"/>
                <a:cs typeface="Courier New" panose="02070309020205020404" pitchFamily="49" charset="0"/>
              </a:rPr>
              <a:t> j = ++i;</a:t>
            </a:r>
          </a:p>
          <a:p>
            <a:pPr eaLnBrk="1" hangingPunct="1"/>
            <a:r>
              <a:rPr lang="nl-NL" b="1" dirty="0">
                <a:latin typeface="Consolas" panose="020B0609020204030204" pitchFamily="49" charset="0"/>
                <a:cs typeface="Courier New" panose="02070309020205020404" pitchFamily="49" charset="0"/>
              </a:rPr>
              <a:t> (i is 2, j is 2)</a:t>
            </a:r>
            <a:endParaRPr lang="fr-FR" b="1" dirty="0">
              <a:latin typeface="Consolas" panose="020B0609020204030204" pitchFamily="49" charset="0"/>
              <a:cs typeface="Courier New" panose="02070309020205020404" pitchFamily="49" charset="0"/>
            </a:endParaRPr>
          </a:p>
        </p:txBody>
      </p:sp>
      <p:sp>
        <p:nvSpPr>
          <p:cNvPr id="5" name="Rectangle 4"/>
          <p:cNvSpPr>
            <a:spLocks noChangeArrowheads="1"/>
          </p:cNvSpPr>
          <p:nvPr/>
        </p:nvSpPr>
        <p:spPr bwMode="auto">
          <a:xfrm>
            <a:off x="4800600" y="3878530"/>
            <a:ext cx="4038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fr-FR" b="1" dirty="0">
                <a:latin typeface="Courier New" panose="02070309020205020404" pitchFamily="49" charset="0"/>
                <a:cs typeface="Courier New" panose="02070309020205020404" pitchFamily="49" charset="0"/>
              </a:rPr>
              <a:t> </a:t>
            </a:r>
            <a:r>
              <a:rPr lang="fr-FR" b="1" dirty="0">
                <a:latin typeface="Consolas" panose="020B0609020204030204" pitchFamily="49" charset="0"/>
                <a:cs typeface="Courier New" panose="02070309020205020404" pitchFamily="49" charset="0"/>
              </a:rPr>
              <a:t>i = 1;</a:t>
            </a:r>
          </a:p>
          <a:p>
            <a:pPr eaLnBrk="1" hangingPunct="1"/>
            <a:r>
              <a:rPr lang="fr-FR" b="1" dirty="0">
                <a:latin typeface="Consolas" panose="020B0609020204030204" pitchFamily="49" charset="0"/>
                <a:cs typeface="Courier New" panose="02070309020205020404" pitchFamily="49" charset="0"/>
              </a:rPr>
              <a:t> j = i++;</a:t>
            </a:r>
          </a:p>
          <a:p>
            <a:pPr eaLnBrk="1" hangingPunct="1"/>
            <a:r>
              <a:rPr lang="nl-NL" b="1" dirty="0">
                <a:latin typeface="Consolas" panose="020B0609020204030204" pitchFamily="49" charset="0"/>
                <a:cs typeface="Courier New" panose="02070309020205020404" pitchFamily="49" charset="0"/>
              </a:rPr>
              <a:t> (i is 2, j is 1)</a:t>
            </a:r>
            <a:endParaRPr lang="fr-FR" b="1" dirty="0">
              <a:latin typeface="Consolas" panose="020B0609020204030204" pitchFamily="49" charset="0"/>
              <a:cs typeface="Courier New" panose="02070309020205020404" pitchFamily="49" charset="0"/>
            </a:endParaRPr>
          </a:p>
        </p:txBody>
      </p:sp>
      <p:cxnSp>
        <p:nvCxnSpPr>
          <p:cNvPr id="3" name="Straight Connector 2"/>
          <p:cNvCxnSpPr/>
          <p:nvPr/>
        </p:nvCxnSpPr>
        <p:spPr>
          <a:xfrm>
            <a:off x="4424464" y="3276600"/>
            <a:ext cx="22698" cy="304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89360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83836" y="0"/>
            <a:ext cx="8202964" cy="1066800"/>
          </a:xfrm>
        </p:spPr>
        <p:txBody>
          <a:bodyPr>
            <a:normAutofit/>
          </a:bodyPr>
          <a:lstStyle/>
          <a:p>
            <a:pPr algn="l"/>
            <a:r>
              <a:rPr lang="en-US" sz="3300" b="1" dirty="0">
                <a:latin typeface="Arial" panose="020B0604020202020204" pitchFamily="34" charset="0"/>
                <a:cs typeface="Arial" panose="020B0604020202020204" pitchFamily="34" charset="0"/>
              </a:rPr>
              <a:t>Overloaded ++</a:t>
            </a:r>
          </a:p>
        </p:txBody>
      </p:sp>
      <p:sp>
        <p:nvSpPr>
          <p:cNvPr id="14339" name="Text Box 3"/>
          <p:cNvSpPr txBox="1">
            <a:spLocks noChangeArrowheads="1"/>
          </p:cNvSpPr>
          <p:nvPr/>
        </p:nvSpPr>
        <p:spPr bwMode="auto">
          <a:xfrm>
            <a:off x="483836" y="1295400"/>
            <a:ext cx="8279164"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dirty="0">
                <a:latin typeface="Consolas" panose="020B0609020204030204" pitchFamily="49" charset="0"/>
              </a:rPr>
              <a:t>class Inventory</a:t>
            </a:r>
          </a:p>
          <a:p>
            <a:pPr eaLnBrk="1" hangingPunct="1"/>
            <a:r>
              <a:rPr lang="en-US" sz="2000" b="1" dirty="0">
                <a:latin typeface="Consolas" panose="020B0609020204030204" pitchFamily="49" charset="0"/>
              </a:rPr>
              <a:t>{</a:t>
            </a:r>
          </a:p>
          <a:p>
            <a:pPr eaLnBrk="1" hangingPunct="1"/>
            <a:r>
              <a:rPr lang="en-US" sz="2000" b="1" dirty="0">
                <a:latin typeface="Consolas" panose="020B0609020204030204" pitchFamily="49" charset="0"/>
              </a:rPr>
              <a:t>   private:</a:t>
            </a:r>
          </a:p>
          <a:p>
            <a:pPr eaLnBrk="1" hangingPunct="1"/>
            <a:r>
              <a:rPr lang="en-US" sz="2000" b="1" dirty="0">
                <a:latin typeface="Consolas" panose="020B0609020204030204" pitchFamily="49" charset="0"/>
              </a:rPr>
              <a:t>      </a:t>
            </a:r>
            <a:r>
              <a:rPr lang="en-US" sz="2000" b="1" dirty="0" err="1">
                <a:latin typeface="Consolas" panose="020B0609020204030204" pitchFamily="49" charset="0"/>
              </a:rPr>
              <a:t>int</a:t>
            </a:r>
            <a:r>
              <a:rPr lang="en-US" sz="2000" b="1" dirty="0">
                <a:latin typeface="Consolas" panose="020B0609020204030204" pitchFamily="49" charset="0"/>
              </a:rPr>
              <a:t> </a:t>
            </a:r>
            <a:r>
              <a:rPr lang="en-US" sz="2000" b="1" dirty="0" err="1">
                <a:latin typeface="Consolas" panose="020B0609020204030204" pitchFamily="49" charset="0"/>
              </a:rPr>
              <a:t>stockNum</a:t>
            </a:r>
            <a:r>
              <a:rPr lang="en-US" sz="2000" b="1" dirty="0">
                <a:latin typeface="Consolas" panose="020B0609020204030204" pitchFamily="49" charset="0"/>
              </a:rPr>
              <a:t>;</a:t>
            </a:r>
          </a:p>
          <a:p>
            <a:pPr eaLnBrk="1" hangingPunct="1"/>
            <a:r>
              <a:rPr lang="en-US" sz="2000" b="1" dirty="0">
                <a:latin typeface="Consolas" panose="020B0609020204030204" pitchFamily="49" charset="0"/>
              </a:rPr>
              <a:t>      </a:t>
            </a:r>
            <a:r>
              <a:rPr lang="en-US" sz="2000" b="1" dirty="0" err="1">
                <a:latin typeface="Consolas" panose="020B0609020204030204" pitchFamily="49" charset="0"/>
              </a:rPr>
              <a:t>int</a:t>
            </a:r>
            <a:r>
              <a:rPr lang="en-US" sz="2000" b="1" dirty="0">
                <a:latin typeface="Consolas" panose="020B0609020204030204" pitchFamily="49" charset="0"/>
              </a:rPr>
              <a:t> </a:t>
            </a:r>
            <a:r>
              <a:rPr lang="en-US" sz="2000" b="1" dirty="0" err="1">
                <a:latin typeface="Consolas" panose="020B0609020204030204" pitchFamily="49" charset="0"/>
              </a:rPr>
              <a:t>numSold</a:t>
            </a:r>
            <a:r>
              <a:rPr lang="en-US" sz="2000" b="1" dirty="0">
                <a:latin typeface="Consolas" panose="020B0609020204030204" pitchFamily="49" charset="0"/>
              </a:rPr>
              <a:t>;</a:t>
            </a:r>
          </a:p>
          <a:p>
            <a:pPr eaLnBrk="1" hangingPunct="1"/>
            <a:r>
              <a:rPr lang="en-US" sz="2000" b="1" dirty="0">
                <a:latin typeface="Consolas" panose="020B0609020204030204" pitchFamily="49" charset="0"/>
              </a:rPr>
              <a:t>   public:</a:t>
            </a:r>
          </a:p>
          <a:p>
            <a:pPr eaLnBrk="1" hangingPunct="1"/>
            <a:r>
              <a:rPr lang="en-US" sz="2000" b="1" dirty="0">
                <a:latin typeface="Consolas" panose="020B0609020204030204" pitchFamily="49" charset="0"/>
              </a:rPr>
              <a:t>      Inventory(</a:t>
            </a:r>
            <a:r>
              <a:rPr lang="en-US" sz="2000" b="1" dirty="0" err="1">
                <a:latin typeface="Consolas" panose="020B0609020204030204" pitchFamily="49" charset="0"/>
              </a:rPr>
              <a:t>int</a:t>
            </a:r>
            <a:r>
              <a:rPr lang="en-US" sz="2000" b="1" dirty="0">
                <a:latin typeface="Consolas" panose="020B0609020204030204" pitchFamily="49" charset="0"/>
              </a:rPr>
              <a:t> </a:t>
            </a:r>
            <a:r>
              <a:rPr lang="en-US" sz="2000" b="1" dirty="0" err="1">
                <a:latin typeface="Consolas" panose="020B0609020204030204" pitchFamily="49" charset="0"/>
              </a:rPr>
              <a:t>stknum</a:t>
            </a:r>
            <a:r>
              <a:rPr lang="en-US" sz="2000" b="1" dirty="0">
                <a:latin typeface="Consolas" panose="020B0609020204030204" pitchFamily="49" charset="0"/>
              </a:rPr>
              <a:t>, </a:t>
            </a:r>
            <a:r>
              <a:rPr lang="en-US" sz="2000" b="1" dirty="0" err="1">
                <a:latin typeface="Consolas" panose="020B0609020204030204" pitchFamily="49" charset="0"/>
              </a:rPr>
              <a:t>int</a:t>
            </a:r>
            <a:r>
              <a:rPr lang="en-US" sz="2000" b="1" dirty="0">
                <a:latin typeface="Consolas" panose="020B0609020204030204" pitchFamily="49" charset="0"/>
              </a:rPr>
              <a:t> sold);</a:t>
            </a:r>
          </a:p>
          <a:p>
            <a:pPr eaLnBrk="1" hangingPunct="1"/>
            <a:r>
              <a:rPr lang="en-US" sz="2000" b="1" dirty="0">
                <a:solidFill>
                  <a:srgbClr val="2C14DE"/>
                </a:solidFill>
                <a:latin typeface="Consolas" panose="020B0609020204030204" pitchFamily="49" charset="0"/>
              </a:rPr>
              <a:t>	</a:t>
            </a:r>
            <a:r>
              <a:rPr lang="en-US" sz="2000" b="1" dirty="0">
                <a:solidFill>
                  <a:srgbClr val="0070C0"/>
                </a:solidFill>
                <a:latin typeface="Consolas" panose="020B0609020204030204" pitchFamily="49" charset="0"/>
              </a:rPr>
              <a:t>void operator++();</a:t>
            </a:r>
          </a:p>
          <a:p>
            <a:pPr eaLnBrk="1" hangingPunct="1"/>
            <a:r>
              <a:rPr lang="en-US" sz="2000" b="1" dirty="0">
                <a:latin typeface="Consolas" panose="020B0609020204030204" pitchFamily="49" charset="0"/>
              </a:rPr>
              <a:t>};</a:t>
            </a:r>
          </a:p>
          <a:p>
            <a:pPr eaLnBrk="1" hangingPunct="1"/>
            <a:endParaRPr lang="en-US" sz="2000" b="1" dirty="0">
              <a:latin typeface="Consolas" panose="020B0609020204030204" pitchFamily="49" charset="0"/>
            </a:endParaRPr>
          </a:p>
          <a:p>
            <a:pPr eaLnBrk="1" hangingPunct="1"/>
            <a:endParaRPr lang="en-US" sz="2000" b="1" dirty="0">
              <a:latin typeface="Consolas" panose="020B0609020204030204" pitchFamily="49" charset="0"/>
            </a:endParaRPr>
          </a:p>
          <a:p>
            <a:pPr eaLnBrk="1" hangingPunct="1"/>
            <a:endParaRPr lang="en-US" sz="2000" b="1" dirty="0">
              <a:latin typeface="Consolas" panose="020B0609020204030204" pitchFamily="49" charset="0"/>
            </a:endParaRPr>
          </a:p>
          <a:p>
            <a:pPr eaLnBrk="1" hangingPunct="1"/>
            <a:r>
              <a:rPr lang="en-US" sz="2000" b="1" dirty="0">
                <a:solidFill>
                  <a:srgbClr val="0070C0"/>
                </a:solidFill>
                <a:latin typeface="Consolas" panose="020B0609020204030204" pitchFamily="49" charset="0"/>
              </a:rPr>
              <a:t>void Inventory::operator++()</a:t>
            </a:r>
          </a:p>
          <a:p>
            <a:pPr eaLnBrk="1" hangingPunct="1"/>
            <a:r>
              <a:rPr lang="en-US" sz="2000" b="1" dirty="0">
                <a:latin typeface="Consolas" panose="020B0609020204030204" pitchFamily="49" charset="0"/>
              </a:rPr>
              <a:t>{</a:t>
            </a:r>
          </a:p>
          <a:p>
            <a:pPr eaLnBrk="1" hangingPunct="1"/>
            <a:r>
              <a:rPr lang="en-US" sz="2000" b="1" dirty="0">
                <a:latin typeface="Consolas" panose="020B0609020204030204" pitchFamily="49" charset="0"/>
              </a:rPr>
              <a:t>	</a:t>
            </a:r>
            <a:r>
              <a:rPr lang="en-US" sz="2000" b="1" dirty="0" err="1">
                <a:latin typeface="Consolas" panose="020B0609020204030204" pitchFamily="49" charset="0"/>
              </a:rPr>
              <a:t>numSold</a:t>
            </a:r>
            <a:r>
              <a:rPr lang="en-US" sz="2000" b="1" dirty="0">
                <a:latin typeface="Consolas" panose="020B0609020204030204" pitchFamily="49" charset="0"/>
              </a:rPr>
              <a:t>++;   </a:t>
            </a:r>
          </a:p>
          <a:p>
            <a:pPr eaLnBrk="1" hangingPunct="1"/>
            <a:r>
              <a:rPr lang="en-US" sz="2000" b="1" dirty="0">
                <a:latin typeface="Consolas" panose="020B0609020204030204" pitchFamily="49" charset="0"/>
              </a:rPr>
              <a:t>}</a:t>
            </a:r>
          </a:p>
        </p:txBody>
      </p:sp>
      <p:sp>
        <p:nvSpPr>
          <p:cNvPr id="2" name="Slide Number Placeholder 1">
            <a:extLst>
              <a:ext uri="{FF2B5EF4-FFF2-40B4-BE49-F238E27FC236}">
                <a16:creationId xmlns:a16="http://schemas.microsoft.com/office/drawing/2014/main" id="{A286F4B7-6FBD-4907-BA35-B68858A1B5E5}"/>
              </a:ext>
            </a:extLst>
          </p:cNvPr>
          <p:cNvSpPr>
            <a:spLocks noGrp="1"/>
          </p:cNvSpPr>
          <p:nvPr>
            <p:ph type="sldNum" sz="quarter" idx="12"/>
          </p:nvPr>
        </p:nvSpPr>
        <p:spPr/>
        <p:txBody>
          <a:bodyPr/>
          <a:lstStyle/>
          <a:p>
            <a:fld id="{25C2CBD0-4E8A-462D-9424-859647FC3ED0}" type="slidenum">
              <a:rPr lang="en-US" smtClean="0"/>
              <a:pPr/>
              <a:t>49</a:t>
            </a:fld>
            <a:endParaRPr lang="en-US"/>
          </a:p>
        </p:txBody>
      </p:sp>
    </p:spTree>
    <p:extLst>
      <p:ext uri="{BB962C8B-B14F-4D97-AF65-F5344CB8AC3E}">
        <p14:creationId xmlns:p14="http://schemas.microsoft.com/office/powerpoint/2010/main" val="3704362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Operator Overloading</a:t>
            </a:r>
          </a:p>
        </p:txBody>
      </p:sp>
      <p:sp>
        <p:nvSpPr>
          <p:cNvPr id="7171" name="Rectangle 3"/>
          <p:cNvSpPr>
            <a:spLocks noGrp="1" noChangeArrowheads="1"/>
          </p:cNvSpPr>
          <p:nvPr>
            <p:ph idx="1"/>
          </p:nvPr>
        </p:nvSpPr>
        <p:spPr/>
        <p:txBody>
          <a:bodyPr/>
          <a:lstStyle/>
          <a:p>
            <a:r>
              <a:rPr lang="en-US" dirty="0"/>
              <a:t>Example (already overloaded operator </a:t>
            </a:r>
            <a:r>
              <a:rPr lang="en-US" b="1" dirty="0">
                <a:solidFill>
                  <a:srgbClr val="FF0000"/>
                </a:solidFill>
              </a:rPr>
              <a:t>/ </a:t>
            </a:r>
            <a:r>
              <a:rPr lang="en-US" dirty="0"/>
              <a:t>):</a:t>
            </a:r>
          </a:p>
          <a:p>
            <a:r>
              <a:rPr lang="en-US" dirty="0">
                <a:solidFill>
                  <a:srgbClr val="0070C0"/>
                </a:solidFill>
              </a:rPr>
              <a:t>Same operator </a:t>
            </a:r>
            <a:r>
              <a:rPr lang="en-US" dirty="0"/>
              <a:t>has </a:t>
            </a:r>
            <a:r>
              <a:rPr lang="en-US" dirty="0">
                <a:solidFill>
                  <a:srgbClr val="FF0000"/>
                </a:solidFill>
              </a:rPr>
              <a:t>different meaning</a:t>
            </a:r>
            <a:r>
              <a:rPr lang="en-US" dirty="0"/>
              <a:t> for </a:t>
            </a:r>
            <a:r>
              <a:rPr lang="en-US" dirty="0">
                <a:solidFill>
                  <a:srgbClr val="0070C0"/>
                </a:solidFill>
              </a:rPr>
              <a:t>different operands</a:t>
            </a:r>
          </a:p>
        </p:txBody>
      </p:sp>
      <p:sp>
        <p:nvSpPr>
          <p:cNvPr id="2" name="Slide Number Placeholder 1">
            <a:extLst>
              <a:ext uri="{FF2B5EF4-FFF2-40B4-BE49-F238E27FC236}">
                <a16:creationId xmlns:a16="http://schemas.microsoft.com/office/drawing/2014/main" id="{06ADCE89-DB0C-4FD6-B026-146BB989D6B6}"/>
              </a:ext>
            </a:extLst>
          </p:cNvPr>
          <p:cNvSpPr>
            <a:spLocks noGrp="1"/>
          </p:cNvSpPr>
          <p:nvPr>
            <p:ph type="sldNum" sz="quarter" idx="12"/>
          </p:nvPr>
        </p:nvSpPr>
        <p:spPr/>
        <p:txBody>
          <a:bodyPr/>
          <a:lstStyle/>
          <a:p>
            <a:fld id="{25C2CBD0-4E8A-462D-9424-859647FC3ED0}" type="slidenum">
              <a:rPr lang="en-US" smtClean="0"/>
              <a:pPr/>
              <a:t>5</a:t>
            </a:fld>
            <a:endParaRPr lang="en-US"/>
          </a:p>
        </p:txBody>
      </p:sp>
      <p:pic>
        <p:nvPicPr>
          <p:cNvPr id="6146" name="Picture 2" descr="https://ptgmedia.pearsoncmg.com/images/chap3_0672326973/elementLinks/03fig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246" y="2161224"/>
            <a:ext cx="6799511" cy="4289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5325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pPr algn="l"/>
            <a:r>
              <a:rPr lang="en-US" dirty="0"/>
              <a:t>Use of the operator ++</a:t>
            </a:r>
          </a:p>
        </p:txBody>
      </p:sp>
      <p:sp>
        <p:nvSpPr>
          <p:cNvPr id="2" name="Slide Number Placeholder 1">
            <a:extLst>
              <a:ext uri="{FF2B5EF4-FFF2-40B4-BE49-F238E27FC236}">
                <a16:creationId xmlns:a16="http://schemas.microsoft.com/office/drawing/2014/main" id="{D67A36CA-61D5-4D68-975C-FD8BB72C00AF}"/>
              </a:ext>
            </a:extLst>
          </p:cNvPr>
          <p:cNvSpPr>
            <a:spLocks noGrp="1"/>
          </p:cNvSpPr>
          <p:nvPr>
            <p:ph type="sldNum" sz="quarter" idx="12"/>
          </p:nvPr>
        </p:nvSpPr>
        <p:spPr/>
        <p:txBody>
          <a:bodyPr/>
          <a:lstStyle/>
          <a:p>
            <a:fld id="{25C2CBD0-4E8A-462D-9424-859647FC3ED0}" type="slidenum">
              <a:rPr lang="en-US" smtClean="0"/>
              <a:pPr/>
              <a:t>50</a:t>
            </a:fld>
            <a:endParaRPr lang="en-US"/>
          </a:p>
        </p:txBody>
      </p:sp>
      <p:sp>
        <p:nvSpPr>
          <p:cNvPr id="15363" name="Text Box 3"/>
          <p:cNvSpPr txBox="1">
            <a:spLocks noChangeArrowheads="1"/>
          </p:cNvSpPr>
          <p:nvPr/>
        </p:nvSpPr>
        <p:spPr bwMode="auto">
          <a:xfrm>
            <a:off x="483577" y="1427471"/>
            <a:ext cx="8382000"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dirty="0" err="1">
                <a:latin typeface="Consolas" panose="020B0609020204030204" pitchFamily="49" charset="0"/>
              </a:rPr>
              <a:t>int</a:t>
            </a:r>
            <a:r>
              <a:rPr lang="en-US" sz="2000" b="1" dirty="0">
                <a:latin typeface="Consolas" panose="020B0609020204030204" pitchFamily="49" charset="0"/>
              </a:rPr>
              <a:t> main ( )</a:t>
            </a:r>
          </a:p>
          <a:p>
            <a:pPr eaLnBrk="1" hangingPunct="1"/>
            <a:r>
              <a:rPr lang="en-US" sz="2000" b="1" dirty="0">
                <a:latin typeface="Consolas" panose="020B0609020204030204" pitchFamily="49" charset="0"/>
              </a:rPr>
              <a:t>{</a:t>
            </a:r>
          </a:p>
          <a:p>
            <a:pPr eaLnBrk="1" hangingPunct="1"/>
            <a:r>
              <a:rPr lang="en-US" sz="2000" b="1" dirty="0">
                <a:latin typeface="Consolas" panose="020B0609020204030204" pitchFamily="49" charset="0"/>
              </a:rPr>
              <a:t>	Inventory </a:t>
            </a:r>
            <a:r>
              <a:rPr lang="en-US" sz="2000" b="1" dirty="0" err="1">
                <a:latin typeface="Consolas" panose="020B0609020204030204" pitchFamily="49" charset="0"/>
              </a:rPr>
              <a:t>someItem</a:t>
            </a:r>
            <a:r>
              <a:rPr lang="en-US" sz="2000" b="1" dirty="0">
                <a:latin typeface="Consolas" panose="020B0609020204030204" pitchFamily="49" charset="0"/>
              </a:rPr>
              <a:t>(789, 84);</a:t>
            </a:r>
          </a:p>
          <a:p>
            <a:pPr eaLnBrk="1" hangingPunct="1"/>
            <a:r>
              <a:rPr lang="en-US" sz="2000" b="1" dirty="0">
                <a:latin typeface="Consolas" panose="020B0609020204030204" pitchFamily="49" charset="0"/>
              </a:rPr>
              <a:t>	// the </a:t>
            </a:r>
            <a:r>
              <a:rPr lang="en-US" sz="2000" b="1" dirty="0" err="1">
                <a:latin typeface="Consolas" panose="020B0609020204030204" pitchFamily="49" charset="0"/>
              </a:rPr>
              <a:t>stockNum</a:t>
            </a:r>
            <a:r>
              <a:rPr lang="en-US" sz="2000" b="1" dirty="0">
                <a:latin typeface="Consolas" panose="020B0609020204030204" pitchFamily="49" charset="0"/>
              </a:rPr>
              <a:t> is 789</a:t>
            </a:r>
          </a:p>
          <a:p>
            <a:pPr eaLnBrk="1" hangingPunct="1"/>
            <a:r>
              <a:rPr lang="en-US" sz="2000" b="1" dirty="0">
                <a:latin typeface="Consolas" panose="020B0609020204030204" pitchFamily="49" charset="0"/>
              </a:rPr>
              <a:t>	// the </a:t>
            </a:r>
            <a:r>
              <a:rPr lang="en-US" sz="2000" b="1" dirty="0" err="1">
                <a:latin typeface="Consolas" panose="020B0609020204030204" pitchFamily="49" charset="0"/>
              </a:rPr>
              <a:t>numSold</a:t>
            </a:r>
            <a:r>
              <a:rPr lang="en-US" sz="2000" b="1" dirty="0">
                <a:latin typeface="Consolas" panose="020B0609020204030204" pitchFamily="49" charset="0"/>
              </a:rPr>
              <a:t> is 84</a:t>
            </a:r>
          </a:p>
          <a:p>
            <a:pPr eaLnBrk="1" hangingPunct="1"/>
            <a:endParaRPr lang="en-US" sz="2000" b="1" dirty="0">
              <a:latin typeface="Consolas" panose="020B0609020204030204" pitchFamily="49" charset="0"/>
            </a:endParaRPr>
          </a:p>
          <a:p>
            <a:pPr eaLnBrk="1" hangingPunct="1"/>
            <a:r>
              <a:rPr lang="en-US" sz="2000" b="1" dirty="0">
                <a:latin typeface="Consolas" panose="020B0609020204030204" pitchFamily="49" charset="0"/>
              </a:rPr>
              <a:t>	++</a:t>
            </a:r>
            <a:r>
              <a:rPr lang="en-US" sz="2000" b="1" dirty="0" err="1">
                <a:latin typeface="Consolas" panose="020B0609020204030204" pitchFamily="49" charset="0"/>
              </a:rPr>
              <a:t>someItem</a:t>
            </a:r>
            <a:r>
              <a:rPr lang="en-US" sz="2000" b="1" dirty="0">
                <a:latin typeface="Consolas" panose="020B0609020204030204" pitchFamily="49" charset="0"/>
              </a:rPr>
              <a:t>;</a:t>
            </a:r>
          </a:p>
          <a:p>
            <a:pPr eaLnBrk="1" hangingPunct="1"/>
            <a:endParaRPr lang="en-US" sz="2000" b="1" dirty="0">
              <a:latin typeface="Consolas" panose="020B0609020204030204" pitchFamily="49" charset="0"/>
            </a:endParaRPr>
          </a:p>
          <a:p>
            <a:pPr eaLnBrk="1" hangingPunct="1"/>
            <a:r>
              <a:rPr lang="en-US" sz="2000" b="1" dirty="0">
                <a:latin typeface="Consolas" panose="020B0609020204030204" pitchFamily="49" charset="0"/>
              </a:rPr>
              <a:t>	</a:t>
            </a:r>
          </a:p>
          <a:p>
            <a:pPr eaLnBrk="1" hangingPunct="1"/>
            <a:r>
              <a:rPr lang="en-US" sz="2000" b="1" dirty="0">
                <a:latin typeface="Consolas" panose="020B0609020204030204" pitchFamily="49" charset="0"/>
              </a:rPr>
              <a:t>	Inventory Item2 = ++</a:t>
            </a:r>
            <a:r>
              <a:rPr lang="en-US" sz="2000" b="1" dirty="0" err="1">
                <a:latin typeface="Consolas" panose="020B0609020204030204" pitchFamily="49" charset="0"/>
              </a:rPr>
              <a:t>someItem</a:t>
            </a:r>
            <a:r>
              <a:rPr lang="en-US" sz="2000" b="1" dirty="0">
                <a:latin typeface="Consolas" panose="020B0609020204030204" pitchFamily="49" charset="0"/>
              </a:rPr>
              <a:t>;</a:t>
            </a:r>
          </a:p>
          <a:p>
            <a:pPr eaLnBrk="1" hangingPunct="1"/>
            <a:r>
              <a:rPr lang="en-US" sz="2000" b="1" dirty="0">
                <a:latin typeface="Consolas" panose="020B0609020204030204" pitchFamily="49" charset="0"/>
              </a:rPr>
              <a:t>	</a:t>
            </a:r>
            <a:r>
              <a:rPr lang="en-US" sz="2000" b="1" i="1" dirty="0">
                <a:solidFill>
                  <a:srgbClr val="FF0000"/>
                </a:solidFill>
                <a:latin typeface="Consolas" panose="020B0609020204030204" pitchFamily="49" charset="0"/>
              </a:rPr>
              <a:t>//will this instruction work</a:t>
            </a:r>
          </a:p>
          <a:p>
            <a:pPr eaLnBrk="1" hangingPunct="1"/>
            <a:endParaRPr lang="en-US" sz="2000" b="1" dirty="0">
              <a:latin typeface="Consolas" panose="020B0609020204030204" pitchFamily="49" charset="0"/>
            </a:endParaRPr>
          </a:p>
          <a:p>
            <a:pPr eaLnBrk="1" hangingPunct="1"/>
            <a:endParaRPr lang="en-US" sz="2000" b="1" dirty="0">
              <a:latin typeface="Consolas" panose="020B0609020204030204" pitchFamily="49" charset="0"/>
            </a:endParaRPr>
          </a:p>
          <a:p>
            <a:pPr eaLnBrk="1" hangingPunct="1"/>
            <a:r>
              <a:rPr lang="en-US" sz="2000" dirty="0"/>
              <a:t>// Will </a:t>
            </a:r>
            <a:r>
              <a:rPr lang="en-US" sz="2000" b="1" dirty="0"/>
              <a:t>not work </a:t>
            </a:r>
            <a:r>
              <a:rPr lang="en-US" sz="2000" dirty="0"/>
              <a:t>as the overloaded function does not return anything</a:t>
            </a:r>
            <a:endParaRPr lang="en-US" sz="2000" b="1" dirty="0">
              <a:latin typeface="Consolas" panose="020B0609020204030204" pitchFamily="49" charset="0"/>
            </a:endParaRPr>
          </a:p>
          <a:p>
            <a:pPr eaLnBrk="1" hangingPunct="1"/>
            <a:r>
              <a:rPr lang="en-US" sz="2000" b="1" dirty="0">
                <a:latin typeface="Consolas" panose="020B0609020204030204" pitchFamily="49" charset="0"/>
              </a:rPr>
              <a:t>}</a:t>
            </a:r>
          </a:p>
          <a:p>
            <a:pPr eaLnBrk="1" hangingPunct="1"/>
            <a:endParaRPr lang="en-US" sz="2000" b="1" dirty="0">
              <a:latin typeface="Consolas" panose="020B0609020204030204" pitchFamily="49" charset="0"/>
            </a:endParaRPr>
          </a:p>
          <a:p>
            <a:pPr eaLnBrk="1" hangingPunct="1"/>
            <a:endParaRPr lang="en-US" sz="2000" b="1" dirty="0">
              <a:latin typeface="Consolas" panose="020B0609020204030204" pitchFamily="49" charset="0"/>
            </a:endParaRPr>
          </a:p>
        </p:txBody>
      </p:sp>
      <p:sp>
        <p:nvSpPr>
          <p:cNvPr id="4" name="Rectangle 3"/>
          <p:cNvSpPr/>
          <p:nvPr/>
        </p:nvSpPr>
        <p:spPr>
          <a:xfrm>
            <a:off x="569651" y="4084557"/>
            <a:ext cx="4953000" cy="1066800"/>
          </a:xfrm>
          <a:prstGeom prst="rect">
            <a:avLst/>
          </a:prstGeom>
          <a:solidFill>
            <a:schemeClr val="lt1">
              <a:alpha val="0"/>
            </a:schemeClr>
          </a:solidFill>
          <a:ln w="47625">
            <a:solidFill>
              <a:srgbClr val="00B05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dirty="0"/>
          </a:p>
        </p:txBody>
      </p:sp>
    </p:spTree>
    <p:extLst>
      <p:ext uri="{BB962C8B-B14F-4D97-AF65-F5344CB8AC3E}">
        <p14:creationId xmlns:p14="http://schemas.microsoft.com/office/powerpoint/2010/main" val="211854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36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28600" y="0"/>
            <a:ext cx="8686800" cy="1066800"/>
          </a:xfrm>
        </p:spPr>
        <p:txBody>
          <a:bodyPr>
            <a:normAutofit/>
          </a:bodyPr>
          <a:lstStyle/>
          <a:p>
            <a:pPr algn="l"/>
            <a:r>
              <a:rPr lang="en-US" sz="3300" b="1" dirty="0">
                <a:latin typeface="Arial" panose="020B0604020202020204" pitchFamily="34" charset="0"/>
                <a:cs typeface="Arial" panose="020B0604020202020204" pitchFamily="34" charset="0"/>
              </a:rPr>
              <a:t>Overloaded ++</a:t>
            </a:r>
          </a:p>
        </p:txBody>
      </p:sp>
      <p:sp>
        <p:nvSpPr>
          <p:cNvPr id="16387" name="Text Box 3"/>
          <p:cNvSpPr txBox="1">
            <a:spLocks noChangeArrowheads="1"/>
          </p:cNvSpPr>
          <p:nvPr/>
        </p:nvSpPr>
        <p:spPr bwMode="auto">
          <a:xfrm>
            <a:off x="457200" y="1197116"/>
            <a:ext cx="83058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dirty="0">
                <a:latin typeface="Consolas" panose="020B0609020204030204" pitchFamily="49" charset="0"/>
              </a:rPr>
              <a:t>class Inventory</a:t>
            </a:r>
          </a:p>
          <a:p>
            <a:pPr eaLnBrk="1" hangingPunct="1"/>
            <a:r>
              <a:rPr lang="en-US" sz="2000" b="1" dirty="0">
                <a:latin typeface="Consolas" panose="020B0609020204030204" pitchFamily="49" charset="0"/>
              </a:rPr>
              <a:t>{</a:t>
            </a:r>
          </a:p>
          <a:p>
            <a:pPr eaLnBrk="1" hangingPunct="1"/>
            <a:r>
              <a:rPr lang="en-US" sz="2000" b="1" dirty="0">
                <a:latin typeface="Consolas" panose="020B0609020204030204" pitchFamily="49" charset="0"/>
              </a:rPr>
              <a:t>   private:</a:t>
            </a:r>
          </a:p>
          <a:p>
            <a:pPr eaLnBrk="1" hangingPunct="1"/>
            <a:r>
              <a:rPr lang="en-US" sz="2000" b="1" dirty="0">
                <a:latin typeface="Consolas" panose="020B0609020204030204" pitchFamily="49" charset="0"/>
              </a:rPr>
              <a:t>      </a:t>
            </a:r>
            <a:r>
              <a:rPr lang="en-US" sz="2000" b="1" dirty="0" err="1">
                <a:latin typeface="Consolas" panose="020B0609020204030204" pitchFamily="49" charset="0"/>
              </a:rPr>
              <a:t>int</a:t>
            </a:r>
            <a:r>
              <a:rPr lang="en-US" sz="2000" b="1" dirty="0">
                <a:latin typeface="Consolas" panose="020B0609020204030204" pitchFamily="49" charset="0"/>
              </a:rPr>
              <a:t> </a:t>
            </a:r>
            <a:r>
              <a:rPr lang="en-US" sz="2000" b="1" dirty="0" err="1">
                <a:latin typeface="Consolas" panose="020B0609020204030204" pitchFamily="49" charset="0"/>
              </a:rPr>
              <a:t>stockNum</a:t>
            </a:r>
            <a:r>
              <a:rPr lang="en-US" sz="2000" b="1" dirty="0">
                <a:latin typeface="Consolas" panose="020B0609020204030204" pitchFamily="49" charset="0"/>
              </a:rPr>
              <a:t>;</a:t>
            </a:r>
          </a:p>
          <a:p>
            <a:pPr eaLnBrk="1" hangingPunct="1"/>
            <a:r>
              <a:rPr lang="en-US" sz="2000" b="1" dirty="0">
                <a:latin typeface="Consolas" panose="020B0609020204030204" pitchFamily="49" charset="0"/>
              </a:rPr>
              <a:t>      </a:t>
            </a:r>
            <a:r>
              <a:rPr lang="en-US" sz="2000" b="1" dirty="0" err="1">
                <a:latin typeface="Consolas" panose="020B0609020204030204" pitchFamily="49" charset="0"/>
              </a:rPr>
              <a:t>int</a:t>
            </a:r>
            <a:r>
              <a:rPr lang="en-US" sz="2000" b="1" dirty="0">
                <a:latin typeface="Consolas" panose="020B0609020204030204" pitchFamily="49" charset="0"/>
              </a:rPr>
              <a:t> </a:t>
            </a:r>
            <a:r>
              <a:rPr lang="en-US" sz="2000" b="1" dirty="0" err="1">
                <a:latin typeface="Consolas" panose="020B0609020204030204" pitchFamily="49" charset="0"/>
              </a:rPr>
              <a:t>numSold</a:t>
            </a:r>
            <a:r>
              <a:rPr lang="en-US" sz="2000" b="1" dirty="0">
                <a:latin typeface="Consolas" panose="020B0609020204030204" pitchFamily="49" charset="0"/>
              </a:rPr>
              <a:t>;</a:t>
            </a:r>
          </a:p>
          <a:p>
            <a:pPr eaLnBrk="1" hangingPunct="1"/>
            <a:r>
              <a:rPr lang="en-US" sz="2000" b="1" dirty="0">
                <a:latin typeface="Consolas" panose="020B0609020204030204" pitchFamily="49" charset="0"/>
              </a:rPr>
              <a:t>   public:</a:t>
            </a:r>
          </a:p>
          <a:p>
            <a:pPr eaLnBrk="1" hangingPunct="1"/>
            <a:r>
              <a:rPr lang="en-US" sz="2000" b="1" dirty="0">
                <a:latin typeface="Consolas" panose="020B0609020204030204" pitchFamily="49" charset="0"/>
              </a:rPr>
              <a:t>      Inventory(</a:t>
            </a:r>
            <a:r>
              <a:rPr lang="en-US" sz="2000" b="1" dirty="0" err="1">
                <a:latin typeface="Consolas" panose="020B0609020204030204" pitchFamily="49" charset="0"/>
              </a:rPr>
              <a:t>int</a:t>
            </a:r>
            <a:r>
              <a:rPr lang="en-US" sz="2000" b="1" dirty="0">
                <a:latin typeface="Consolas" panose="020B0609020204030204" pitchFamily="49" charset="0"/>
              </a:rPr>
              <a:t> </a:t>
            </a:r>
            <a:r>
              <a:rPr lang="en-US" sz="2000" b="1" dirty="0" err="1">
                <a:latin typeface="Consolas" panose="020B0609020204030204" pitchFamily="49" charset="0"/>
              </a:rPr>
              <a:t>stknum</a:t>
            </a:r>
            <a:r>
              <a:rPr lang="en-US" sz="2000" b="1" dirty="0">
                <a:latin typeface="Consolas" panose="020B0609020204030204" pitchFamily="49" charset="0"/>
              </a:rPr>
              <a:t>, </a:t>
            </a:r>
            <a:r>
              <a:rPr lang="en-US" sz="2000" b="1" dirty="0" err="1">
                <a:latin typeface="Consolas" panose="020B0609020204030204" pitchFamily="49" charset="0"/>
              </a:rPr>
              <a:t>int</a:t>
            </a:r>
            <a:r>
              <a:rPr lang="en-US" sz="2000" b="1" dirty="0">
                <a:latin typeface="Consolas" panose="020B0609020204030204" pitchFamily="49" charset="0"/>
              </a:rPr>
              <a:t> sold);</a:t>
            </a:r>
          </a:p>
          <a:p>
            <a:pPr eaLnBrk="1" hangingPunct="1"/>
            <a:r>
              <a:rPr lang="en-US" sz="2000" b="1" dirty="0">
                <a:latin typeface="Consolas" panose="020B0609020204030204" pitchFamily="49" charset="0"/>
              </a:rPr>
              <a:t>	</a:t>
            </a:r>
            <a:r>
              <a:rPr lang="en-US" sz="2000" b="1" dirty="0">
                <a:solidFill>
                  <a:srgbClr val="0070C0"/>
                </a:solidFill>
                <a:latin typeface="Consolas" panose="020B0609020204030204" pitchFamily="49" charset="0"/>
              </a:rPr>
              <a:t>Inventory&amp; operator++();</a:t>
            </a:r>
          </a:p>
          <a:p>
            <a:pPr eaLnBrk="1" hangingPunct="1"/>
            <a:r>
              <a:rPr lang="en-US" sz="2000" b="1" dirty="0">
                <a:latin typeface="Consolas" panose="020B0609020204030204" pitchFamily="49" charset="0"/>
              </a:rPr>
              <a:t>};</a:t>
            </a:r>
          </a:p>
          <a:p>
            <a:pPr eaLnBrk="1" hangingPunct="1"/>
            <a:endParaRPr lang="en-US" sz="2000" b="1" dirty="0">
              <a:latin typeface="Consolas" panose="020B0609020204030204" pitchFamily="49" charset="0"/>
            </a:endParaRPr>
          </a:p>
          <a:p>
            <a:pPr eaLnBrk="1" hangingPunct="1"/>
            <a:endParaRPr lang="en-US" sz="2000" b="1" dirty="0">
              <a:latin typeface="Consolas" panose="020B0609020204030204" pitchFamily="49" charset="0"/>
            </a:endParaRPr>
          </a:p>
          <a:p>
            <a:pPr eaLnBrk="1" hangingPunct="1"/>
            <a:r>
              <a:rPr lang="en-US" sz="2000" b="1" dirty="0">
                <a:solidFill>
                  <a:srgbClr val="0070C0"/>
                </a:solidFill>
                <a:latin typeface="Consolas" panose="020B0609020204030204" pitchFamily="49" charset="0"/>
              </a:rPr>
              <a:t>Inventory&amp; Inventory::operator++()</a:t>
            </a:r>
          </a:p>
          <a:p>
            <a:pPr eaLnBrk="1" hangingPunct="1"/>
            <a:r>
              <a:rPr lang="en-US" sz="2000" b="1" dirty="0">
                <a:latin typeface="Consolas" panose="020B0609020204030204" pitchFamily="49" charset="0"/>
              </a:rPr>
              <a:t>{</a:t>
            </a:r>
          </a:p>
          <a:p>
            <a:pPr eaLnBrk="1" hangingPunct="1"/>
            <a:r>
              <a:rPr lang="en-US" sz="2000" b="1" dirty="0">
                <a:latin typeface="Consolas" panose="020B0609020204030204" pitchFamily="49" charset="0"/>
              </a:rPr>
              <a:t>   Inventory *object = new Inventory(0,0);</a:t>
            </a:r>
          </a:p>
          <a:p>
            <a:pPr eaLnBrk="1" hangingPunct="1"/>
            <a:r>
              <a:rPr lang="en-US" sz="2000" b="1" dirty="0">
                <a:latin typeface="Consolas" panose="020B0609020204030204" pitchFamily="49" charset="0"/>
              </a:rPr>
              <a:t>   </a:t>
            </a:r>
            <a:r>
              <a:rPr lang="en-US" sz="2000" b="1" dirty="0" err="1">
                <a:latin typeface="Consolas" panose="020B0609020204030204" pitchFamily="49" charset="0"/>
              </a:rPr>
              <a:t>numSold</a:t>
            </a:r>
            <a:r>
              <a:rPr lang="en-US" sz="2000" b="1" dirty="0">
                <a:latin typeface="Consolas" panose="020B0609020204030204" pitchFamily="49" charset="0"/>
              </a:rPr>
              <a:t>++; </a:t>
            </a:r>
          </a:p>
          <a:p>
            <a:pPr eaLnBrk="1" hangingPunct="1"/>
            <a:r>
              <a:rPr lang="en-US" sz="2000" b="1" dirty="0">
                <a:latin typeface="Consolas" panose="020B0609020204030204" pitchFamily="49" charset="0"/>
              </a:rPr>
              <a:t>   object-&gt;</a:t>
            </a:r>
            <a:r>
              <a:rPr lang="en-US" sz="2000" b="1" dirty="0" err="1">
                <a:latin typeface="Consolas" panose="020B0609020204030204" pitchFamily="49" charset="0"/>
              </a:rPr>
              <a:t>numSold</a:t>
            </a:r>
            <a:r>
              <a:rPr lang="en-US" sz="2000" b="1" dirty="0">
                <a:latin typeface="Consolas" panose="020B0609020204030204" pitchFamily="49" charset="0"/>
              </a:rPr>
              <a:t> = </a:t>
            </a:r>
            <a:r>
              <a:rPr lang="en-US" sz="2000" b="1" dirty="0" err="1">
                <a:latin typeface="Consolas" panose="020B0609020204030204" pitchFamily="49" charset="0"/>
              </a:rPr>
              <a:t>numSold</a:t>
            </a:r>
            <a:r>
              <a:rPr lang="en-US" sz="2000" b="1" dirty="0">
                <a:latin typeface="Consolas" panose="020B0609020204030204" pitchFamily="49" charset="0"/>
              </a:rPr>
              <a:t>;</a:t>
            </a:r>
          </a:p>
          <a:p>
            <a:pPr eaLnBrk="1" hangingPunct="1"/>
            <a:r>
              <a:rPr lang="en-US" sz="2000" b="1" dirty="0">
                <a:latin typeface="Consolas" panose="020B0609020204030204" pitchFamily="49" charset="0"/>
              </a:rPr>
              <a:t>   return(*object);</a:t>
            </a:r>
          </a:p>
          <a:p>
            <a:pPr eaLnBrk="1" hangingPunct="1"/>
            <a:r>
              <a:rPr lang="en-US" sz="2000" b="1" dirty="0">
                <a:latin typeface="Consolas" panose="020B0609020204030204" pitchFamily="49" charset="0"/>
              </a:rPr>
              <a:t>}</a:t>
            </a:r>
          </a:p>
        </p:txBody>
      </p:sp>
      <p:sp>
        <p:nvSpPr>
          <p:cNvPr id="2" name="Slide Number Placeholder 1">
            <a:extLst>
              <a:ext uri="{FF2B5EF4-FFF2-40B4-BE49-F238E27FC236}">
                <a16:creationId xmlns:a16="http://schemas.microsoft.com/office/drawing/2014/main" id="{F5DBAE3D-C236-418A-80D1-ACB58F3C01CB}"/>
              </a:ext>
            </a:extLst>
          </p:cNvPr>
          <p:cNvSpPr>
            <a:spLocks noGrp="1"/>
          </p:cNvSpPr>
          <p:nvPr>
            <p:ph type="sldNum" sz="quarter" idx="12"/>
          </p:nvPr>
        </p:nvSpPr>
        <p:spPr/>
        <p:txBody>
          <a:bodyPr/>
          <a:lstStyle/>
          <a:p>
            <a:fld id="{25C2CBD0-4E8A-462D-9424-859647FC3ED0}" type="slidenum">
              <a:rPr lang="en-US" smtClean="0"/>
              <a:pPr/>
              <a:t>51</a:t>
            </a:fld>
            <a:endParaRPr lang="en-US"/>
          </a:p>
        </p:txBody>
      </p:sp>
    </p:spTree>
    <p:extLst>
      <p:ext uri="{BB962C8B-B14F-4D97-AF65-F5344CB8AC3E}">
        <p14:creationId xmlns:p14="http://schemas.microsoft.com/office/powerpoint/2010/main" val="382959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6387">
                                            <p:txEl>
                                              <p:pRg st="7" end="7"/>
                                            </p:txEl>
                                          </p:spTgt>
                                        </p:tgtEl>
                                        <p:attrNameLst>
                                          <p:attrName>r</p:attrName>
                                        </p:attrNameLst>
                                      </p:cBhvr>
                                    </p:animRot>
                                    <p:animRot by="-240000">
                                      <p:cBhvr>
                                        <p:cTn id="7" dur="200" fill="hold">
                                          <p:stCondLst>
                                            <p:cond delay="200"/>
                                          </p:stCondLst>
                                        </p:cTn>
                                        <p:tgtEl>
                                          <p:spTgt spid="16387">
                                            <p:txEl>
                                              <p:pRg st="7" end="7"/>
                                            </p:txEl>
                                          </p:spTgt>
                                        </p:tgtEl>
                                        <p:attrNameLst>
                                          <p:attrName>r</p:attrName>
                                        </p:attrNameLst>
                                      </p:cBhvr>
                                    </p:animRot>
                                    <p:animRot by="240000">
                                      <p:cBhvr>
                                        <p:cTn id="8" dur="200" fill="hold">
                                          <p:stCondLst>
                                            <p:cond delay="400"/>
                                          </p:stCondLst>
                                        </p:cTn>
                                        <p:tgtEl>
                                          <p:spTgt spid="16387">
                                            <p:txEl>
                                              <p:pRg st="7" end="7"/>
                                            </p:txEl>
                                          </p:spTgt>
                                        </p:tgtEl>
                                        <p:attrNameLst>
                                          <p:attrName>r</p:attrName>
                                        </p:attrNameLst>
                                      </p:cBhvr>
                                    </p:animRot>
                                    <p:animRot by="-240000">
                                      <p:cBhvr>
                                        <p:cTn id="9" dur="200" fill="hold">
                                          <p:stCondLst>
                                            <p:cond delay="600"/>
                                          </p:stCondLst>
                                        </p:cTn>
                                        <p:tgtEl>
                                          <p:spTgt spid="16387">
                                            <p:txEl>
                                              <p:pRg st="7" end="7"/>
                                            </p:txEl>
                                          </p:spTgt>
                                        </p:tgtEl>
                                        <p:attrNameLst>
                                          <p:attrName>r</p:attrName>
                                        </p:attrNameLst>
                                      </p:cBhvr>
                                    </p:animRot>
                                    <p:animRot by="120000">
                                      <p:cBhvr>
                                        <p:cTn id="10" dur="200" fill="hold">
                                          <p:stCondLst>
                                            <p:cond delay="800"/>
                                          </p:stCondLst>
                                        </p:cTn>
                                        <p:tgtEl>
                                          <p:spTgt spid="16387">
                                            <p:txEl>
                                              <p:pRg st="7" end="7"/>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16387">
                                            <p:txEl>
                                              <p:pRg st="11" end="11"/>
                                            </p:txEl>
                                          </p:spTgt>
                                        </p:tgtEl>
                                        <p:attrNameLst>
                                          <p:attrName>r</p:attrName>
                                        </p:attrNameLst>
                                      </p:cBhvr>
                                    </p:animRot>
                                    <p:animRot by="-240000">
                                      <p:cBhvr>
                                        <p:cTn id="15" dur="200" fill="hold">
                                          <p:stCondLst>
                                            <p:cond delay="200"/>
                                          </p:stCondLst>
                                        </p:cTn>
                                        <p:tgtEl>
                                          <p:spTgt spid="16387">
                                            <p:txEl>
                                              <p:pRg st="11" end="11"/>
                                            </p:txEl>
                                          </p:spTgt>
                                        </p:tgtEl>
                                        <p:attrNameLst>
                                          <p:attrName>r</p:attrName>
                                        </p:attrNameLst>
                                      </p:cBhvr>
                                    </p:animRot>
                                    <p:animRot by="240000">
                                      <p:cBhvr>
                                        <p:cTn id="16" dur="200" fill="hold">
                                          <p:stCondLst>
                                            <p:cond delay="400"/>
                                          </p:stCondLst>
                                        </p:cTn>
                                        <p:tgtEl>
                                          <p:spTgt spid="16387">
                                            <p:txEl>
                                              <p:pRg st="11" end="11"/>
                                            </p:txEl>
                                          </p:spTgt>
                                        </p:tgtEl>
                                        <p:attrNameLst>
                                          <p:attrName>r</p:attrName>
                                        </p:attrNameLst>
                                      </p:cBhvr>
                                    </p:animRot>
                                    <p:animRot by="-240000">
                                      <p:cBhvr>
                                        <p:cTn id="17" dur="200" fill="hold">
                                          <p:stCondLst>
                                            <p:cond delay="600"/>
                                          </p:stCondLst>
                                        </p:cTn>
                                        <p:tgtEl>
                                          <p:spTgt spid="16387">
                                            <p:txEl>
                                              <p:pRg st="11" end="11"/>
                                            </p:txEl>
                                          </p:spTgt>
                                        </p:tgtEl>
                                        <p:attrNameLst>
                                          <p:attrName>r</p:attrName>
                                        </p:attrNameLst>
                                      </p:cBhvr>
                                    </p:animRot>
                                    <p:animRot by="120000">
                                      <p:cBhvr>
                                        <p:cTn id="18" dur="200" fill="hold">
                                          <p:stCondLst>
                                            <p:cond delay="800"/>
                                          </p:stCondLst>
                                        </p:cTn>
                                        <p:tgtEl>
                                          <p:spTgt spid="16387">
                                            <p:txEl>
                                              <p:pRg st="11" end="1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970" y="32426"/>
            <a:ext cx="7772400" cy="6769510"/>
          </a:xfrm>
          <a:prstGeom prst="rect">
            <a:avLst/>
          </a:prstGeom>
        </p:spPr>
      </p:pic>
      <p:sp>
        <p:nvSpPr>
          <p:cNvPr id="17410" name="Rectangle 2"/>
          <p:cNvSpPr>
            <a:spLocks noGrp="1" noChangeArrowheads="1"/>
          </p:cNvSpPr>
          <p:nvPr>
            <p:ph type="title"/>
          </p:nvPr>
        </p:nvSpPr>
        <p:spPr>
          <a:xfrm>
            <a:off x="5486402" y="304800"/>
            <a:ext cx="3393541" cy="1219200"/>
          </a:xfrm>
        </p:spPr>
        <p:txBody>
          <a:bodyPr>
            <a:noAutofit/>
          </a:bodyPr>
          <a:lstStyle/>
          <a:p>
            <a:r>
              <a:rPr lang="en-US" sz="3200" b="1" u="sng" dirty="0"/>
              <a:t>Using ++ </a:t>
            </a:r>
            <a:br>
              <a:rPr lang="en-US" sz="3200" b="1" u="sng" dirty="0"/>
            </a:br>
            <a:r>
              <a:rPr lang="en-US" sz="3200" b="1" u="sng" dirty="0"/>
              <a:t>(Prefix Notation)</a:t>
            </a:r>
          </a:p>
        </p:txBody>
      </p:sp>
      <p:pic>
        <p:nvPicPr>
          <p:cNvPr id="4" name="Picture 3">
            <a:extLst>
              <a:ext uri="{FF2B5EF4-FFF2-40B4-BE49-F238E27FC236}">
                <a16:creationId xmlns:a16="http://schemas.microsoft.com/office/drawing/2014/main" id="{1F4B99C8-9594-467D-AD40-59E28B73A8B9}"/>
              </a:ext>
            </a:extLst>
          </p:cNvPr>
          <p:cNvPicPr>
            <a:picLocks noChangeAspect="1"/>
          </p:cNvPicPr>
          <p:nvPr/>
        </p:nvPicPr>
        <p:blipFill>
          <a:blip r:embed="rId4"/>
          <a:stretch>
            <a:fillRect/>
          </a:stretch>
        </p:blipFill>
        <p:spPr>
          <a:xfrm>
            <a:off x="5870041" y="4876800"/>
            <a:ext cx="3009900" cy="781050"/>
          </a:xfrm>
          <a:prstGeom prst="rect">
            <a:avLst/>
          </a:prstGeom>
        </p:spPr>
      </p:pic>
      <p:sp>
        <p:nvSpPr>
          <p:cNvPr id="3" name="Slide Number Placeholder 2">
            <a:extLst>
              <a:ext uri="{FF2B5EF4-FFF2-40B4-BE49-F238E27FC236}">
                <a16:creationId xmlns:a16="http://schemas.microsoft.com/office/drawing/2014/main" id="{9807FE36-86B3-4C44-AB67-811494EAE926}"/>
              </a:ext>
            </a:extLst>
          </p:cNvPr>
          <p:cNvSpPr>
            <a:spLocks noGrp="1"/>
          </p:cNvSpPr>
          <p:nvPr>
            <p:ph type="sldNum" sz="quarter" idx="12"/>
          </p:nvPr>
        </p:nvSpPr>
        <p:spPr/>
        <p:txBody>
          <a:bodyPr/>
          <a:lstStyle/>
          <a:p>
            <a:fld id="{25C2CBD0-4E8A-462D-9424-859647FC3ED0}" type="slidenum">
              <a:rPr lang="en-US" smtClean="0"/>
              <a:pPr/>
              <a:t>52</a:t>
            </a:fld>
            <a:endParaRPr lang="en-US"/>
          </a:p>
        </p:txBody>
      </p:sp>
    </p:spTree>
    <p:extLst>
      <p:ext uri="{BB962C8B-B14F-4D97-AF65-F5344CB8AC3E}">
        <p14:creationId xmlns:p14="http://schemas.microsoft.com/office/powerpoint/2010/main" val="199478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Problem</a:t>
            </a:r>
          </a:p>
        </p:txBody>
      </p:sp>
      <p:sp>
        <p:nvSpPr>
          <p:cNvPr id="18435" name="Rectangle 3"/>
          <p:cNvSpPr>
            <a:spLocks noGrp="1" noChangeArrowheads="1"/>
          </p:cNvSpPr>
          <p:nvPr>
            <p:ph type="body" idx="1"/>
          </p:nvPr>
        </p:nvSpPr>
        <p:spPr/>
        <p:txBody>
          <a:bodyPr/>
          <a:lstStyle/>
          <a:p>
            <a:r>
              <a:rPr lang="en-US" dirty="0"/>
              <a:t>The definition of the prefix operator is simple.  It increments the value </a:t>
            </a:r>
            <a:r>
              <a:rPr lang="en-US" dirty="0">
                <a:solidFill>
                  <a:srgbClr val="0070C0"/>
                </a:solidFill>
              </a:rPr>
              <a:t>before any other operation</a:t>
            </a:r>
            <a:r>
              <a:rPr lang="en-US" dirty="0"/>
              <a:t>.</a:t>
            </a:r>
          </a:p>
          <a:p>
            <a:endParaRPr lang="en-US" dirty="0"/>
          </a:p>
          <a:p>
            <a:r>
              <a:rPr lang="en-US" dirty="0"/>
              <a:t>But, how will C++ be able to tell the difference between a </a:t>
            </a:r>
            <a:r>
              <a:rPr lang="en-US" dirty="0">
                <a:solidFill>
                  <a:srgbClr val="0070C0"/>
                </a:solidFill>
              </a:rPr>
              <a:t>prefix ++ </a:t>
            </a:r>
            <a:r>
              <a:rPr lang="en-US" dirty="0"/>
              <a:t>operator and a </a:t>
            </a:r>
            <a:r>
              <a:rPr lang="en-US" dirty="0">
                <a:solidFill>
                  <a:srgbClr val="0070C0"/>
                </a:solidFill>
              </a:rPr>
              <a:t>postfix ++ </a:t>
            </a:r>
            <a:r>
              <a:rPr lang="en-US" dirty="0"/>
              <a:t>operator?</a:t>
            </a:r>
          </a:p>
          <a:p>
            <a:endParaRPr lang="en-US" dirty="0"/>
          </a:p>
          <a:p>
            <a:r>
              <a:rPr lang="en-US" b="1" u="sng" dirty="0"/>
              <a:t>Answer: </a:t>
            </a:r>
            <a:r>
              <a:rPr lang="en-US" dirty="0"/>
              <a:t>overloaded </a:t>
            </a:r>
            <a:r>
              <a:rPr lang="en-US" dirty="0">
                <a:solidFill>
                  <a:srgbClr val="0070C0"/>
                </a:solidFill>
              </a:rPr>
              <a:t>postfix operator </a:t>
            </a:r>
            <a:r>
              <a:rPr lang="en-US" dirty="0"/>
              <a:t>will take a </a:t>
            </a:r>
            <a:r>
              <a:rPr lang="en-US" dirty="0">
                <a:solidFill>
                  <a:srgbClr val="FF0000"/>
                </a:solidFill>
              </a:rPr>
              <a:t>dummy argument</a:t>
            </a:r>
            <a:r>
              <a:rPr lang="en-US" dirty="0"/>
              <a:t> (just for differentiation between postfix and prefix).</a:t>
            </a:r>
          </a:p>
        </p:txBody>
      </p:sp>
      <p:sp>
        <p:nvSpPr>
          <p:cNvPr id="2" name="Slide Number Placeholder 1">
            <a:extLst>
              <a:ext uri="{FF2B5EF4-FFF2-40B4-BE49-F238E27FC236}">
                <a16:creationId xmlns:a16="http://schemas.microsoft.com/office/drawing/2014/main" id="{7E54BB4C-CAD5-4DFF-BEE6-6B199FA42605}"/>
              </a:ext>
            </a:extLst>
          </p:cNvPr>
          <p:cNvSpPr>
            <a:spLocks noGrp="1"/>
          </p:cNvSpPr>
          <p:nvPr>
            <p:ph type="sldNum" sz="quarter" idx="12"/>
          </p:nvPr>
        </p:nvSpPr>
        <p:spPr/>
        <p:txBody>
          <a:bodyPr/>
          <a:lstStyle/>
          <a:p>
            <a:fld id="{25C2CBD0-4E8A-462D-9424-859647FC3ED0}" type="slidenum">
              <a:rPr lang="en-US" smtClean="0"/>
              <a:pPr/>
              <a:t>53</a:t>
            </a:fld>
            <a:endParaRPr lang="en-US"/>
          </a:p>
        </p:txBody>
      </p:sp>
    </p:spTree>
    <p:extLst>
      <p:ext uri="{BB962C8B-B14F-4D97-AF65-F5344CB8AC3E}">
        <p14:creationId xmlns:p14="http://schemas.microsoft.com/office/powerpoint/2010/main" val="185912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88765"/>
            <a:ext cx="8229600" cy="1028700"/>
          </a:xfrm>
        </p:spPr>
        <p:txBody>
          <a:bodyPr>
            <a:normAutofit/>
          </a:bodyPr>
          <a:lstStyle/>
          <a:p>
            <a:pPr algn="l"/>
            <a:r>
              <a:rPr lang="en-US" sz="3300" b="1" dirty="0">
                <a:latin typeface="Arial" panose="020B0604020202020204" pitchFamily="34" charset="0"/>
                <a:cs typeface="Arial" panose="020B0604020202020204" pitchFamily="34" charset="0"/>
              </a:rPr>
              <a:t>Postfix operator</a:t>
            </a:r>
          </a:p>
        </p:txBody>
      </p:sp>
      <p:sp>
        <p:nvSpPr>
          <p:cNvPr id="19459" name="Text Box 3"/>
          <p:cNvSpPr txBox="1">
            <a:spLocks noChangeArrowheads="1"/>
          </p:cNvSpPr>
          <p:nvPr/>
        </p:nvSpPr>
        <p:spPr bwMode="auto">
          <a:xfrm>
            <a:off x="345233" y="1367124"/>
            <a:ext cx="8416212"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en-US" sz="2000" b="1" dirty="0">
                <a:solidFill>
                  <a:srgbClr val="0070C0"/>
                </a:solidFill>
                <a:latin typeface="Consolas" panose="020B0609020204030204" pitchFamily="49" charset="0"/>
              </a:rPr>
              <a:t>Inventory&amp; Inventory::operator++()</a:t>
            </a:r>
            <a:r>
              <a:rPr lang="en-US" sz="2000" b="1" dirty="0">
                <a:solidFill>
                  <a:srgbClr val="2C14DE"/>
                </a:solidFill>
                <a:latin typeface="Consolas" panose="020B0609020204030204" pitchFamily="49" charset="0"/>
              </a:rPr>
              <a:t>  </a:t>
            </a:r>
            <a:r>
              <a:rPr lang="en-US" sz="2000" b="1" u="sng" dirty="0">
                <a:solidFill>
                  <a:srgbClr val="00B050"/>
                </a:solidFill>
                <a:latin typeface="Consolas" panose="020B0609020204030204" pitchFamily="49" charset="0"/>
              </a:rPr>
              <a:t>// prefix version</a:t>
            </a:r>
          </a:p>
          <a:p>
            <a:pPr eaLnBrk="1" hangingPunct="1"/>
            <a:r>
              <a:rPr lang="en-US" sz="2000" b="1" dirty="0">
                <a:latin typeface="Consolas" panose="020B0609020204030204" pitchFamily="49" charset="0"/>
              </a:rPr>
              <a:t>{</a:t>
            </a:r>
          </a:p>
          <a:p>
            <a:pPr eaLnBrk="1" hangingPunct="1"/>
            <a:r>
              <a:rPr lang="en-US" sz="2000" b="1" dirty="0">
                <a:latin typeface="Consolas" panose="020B0609020204030204" pitchFamily="49" charset="0"/>
              </a:rPr>
              <a:t>   Inventory *object = new Inventory(0,0);</a:t>
            </a:r>
          </a:p>
          <a:p>
            <a:pPr eaLnBrk="1" hangingPunct="1"/>
            <a:r>
              <a:rPr lang="en-US" sz="2000" b="1" dirty="0">
                <a:latin typeface="Consolas" panose="020B0609020204030204" pitchFamily="49" charset="0"/>
              </a:rPr>
              <a:t>   </a:t>
            </a:r>
            <a:r>
              <a:rPr lang="en-US" sz="2000" b="1" dirty="0" err="1">
                <a:latin typeface="Consolas" panose="020B0609020204030204" pitchFamily="49" charset="0"/>
              </a:rPr>
              <a:t>numSold</a:t>
            </a:r>
            <a:r>
              <a:rPr lang="en-US" sz="2000" b="1" dirty="0">
                <a:latin typeface="Consolas" panose="020B0609020204030204" pitchFamily="49" charset="0"/>
              </a:rPr>
              <a:t>++; </a:t>
            </a:r>
          </a:p>
          <a:p>
            <a:pPr eaLnBrk="1" hangingPunct="1"/>
            <a:r>
              <a:rPr lang="en-US" sz="2000" b="1" dirty="0">
                <a:latin typeface="Consolas" panose="020B0609020204030204" pitchFamily="49" charset="0"/>
              </a:rPr>
              <a:t>   object-&gt;</a:t>
            </a:r>
            <a:r>
              <a:rPr lang="en-US" sz="2000" b="1" dirty="0" err="1">
                <a:latin typeface="Consolas" panose="020B0609020204030204" pitchFamily="49" charset="0"/>
              </a:rPr>
              <a:t>numSold</a:t>
            </a:r>
            <a:r>
              <a:rPr lang="en-US" sz="2000" b="1" dirty="0">
                <a:latin typeface="Consolas" panose="020B0609020204030204" pitchFamily="49" charset="0"/>
              </a:rPr>
              <a:t> = </a:t>
            </a:r>
            <a:r>
              <a:rPr lang="en-US" sz="2000" b="1" dirty="0" err="1">
                <a:latin typeface="Consolas" panose="020B0609020204030204" pitchFamily="49" charset="0"/>
              </a:rPr>
              <a:t>numSold</a:t>
            </a:r>
            <a:r>
              <a:rPr lang="en-US" sz="2000" b="1" dirty="0">
                <a:latin typeface="Consolas" panose="020B0609020204030204" pitchFamily="49" charset="0"/>
              </a:rPr>
              <a:t>;</a:t>
            </a:r>
          </a:p>
          <a:p>
            <a:pPr eaLnBrk="1" hangingPunct="1"/>
            <a:r>
              <a:rPr lang="en-US" sz="2000" b="1" dirty="0">
                <a:latin typeface="Consolas" panose="020B0609020204030204" pitchFamily="49" charset="0"/>
              </a:rPr>
              <a:t>   return(*object);</a:t>
            </a:r>
          </a:p>
          <a:p>
            <a:pPr eaLnBrk="1" hangingPunct="1"/>
            <a:r>
              <a:rPr lang="en-US" sz="2000" b="1" dirty="0">
                <a:latin typeface="Consolas" panose="020B0609020204030204" pitchFamily="49" charset="0"/>
              </a:rPr>
              <a:t>}</a:t>
            </a:r>
          </a:p>
          <a:p>
            <a:pPr eaLnBrk="1" hangingPunct="1"/>
            <a:endParaRPr lang="en-US" sz="2000" b="1" dirty="0">
              <a:latin typeface="Consolas" panose="020B0609020204030204" pitchFamily="49" charset="0"/>
            </a:endParaRPr>
          </a:p>
          <a:p>
            <a:pPr eaLnBrk="1" hangingPunct="1"/>
            <a:endParaRPr lang="en-US" sz="2000" b="1" dirty="0">
              <a:latin typeface="Consolas" panose="020B0609020204030204" pitchFamily="49" charset="0"/>
            </a:endParaRPr>
          </a:p>
          <a:p>
            <a:pPr eaLnBrk="1" hangingPunct="1"/>
            <a:endParaRPr lang="en-US" sz="2000" b="1" dirty="0">
              <a:solidFill>
                <a:srgbClr val="0070C0"/>
              </a:solidFill>
              <a:latin typeface="Consolas" panose="020B0609020204030204" pitchFamily="49" charset="0"/>
            </a:endParaRPr>
          </a:p>
          <a:p>
            <a:pPr eaLnBrk="1" hangingPunct="1"/>
            <a:r>
              <a:rPr lang="en-US" sz="2000" b="1" dirty="0">
                <a:solidFill>
                  <a:srgbClr val="0070C0"/>
                </a:solidFill>
                <a:latin typeface="Consolas" panose="020B0609020204030204" pitchFamily="49" charset="0"/>
              </a:rPr>
              <a:t>Inventory&amp; Inventory::operator++(</a:t>
            </a:r>
            <a:r>
              <a:rPr lang="en-US" sz="2000" b="1" dirty="0" err="1">
                <a:solidFill>
                  <a:srgbClr val="0070C0"/>
                </a:solidFill>
                <a:latin typeface="Consolas" panose="020B0609020204030204" pitchFamily="49" charset="0"/>
              </a:rPr>
              <a:t>int</a:t>
            </a:r>
            <a:r>
              <a:rPr lang="en-US" sz="2000" b="1" dirty="0">
                <a:solidFill>
                  <a:srgbClr val="0070C0"/>
                </a:solidFill>
                <a:latin typeface="Consolas" panose="020B0609020204030204" pitchFamily="49" charset="0"/>
              </a:rPr>
              <a:t>)  </a:t>
            </a:r>
            <a:r>
              <a:rPr lang="en-US" sz="2000" b="1" u="sng" dirty="0">
                <a:solidFill>
                  <a:srgbClr val="00B050"/>
                </a:solidFill>
                <a:latin typeface="Consolas" panose="020B0609020204030204" pitchFamily="49" charset="0"/>
              </a:rPr>
              <a:t>// postfix version</a:t>
            </a:r>
          </a:p>
          <a:p>
            <a:pPr eaLnBrk="1" hangingPunct="1"/>
            <a:r>
              <a:rPr lang="en-US" sz="2000" b="1" dirty="0">
                <a:latin typeface="Consolas" panose="020B0609020204030204" pitchFamily="49" charset="0"/>
              </a:rPr>
              <a:t>{</a:t>
            </a:r>
          </a:p>
          <a:p>
            <a:pPr eaLnBrk="1" hangingPunct="1"/>
            <a:r>
              <a:rPr lang="en-US" sz="2000" b="1" dirty="0">
                <a:latin typeface="Consolas" panose="020B0609020204030204" pitchFamily="49" charset="0"/>
              </a:rPr>
              <a:t>   Inventory *object = new Inventory(0,0);</a:t>
            </a:r>
          </a:p>
          <a:p>
            <a:pPr eaLnBrk="1" hangingPunct="1"/>
            <a:r>
              <a:rPr lang="en-US" sz="2000" b="1" dirty="0">
                <a:latin typeface="Consolas" panose="020B0609020204030204" pitchFamily="49" charset="0"/>
              </a:rPr>
              <a:t>   object-&gt;</a:t>
            </a:r>
            <a:r>
              <a:rPr lang="en-US" sz="2000" b="1" dirty="0" err="1">
                <a:latin typeface="Consolas" panose="020B0609020204030204" pitchFamily="49" charset="0"/>
              </a:rPr>
              <a:t>numSold</a:t>
            </a:r>
            <a:r>
              <a:rPr lang="en-US" sz="2000" b="1" dirty="0">
                <a:latin typeface="Consolas" panose="020B0609020204030204" pitchFamily="49" charset="0"/>
              </a:rPr>
              <a:t> = </a:t>
            </a:r>
            <a:r>
              <a:rPr lang="en-US" sz="2000" b="1" dirty="0" err="1">
                <a:latin typeface="Consolas" panose="020B0609020204030204" pitchFamily="49" charset="0"/>
              </a:rPr>
              <a:t>numSold</a:t>
            </a:r>
            <a:r>
              <a:rPr lang="en-US" sz="2000" b="1" dirty="0">
                <a:latin typeface="Consolas" panose="020B0609020204030204" pitchFamily="49" charset="0"/>
              </a:rPr>
              <a:t>;   </a:t>
            </a:r>
          </a:p>
          <a:p>
            <a:pPr eaLnBrk="1" hangingPunct="1"/>
            <a:r>
              <a:rPr lang="en-US" sz="2000" b="1" dirty="0">
                <a:latin typeface="Consolas" panose="020B0609020204030204" pitchFamily="49" charset="0"/>
              </a:rPr>
              <a:t>   </a:t>
            </a:r>
            <a:r>
              <a:rPr lang="en-US" sz="2000" b="1" dirty="0" err="1">
                <a:latin typeface="Consolas" panose="020B0609020204030204" pitchFamily="49" charset="0"/>
              </a:rPr>
              <a:t>numSold</a:t>
            </a:r>
            <a:r>
              <a:rPr lang="en-US" sz="2000" b="1" dirty="0">
                <a:latin typeface="Consolas" panose="020B0609020204030204" pitchFamily="49" charset="0"/>
              </a:rPr>
              <a:t>++;    </a:t>
            </a:r>
          </a:p>
          <a:p>
            <a:pPr eaLnBrk="1" hangingPunct="1"/>
            <a:r>
              <a:rPr lang="en-US" sz="2000" b="1" dirty="0">
                <a:latin typeface="Consolas" panose="020B0609020204030204" pitchFamily="49" charset="0"/>
              </a:rPr>
              <a:t>   return(*object);</a:t>
            </a:r>
          </a:p>
          <a:p>
            <a:pPr eaLnBrk="1" hangingPunct="1"/>
            <a:r>
              <a:rPr lang="en-US" sz="2000" b="1" dirty="0">
                <a:latin typeface="Consolas" panose="020B0609020204030204" pitchFamily="49" charset="0"/>
              </a:rPr>
              <a:t>}</a:t>
            </a:r>
          </a:p>
        </p:txBody>
      </p:sp>
      <p:sp>
        <p:nvSpPr>
          <p:cNvPr id="19462" name="Text Box 6"/>
          <p:cNvSpPr txBox="1">
            <a:spLocks noChangeArrowheads="1"/>
          </p:cNvSpPr>
          <p:nvPr/>
        </p:nvSpPr>
        <p:spPr bwMode="auto">
          <a:xfrm>
            <a:off x="5257800" y="6164721"/>
            <a:ext cx="3276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en-US" b="1" u="sng" dirty="0">
                <a:solidFill>
                  <a:srgbClr val="D20000"/>
                </a:solidFill>
              </a:rPr>
              <a:t>dummy argument</a:t>
            </a:r>
          </a:p>
        </p:txBody>
      </p:sp>
      <p:sp>
        <p:nvSpPr>
          <p:cNvPr id="2" name="Freeform 1"/>
          <p:cNvSpPr/>
          <p:nvPr/>
        </p:nvSpPr>
        <p:spPr>
          <a:xfrm>
            <a:off x="5204300" y="4727643"/>
            <a:ext cx="1848255" cy="1527242"/>
          </a:xfrm>
          <a:custGeom>
            <a:avLst/>
            <a:gdLst>
              <a:gd name="connsiteX0" fmla="*/ 1848255 w 1848255"/>
              <a:gd name="connsiteY0" fmla="*/ 1527242 h 1527242"/>
              <a:gd name="connsiteX1" fmla="*/ 1381328 w 1848255"/>
              <a:gd name="connsiteY1" fmla="*/ 437744 h 1527242"/>
              <a:gd name="connsiteX2" fmla="*/ 0 w 1848255"/>
              <a:gd name="connsiteY2" fmla="*/ 0 h 1527242"/>
            </a:gdLst>
            <a:ahLst/>
            <a:cxnLst>
              <a:cxn ang="0">
                <a:pos x="connsiteX0" y="connsiteY0"/>
              </a:cxn>
              <a:cxn ang="0">
                <a:pos x="connsiteX1" y="connsiteY1"/>
              </a:cxn>
              <a:cxn ang="0">
                <a:pos x="connsiteX2" y="connsiteY2"/>
              </a:cxn>
            </a:cxnLst>
            <a:rect l="l" t="t" r="r" b="b"/>
            <a:pathLst>
              <a:path w="1848255" h="1527242">
                <a:moveTo>
                  <a:pt x="1848255" y="1527242"/>
                </a:moveTo>
                <a:cubicBezTo>
                  <a:pt x="1768812" y="1109763"/>
                  <a:pt x="1689370" y="692284"/>
                  <a:pt x="1381328" y="437744"/>
                </a:cubicBezTo>
                <a:cubicBezTo>
                  <a:pt x="1073286" y="183204"/>
                  <a:pt x="536643" y="91602"/>
                  <a:pt x="0" y="0"/>
                </a:cubicBez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F703F1A-D63D-462B-9F7D-4576D76CD39B}"/>
              </a:ext>
            </a:extLst>
          </p:cNvPr>
          <p:cNvSpPr>
            <a:spLocks noGrp="1"/>
          </p:cNvSpPr>
          <p:nvPr>
            <p:ph type="sldNum" sz="quarter" idx="12"/>
          </p:nvPr>
        </p:nvSpPr>
        <p:spPr/>
        <p:txBody>
          <a:bodyPr/>
          <a:lstStyle/>
          <a:p>
            <a:fld id="{25C2CBD0-4E8A-462D-9424-859647FC3ED0}" type="slidenum">
              <a:rPr lang="en-US" smtClean="0"/>
              <a:pPr/>
              <a:t>54</a:t>
            </a:fld>
            <a:endParaRPr lang="en-US"/>
          </a:p>
        </p:txBody>
      </p:sp>
    </p:spTree>
    <p:extLst>
      <p:ext uri="{BB962C8B-B14F-4D97-AF65-F5344CB8AC3E}">
        <p14:creationId xmlns:p14="http://schemas.microsoft.com/office/powerpoint/2010/main" val="370759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9">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459">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59">
                                            <p:txEl>
                                              <p:pRg st="13" end="1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59">
                                            <p:txEl>
                                              <p:pRg st="14" end="1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59">
                                            <p:txEl>
                                              <p:pRg st="15" end="1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59">
                                            <p:txEl>
                                              <p:pRg st="16" end="1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462"/>
                                        </p:tgtEl>
                                        <p:attrNameLst>
                                          <p:attrName>style.visibility</p:attrName>
                                        </p:attrNameLst>
                                      </p:cBhvr>
                                      <p:to>
                                        <p:strVal val="visible"/>
                                      </p:to>
                                    </p:set>
                                    <p:animEffect transition="in" filter="fade">
                                      <p:cBhvr>
                                        <p:cTn id="23" dur="500"/>
                                        <p:tgtEl>
                                          <p:spTgt spid="1946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743"/>
          <a:stretch/>
        </p:blipFill>
        <p:spPr>
          <a:xfrm>
            <a:off x="76200" y="2"/>
            <a:ext cx="7592320" cy="6857999"/>
          </a:xfrm>
          <a:prstGeom prst="rect">
            <a:avLst/>
          </a:prstGeom>
        </p:spPr>
      </p:pic>
      <p:pic>
        <p:nvPicPr>
          <p:cNvPr id="5" name="Picture 4"/>
          <p:cNvPicPr>
            <a:picLocks noChangeAspect="1"/>
          </p:cNvPicPr>
          <p:nvPr/>
        </p:nvPicPr>
        <p:blipFill>
          <a:blip r:embed="rId4"/>
          <a:stretch>
            <a:fillRect/>
          </a:stretch>
        </p:blipFill>
        <p:spPr>
          <a:xfrm>
            <a:off x="6162676" y="4270377"/>
            <a:ext cx="2676525" cy="2085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482" name="Rectangle 2"/>
          <p:cNvSpPr>
            <a:spLocks noGrp="1" noChangeArrowheads="1"/>
          </p:cNvSpPr>
          <p:nvPr>
            <p:ph type="title"/>
          </p:nvPr>
        </p:nvSpPr>
        <p:spPr>
          <a:xfrm>
            <a:off x="5257800" y="152400"/>
            <a:ext cx="3748982" cy="838200"/>
          </a:xfrm>
        </p:spPr>
        <p:txBody>
          <a:bodyPr>
            <a:normAutofit/>
          </a:bodyPr>
          <a:lstStyle/>
          <a:p>
            <a:r>
              <a:rPr lang="en-US" sz="3200" b="1" u="sng" dirty="0"/>
              <a:t>Postfix and Prefix ++</a:t>
            </a:r>
          </a:p>
        </p:txBody>
      </p:sp>
      <p:pic>
        <p:nvPicPr>
          <p:cNvPr id="4" name="Picture 3">
            <a:extLst>
              <a:ext uri="{FF2B5EF4-FFF2-40B4-BE49-F238E27FC236}">
                <a16:creationId xmlns:a16="http://schemas.microsoft.com/office/drawing/2014/main" id="{E442FD34-C4BA-4FDC-B10F-139238E9306B}"/>
              </a:ext>
            </a:extLst>
          </p:cNvPr>
          <p:cNvPicPr>
            <a:picLocks noChangeAspect="1"/>
          </p:cNvPicPr>
          <p:nvPr/>
        </p:nvPicPr>
        <p:blipFill>
          <a:blip r:embed="rId5"/>
          <a:stretch>
            <a:fillRect/>
          </a:stretch>
        </p:blipFill>
        <p:spPr>
          <a:xfrm>
            <a:off x="6143626" y="3189036"/>
            <a:ext cx="2695575" cy="838200"/>
          </a:xfrm>
          <a:prstGeom prst="rect">
            <a:avLst/>
          </a:prstGeom>
        </p:spPr>
      </p:pic>
      <p:sp>
        <p:nvSpPr>
          <p:cNvPr id="3" name="Slide Number Placeholder 2">
            <a:extLst>
              <a:ext uri="{FF2B5EF4-FFF2-40B4-BE49-F238E27FC236}">
                <a16:creationId xmlns:a16="http://schemas.microsoft.com/office/drawing/2014/main" id="{4DA207B7-52C7-4917-985F-C756F72C8CC9}"/>
              </a:ext>
            </a:extLst>
          </p:cNvPr>
          <p:cNvSpPr>
            <a:spLocks noGrp="1"/>
          </p:cNvSpPr>
          <p:nvPr>
            <p:ph type="sldNum" sz="quarter" idx="12"/>
          </p:nvPr>
        </p:nvSpPr>
        <p:spPr/>
        <p:txBody>
          <a:bodyPr/>
          <a:lstStyle/>
          <a:p>
            <a:fld id="{25C2CBD0-4E8A-462D-9424-859647FC3ED0}" type="slidenum">
              <a:rPr lang="en-US" smtClean="0"/>
              <a:pPr/>
              <a:t>55</a:t>
            </a:fld>
            <a:endParaRPr lang="en-US"/>
          </a:p>
        </p:txBody>
      </p:sp>
    </p:spTree>
    <p:extLst>
      <p:ext uri="{BB962C8B-B14F-4D97-AF65-F5344CB8AC3E}">
        <p14:creationId xmlns:p14="http://schemas.microsoft.com/office/powerpoint/2010/main" val="6669043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Subscript operator [ ]</a:t>
            </a:r>
          </a:p>
        </p:txBody>
      </p:sp>
      <p:sp>
        <p:nvSpPr>
          <p:cNvPr id="27651" name="Rectangle 3"/>
          <p:cNvSpPr>
            <a:spLocks noGrp="1" noChangeArrowheads="1"/>
          </p:cNvSpPr>
          <p:nvPr>
            <p:ph type="body" idx="1"/>
          </p:nvPr>
        </p:nvSpPr>
        <p:spPr/>
        <p:txBody>
          <a:bodyPr/>
          <a:lstStyle/>
          <a:p>
            <a:r>
              <a:rPr lang="en-US" dirty="0"/>
              <a:t>With the help of </a:t>
            </a:r>
            <a:r>
              <a:rPr lang="en-US" b="1" dirty="0">
                <a:solidFill>
                  <a:srgbClr val="FF0000"/>
                </a:solidFill>
              </a:rPr>
              <a:t>[ ] </a:t>
            </a:r>
            <a:r>
              <a:rPr lang="en-US" dirty="0"/>
              <a:t>operator, we can define array style syntax for accessing or assigning individual elements of classes</a:t>
            </a:r>
          </a:p>
          <a:p>
            <a:pPr lvl="2"/>
            <a:r>
              <a:rPr lang="en-US" b="1" dirty="0">
                <a:solidFill>
                  <a:srgbClr val="0070C0"/>
                </a:solidFill>
              </a:rPr>
              <a:t>Student</a:t>
            </a:r>
            <a:r>
              <a:rPr lang="en-US" dirty="0"/>
              <a:t> </a:t>
            </a:r>
            <a:r>
              <a:rPr lang="en-US" dirty="0" err="1"/>
              <a:t>semesterGPA</a:t>
            </a:r>
            <a:r>
              <a:rPr lang="en-US" dirty="0"/>
              <a:t>;</a:t>
            </a:r>
          </a:p>
          <a:p>
            <a:pPr lvl="2"/>
            <a:r>
              <a:rPr lang="en-US" dirty="0" err="1"/>
              <a:t>semesterGPA</a:t>
            </a:r>
            <a:r>
              <a:rPr lang="en-US" b="1" dirty="0">
                <a:solidFill>
                  <a:srgbClr val="FF0000"/>
                </a:solidFill>
              </a:rPr>
              <a:t>[</a:t>
            </a:r>
            <a:r>
              <a:rPr lang="en-US" dirty="0"/>
              <a:t>0</a:t>
            </a:r>
            <a:r>
              <a:rPr lang="en-US" b="1" dirty="0">
                <a:solidFill>
                  <a:srgbClr val="FF0000"/>
                </a:solidFill>
              </a:rPr>
              <a:t>]</a:t>
            </a:r>
            <a:r>
              <a:rPr lang="en-US" dirty="0"/>
              <a:t> = 3.5;</a:t>
            </a:r>
          </a:p>
          <a:p>
            <a:pPr lvl="2"/>
            <a:r>
              <a:rPr lang="en-US" dirty="0" err="1"/>
              <a:t>semesterGPA</a:t>
            </a:r>
            <a:r>
              <a:rPr lang="en-US" b="1" dirty="0">
                <a:solidFill>
                  <a:srgbClr val="FF0000"/>
                </a:solidFill>
              </a:rPr>
              <a:t>[</a:t>
            </a:r>
            <a:r>
              <a:rPr lang="en-US" dirty="0"/>
              <a:t>1</a:t>
            </a:r>
            <a:r>
              <a:rPr lang="en-US" b="1" dirty="0">
                <a:solidFill>
                  <a:srgbClr val="FF0000"/>
                </a:solidFill>
              </a:rPr>
              <a:t>]</a:t>
            </a:r>
            <a:r>
              <a:rPr lang="en-US" dirty="0"/>
              <a:t> = 3.3;</a:t>
            </a:r>
          </a:p>
        </p:txBody>
      </p:sp>
      <p:sp>
        <p:nvSpPr>
          <p:cNvPr id="2" name="Slide Number Placeholder 1">
            <a:extLst>
              <a:ext uri="{FF2B5EF4-FFF2-40B4-BE49-F238E27FC236}">
                <a16:creationId xmlns:a16="http://schemas.microsoft.com/office/drawing/2014/main" id="{2A7F3205-8652-49FA-A9D7-06AFBC63AB13}"/>
              </a:ext>
            </a:extLst>
          </p:cNvPr>
          <p:cNvSpPr>
            <a:spLocks noGrp="1"/>
          </p:cNvSpPr>
          <p:nvPr>
            <p:ph type="sldNum" sz="quarter" idx="12"/>
          </p:nvPr>
        </p:nvSpPr>
        <p:spPr/>
        <p:txBody>
          <a:bodyPr/>
          <a:lstStyle/>
          <a:p>
            <a:fld id="{25C2CBD0-4E8A-462D-9424-859647FC3ED0}" type="slidenum">
              <a:rPr lang="en-US" smtClean="0"/>
              <a:pPr/>
              <a:t>56</a:t>
            </a:fld>
            <a:endParaRPr lang="en-US"/>
          </a:p>
        </p:txBody>
      </p:sp>
    </p:spTree>
    <p:extLst>
      <p:ext uri="{BB962C8B-B14F-4D97-AF65-F5344CB8AC3E}">
        <p14:creationId xmlns:p14="http://schemas.microsoft.com/office/powerpoint/2010/main" val="33226373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95300" y="0"/>
            <a:ext cx="8153400" cy="1066800"/>
          </a:xfrm>
        </p:spPr>
        <p:txBody>
          <a:bodyPr/>
          <a:lstStyle/>
          <a:p>
            <a:r>
              <a:rPr lang="en-US" dirty="0"/>
              <a:t>Subscript operator[ ]</a:t>
            </a:r>
          </a:p>
        </p:txBody>
      </p:sp>
      <p:sp>
        <p:nvSpPr>
          <p:cNvPr id="6" name="Rectangle 3"/>
          <p:cNvSpPr txBox="1">
            <a:spLocks noChangeArrowheads="1"/>
          </p:cNvSpPr>
          <p:nvPr/>
        </p:nvSpPr>
        <p:spPr>
          <a:xfrm>
            <a:off x="378070" y="1219202"/>
            <a:ext cx="8387863" cy="5256245"/>
          </a:xfrm>
          <a:prstGeom prst="rect">
            <a:avLst/>
          </a:prstGeom>
        </p:spPr>
        <p:txBody>
          <a:bodyPr/>
          <a:lstStyle/>
          <a:p>
            <a:pPr marL="342900" indent="-342900" eaLnBrk="0" hangingPunct="0">
              <a:lnSpc>
                <a:spcPct val="80000"/>
              </a:lnSpc>
              <a:spcBef>
                <a:spcPct val="20000"/>
              </a:spcBef>
              <a:defRPr/>
            </a:pPr>
            <a:r>
              <a:rPr lang="en-US" sz="2000" b="1" kern="0" dirty="0">
                <a:latin typeface="Consolas" panose="020B0609020204030204" pitchFamily="49" charset="0"/>
                <a:cs typeface="Tahoma" pitchFamily="34" charset="0"/>
              </a:rPr>
              <a:t>class Student</a:t>
            </a:r>
          </a:p>
          <a:p>
            <a:pPr marL="342900" indent="-342900" eaLnBrk="0" hangingPunct="0">
              <a:lnSpc>
                <a:spcPct val="80000"/>
              </a:lnSpc>
              <a:spcBef>
                <a:spcPct val="20000"/>
              </a:spcBef>
              <a:defRPr/>
            </a:pPr>
            <a:r>
              <a:rPr lang="en-US" sz="2000" b="1" kern="0" dirty="0">
                <a:latin typeface="Consolas" panose="020B0609020204030204" pitchFamily="49" charset="0"/>
                <a:cs typeface="Tahoma" pitchFamily="34" charset="0"/>
              </a:rPr>
              <a:t>{  </a:t>
            </a:r>
            <a:r>
              <a:rPr lang="en-US" sz="2000" kern="0" dirty="0">
                <a:latin typeface="Consolas" panose="020B0609020204030204" pitchFamily="49" charset="0"/>
                <a:cs typeface="Tahoma" pitchFamily="34" charset="0"/>
              </a:rPr>
              <a:t> private:</a:t>
            </a:r>
          </a:p>
          <a:p>
            <a:pPr marL="742950" lvl="1" indent="-285750" eaLnBrk="0" hangingPunct="0">
              <a:lnSpc>
                <a:spcPct val="80000"/>
              </a:lnSpc>
              <a:spcBef>
                <a:spcPct val="20000"/>
              </a:spcBef>
              <a:defRPr/>
            </a:pPr>
            <a:r>
              <a:rPr lang="en-US" sz="2000" kern="0" dirty="0">
                <a:latin typeface="Consolas" panose="020B0609020204030204" pitchFamily="49" charset="0"/>
                <a:cs typeface="Tahoma" pitchFamily="34" charset="0"/>
              </a:rPr>
              <a:t>		double </a:t>
            </a:r>
            <a:r>
              <a:rPr lang="en-US" sz="2000" kern="0" dirty="0" err="1">
                <a:latin typeface="Consolas" panose="020B0609020204030204" pitchFamily="49" charset="0"/>
                <a:cs typeface="Tahoma" pitchFamily="34" charset="0"/>
              </a:rPr>
              <a:t>gpa</a:t>
            </a:r>
            <a:r>
              <a:rPr lang="en-US" sz="2000" kern="0" dirty="0">
                <a:latin typeface="Consolas" panose="020B0609020204030204" pitchFamily="49" charset="0"/>
                <a:cs typeface="Tahoma" pitchFamily="34" charset="0"/>
              </a:rPr>
              <a:t>[8];</a:t>
            </a:r>
          </a:p>
          <a:p>
            <a:pPr marL="342900" lvl="1" indent="-342900" eaLnBrk="0" hangingPunct="0">
              <a:lnSpc>
                <a:spcPct val="80000"/>
              </a:lnSpc>
              <a:spcBef>
                <a:spcPct val="20000"/>
              </a:spcBef>
              <a:defRPr/>
            </a:pPr>
            <a:r>
              <a:rPr lang="en-US" sz="2000" kern="0" dirty="0">
                <a:latin typeface="Consolas" panose="020B0609020204030204" pitchFamily="49" charset="0"/>
                <a:cs typeface="Tahoma" pitchFamily="34" charset="0"/>
              </a:rPr>
              <a:t> 	  public:</a:t>
            </a:r>
          </a:p>
          <a:p>
            <a:pPr marL="742950" lvl="1" indent="-285750" eaLnBrk="0" hangingPunct="0">
              <a:lnSpc>
                <a:spcPct val="80000"/>
              </a:lnSpc>
              <a:spcBef>
                <a:spcPct val="20000"/>
              </a:spcBef>
              <a:defRPr/>
            </a:pPr>
            <a:r>
              <a:rPr lang="en-US" sz="2000" kern="0" dirty="0">
                <a:latin typeface="Consolas" panose="020B0609020204030204" pitchFamily="49" charset="0"/>
                <a:cs typeface="Tahoma" pitchFamily="34" charset="0"/>
              </a:rPr>
              <a:t>		Student () </a:t>
            </a:r>
          </a:p>
          <a:p>
            <a:pPr marL="742950" lvl="1" indent="-285750" eaLnBrk="0" hangingPunct="0">
              <a:lnSpc>
                <a:spcPct val="80000"/>
              </a:lnSpc>
              <a:spcBef>
                <a:spcPct val="20000"/>
              </a:spcBef>
              <a:defRPr/>
            </a:pPr>
            <a:r>
              <a:rPr lang="en-US" sz="2000" kern="0" dirty="0">
                <a:latin typeface="Consolas" panose="020B0609020204030204" pitchFamily="49" charset="0"/>
                <a:cs typeface="Tahoma" pitchFamily="34" charset="0"/>
              </a:rPr>
              <a:t>   {    </a:t>
            </a:r>
            <a:r>
              <a:rPr lang="en-US" kern="0" dirty="0" err="1">
                <a:latin typeface="Consolas" panose="020B0609020204030204" pitchFamily="49" charset="0"/>
                <a:cs typeface="Tahoma" pitchFamily="34" charset="0"/>
              </a:rPr>
              <a:t>gpa</a:t>
            </a:r>
            <a:r>
              <a:rPr lang="en-US" kern="0" dirty="0">
                <a:latin typeface="Consolas" panose="020B0609020204030204" pitchFamily="49" charset="0"/>
                <a:cs typeface="Tahoma" pitchFamily="34" charset="0"/>
              </a:rPr>
              <a:t>[0]=3.5;  </a:t>
            </a:r>
            <a:r>
              <a:rPr lang="en-US" kern="0" dirty="0" err="1">
                <a:latin typeface="Consolas" panose="020B0609020204030204" pitchFamily="49" charset="0"/>
                <a:cs typeface="Tahoma" pitchFamily="34" charset="0"/>
              </a:rPr>
              <a:t>gpa</a:t>
            </a:r>
            <a:r>
              <a:rPr lang="en-US" kern="0" dirty="0">
                <a:latin typeface="Consolas" panose="020B0609020204030204" pitchFamily="49" charset="0"/>
                <a:cs typeface="Tahoma" pitchFamily="34" charset="0"/>
              </a:rPr>
              <a:t>[1]=3.2;   </a:t>
            </a:r>
            <a:r>
              <a:rPr lang="en-US" kern="0" dirty="0" err="1">
                <a:latin typeface="Consolas" panose="020B0609020204030204" pitchFamily="49" charset="0"/>
                <a:cs typeface="Tahoma" pitchFamily="34" charset="0"/>
              </a:rPr>
              <a:t>gpa</a:t>
            </a:r>
            <a:r>
              <a:rPr lang="en-US" kern="0" dirty="0">
                <a:latin typeface="Consolas" panose="020B0609020204030204" pitchFamily="49" charset="0"/>
                <a:cs typeface="Tahoma" pitchFamily="34" charset="0"/>
              </a:rPr>
              <a:t>[2]=4;    </a:t>
            </a:r>
            <a:r>
              <a:rPr lang="en-US" kern="0" dirty="0" err="1">
                <a:latin typeface="Consolas" panose="020B0609020204030204" pitchFamily="49" charset="0"/>
                <a:cs typeface="Tahoma" pitchFamily="34" charset="0"/>
              </a:rPr>
              <a:t>gpa</a:t>
            </a:r>
            <a:r>
              <a:rPr lang="en-US" kern="0" dirty="0">
                <a:latin typeface="Consolas" panose="020B0609020204030204" pitchFamily="49" charset="0"/>
                <a:cs typeface="Tahoma" pitchFamily="34" charset="0"/>
              </a:rPr>
              <a:t>[3]=3.3; </a:t>
            </a:r>
          </a:p>
          <a:p>
            <a:pPr marL="742950" lvl="1" indent="-285750" eaLnBrk="0" hangingPunct="0">
              <a:lnSpc>
                <a:spcPct val="80000"/>
              </a:lnSpc>
              <a:spcBef>
                <a:spcPct val="20000"/>
              </a:spcBef>
              <a:defRPr/>
            </a:pPr>
            <a:r>
              <a:rPr lang="en-US" kern="0" dirty="0">
                <a:latin typeface="Consolas" panose="020B0609020204030204" pitchFamily="49" charset="0"/>
                <a:cs typeface="Tahoma" pitchFamily="34" charset="0"/>
              </a:rPr>
              <a:t>         </a:t>
            </a:r>
            <a:r>
              <a:rPr lang="en-US" kern="0" dirty="0" err="1">
                <a:latin typeface="Consolas" panose="020B0609020204030204" pitchFamily="49" charset="0"/>
                <a:cs typeface="Tahoma" pitchFamily="34" charset="0"/>
              </a:rPr>
              <a:t>gpa</a:t>
            </a:r>
            <a:r>
              <a:rPr lang="en-US" kern="0" dirty="0">
                <a:latin typeface="Consolas" panose="020B0609020204030204" pitchFamily="49" charset="0"/>
                <a:cs typeface="Tahoma" pitchFamily="34" charset="0"/>
              </a:rPr>
              <a:t>[4]=3.8;  </a:t>
            </a:r>
            <a:r>
              <a:rPr lang="en-US" kern="0" dirty="0" err="1">
                <a:latin typeface="Consolas" panose="020B0609020204030204" pitchFamily="49" charset="0"/>
                <a:cs typeface="Tahoma" pitchFamily="34" charset="0"/>
              </a:rPr>
              <a:t>gpa</a:t>
            </a:r>
            <a:r>
              <a:rPr lang="en-US" kern="0" dirty="0">
                <a:latin typeface="Consolas" panose="020B0609020204030204" pitchFamily="49" charset="0"/>
                <a:cs typeface="Tahoma" pitchFamily="34" charset="0"/>
              </a:rPr>
              <a:t>[5]=3.6;   </a:t>
            </a:r>
            <a:r>
              <a:rPr lang="en-US" kern="0" dirty="0" err="1">
                <a:latin typeface="Consolas" panose="020B0609020204030204" pitchFamily="49" charset="0"/>
                <a:cs typeface="Tahoma" pitchFamily="34" charset="0"/>
              </a:rPr>
              <a:t>gpa</a:t>
            </a:r>
            <a:r>
              <a:rPr lang="en-US" kern="0" dirty="0">
                <a:latin typeface="Consolas" panose="020B0609020204030204" pitchFamily="49" charset="0"/>
                <a:cs typeface="Tahoma" pitchFamily="34" charset="0"/>
              </a:rPr>
              <a:t>[6]=3.5;  </a:t>
            </a:r>
            <a:r>
              <a:rPr lang="en-US" kern="0" dirty="0" err="1">
                <a:latin typeface="Consolas" panose="020B0609020204030204" pitchFamily="49" charset="0"/>
                <a:cs typeface="Tahoma" pitchFamily="34" charset="0"/>
              </a:rPr>
              <a:t>gpa</a:t>
            </a:r>
            <a:r>
              <a:rPr lang="en-US" kern="0" dirty="0">
                <a:latin typeface="Consolas" panose="020B0609020204030204" pitchFamily="49" charset="0"/>
                <a:cs typeface="Tahoma" pitchFamily="34" charset="0"/>
              </a:rPr>
              <a:t>[7]=3.8;</a:t>
            </a:r>
            <a:endParaRPr lang="en-US" sz="2800" kern="0" dirty="0">
              <a:latin typeface="Consolas" panose="020B0609020204030204" pitchFamily="49" charset="0"/>
              <a:cs typeface="Tahoma" pitchFamily="34" charset="0"/>
            </a:endParaRPr>
          </a:p>
          <a:p>
            <a:pPr marL="742950" lvl="1" indent="-285750" eaLnBrk="0" hangingPunct="0">
              <a:lnSpc>
                <a:spcPct val="80000"/>
              </a:lnSpc>
              <a:spcBef>
                <a:spcPct val="20000"/>
              </a:spcBef>
              <a:defRPr/>
            </a:pPr>
            <a:r>
              <a:rPr lang="en-US" sz="2000" kern="0" dirty="0">
                <a:latin typeface="Consolas" panose="020B0609020204030204" pitchFamily="49" charset="0"/>
                <a:cs typeface="Tahoma" pitchFamily="34" charset="0"/>
              </a:rPr>
              <a:t>   }</a:t>
            </a:r>
          </a:p>
          <a:p>
            <a:pPr marL="742950" lvl="1" indent="-285750" eaLnBrk="0" hangingPunct="0">
              <a:lnSpc>
                <a:spcPct val="80000"/>
              </a:lnSpc>
              <a:spcBef>
                <a:spcPct val="20000"/>
              </a:spcBef>
              <a:defRPr/>
            </a:pPr>
            <a:r>
              <a:rPr lang="en-US" sz="2000" kern="0" dirty="0">
                <a:solidFill>
                  <a:srgbClr val="B80000"/>
                </a:solidFill>
                <a:latin typeface="Consolas" panose="020B0609020204030204" pitchFamily="49" charset="0"/>
                <a:cs typeface="Tahoma" pitchFamily="34" charset="0"/>
              </a:rPr>
              <a:t>	 </a:t>
            </a:r>
            <a:r>
              <a:rPr lang="en-US" sz="2000" b="1" kern="0" dirty="0">
                <a:solidFill>
                  <a:srgbClr val="FF0000"/>
                </a:solidFill>
                <a:latin typeface="Consolas" panose="020B0609020204030204" pitchFamily="49" charset="0"/>
                <a:cs typeface="Tahoma" pitchFamily="34" charset="0"/>
              </a:rPr>
              <a:t>double&amp; </a:t>
            </a:r>
            <a:r>
              <a:rPr lang="en-US" sz="2000" b="1" kern="0" dirty="0" err="1">
                <a:solidFill>
                  <a:srgbClr val="FF0000"/>
                </a:solidFill>
                <a:latin typeface="Consolas" panose="020B0609020204030204" pitchFamily="49" charset="0"/>
                <a:cs typeface="Tahoma" pitchFamily="34" charset="0"/>
              </a:rPr>
              <a:t>opeator</a:t>
            </a:r>
            <a:r>
              <a:rPr lang="en-US" sz="2000" b="1" kern="0" dirty="0">
                <a:solidFill>
                  <a:srgbClr val="FF0000"/>
                </a:solidFill>
                <a:latin typeface="Consolas" panose="020B0609020204030204" pitchFamily="49" charset="0"/>
                <a:cs typeface="Tahoma" pitchFamily="34" charset="0"/>
              </a:rPr>
              <a:t>[] (</a:t>
            </a:r>
            <a:r>
              <a:rPr lang="en-US" sz="2000" b="1" kern="0" dirty="0" err="1">
                <a:solidFill>
                  <a:srgbClr val="FF0000"/>
                </a:solidFill>
                <a:latin typeface="Consolas" panose="020B0609020204030204" pitchFamily="49" charset="0"/>
                <a:cs typeface="Tahoma" pitchFamily="34" charset="0"/>
              </a:rPr>
              <a:t>int</a:t>
            </a:r>
            <a:r>
              <a:rPr lang="en-US" sz="2000" b="1" kern="0" dirty="0">
                <a:solidFill>
                  <a:srgbClr val="FF0000"/>
                </a:solidFill>
                <a:latin typeface="Consolas" panose="020B0609020204030204" pitchFamily="49" charset="0"/>
                <a:cs typeface="Tahoma" pitchFamily="34" charset="0"/>
              </a:rPr>
              <a:t> Index);</a:t>
            </a:r>
          </a:p>
          <a:p>
            <a:pPr marL="342900" indent="-342900" eaLnBrk="0" hangingPunct="0">
              <a:lnSpc>
                <a:spcPct val="80000"/>
              </a:lnSpc>
              <a:spcBef>
                <a:spcPct val="20000"/>
              </a:spcBef>
              <a:defRPr/>
            </a:pPr>
            <a:r>
              <a:rPr lang="en-US" sz="2000" b="1" kern="0" dirty="0">
                <a:latin typeface="Consolas" panose="020B0609020204030204" pitchFamily="49" charset="0"/>
                <a:cs typeface="Tahoma" pitchFamily="34" charset="0"/>
              </a:rPr>
              <a:t>}</a:t>
            </a:r>
          </a:p>
          <a:p>
            <a:pPr marL="342900" indent="-342900" eaLnBrk="0" hangingPunct="0">
              <a:lnSpc>
                <a:spcPct val="80000"/>
              </a:lnSpc>
              <a:spcBef>
                <a:spcPct val="20000"/>
              </a:spcBef>
              <a:defRPr/>
            </a:pPr>
            <a:endParaRPr lang="en-US" sz="2000" kern="0" dirty="0">
              <a:latin typeface="Consolas" panose="020B0609020204030204" pitchFamily="49" charset="0"/>
              <a:cs typeface="Tahoma" pitchFamily="34" charset="0"/>
            </a:endParaRPr>
          </a:p>
          <a:p>
            <a:pPr marL="342900" indent="-342900" eaLnBrk="0" hangingPunct="0">
              <a:lnSpc>
                <a:spcPct val="80000"/>
              </a:lnSpc>
              <a:spcBef>
                <a:spcPct val="20000"/>
              </a:spcBef>
              <a:defRPr/>
            </a:pPr>
            <a:endParaRPr lang="en-US" sz="2000" kern="0" dirty="0">
              <a:latin typeface="Consolas" panose="020B0609020204030204" pitchFamily="49" charset="0"/>
              <a:cs typeface="Tahoma" pitchFamily="34" charset="0"/>
            </a:endParaRPr>
          </a:p>
          <a:p>
            <a:pPr marL="342900" indent="-342900" eaLnBrk="0" hangingPunct="0">
              <a:lnSpc>
                <a:spcPct val="80000"/>
              </a:lnSpc>
              <a:spcBef>
                <a:spcPct val="20000"/>
              </a:spcBef>
              <a:defRPr/>
            </a:pPr>
            <a:r>
              <a:rPr lang="en-US" sz="2000" b="1" kern="0" dirty="0">
                <a:solidFill>
                  <a:srgbClr val="0070C0"/>
                </a:solidFill>
                <a:latin typeface="Consolas" panose="020B0609020204030204" pitchFamily="49" charset="0"/>
                <a:cs typeface="ＭＳ Ｐゴシック" charset="0"/>
              </a:rPr>
              <a:t>double&amp; Student::operator [ ] (</a:t>
            </a:r>
            <a:r>
              <a:rPr lang="en-US" sz="2000" b="1" kern="0" dirty="0" err="1">
                <a:solidFill>
                  <a:srgbClr val="0070C0"/>
                </a:solidFill>
                <a:latin typeface="Consolas" panose="020B0609020204030204" pitchFamily="49" charset="0"/>
                <a:cs typeface="ＭＳ Ｐゴシック" charset="0"/>
              </a:rPr>
              <a:t>int</a:t>
            </a:r>
            <a:r>
              <a:rPr lang="en-US" sz="2000" b="1" kern="0" dirty="0">
                <a:solidFill>
                  <a:srgbClr val="0070C0"/>
                </a:solidFill>
                <a:latin typeface="Consolas" panose="020B0609020204030204" pitchFamily="49" charset="0"/>
                <a:cs typeface="ＭＳ Ｐゴシック" charset="0"/>
              </a:rPr>
              <a:t> Index)</a:t>
            </a:r>
          </a:p>
          <a:p>
            <a:pPr marL="342900" indent="-342900" eaLnBrk="0" hangingPunct="0">
              <a:lnSpc>
                <a:spcPct val="80000"/>
              </a:lnSpc>
              <a:spcBef>
                <a:spcPct val="20000"/>
              </a:spcBef>
              <a:defRPr/>
            </a:pPr>
            <a:r>
              <a:rPr lang="en-US" sz="2000" b="1" kern="0" dirty="0">
                <a:latin typeface="Consolas" panose="020B0609020204030204" pitchFamily="49" charset="0"/>
                <a:cs typeface="ＭＳ Ｐゴシック" charset="0"/>
              </a:rPr>
              <a:t>{ 		</a:t>
            </a:r>
          </a:p>
          <a:p>
            <a:pPr marL="342900" indent="-342900" eaLnBrk="0" hangingPunct="0">
              <a:lnSpc>
                <a:spcPct val="80000"/>
              </a:lnSpc>
              <a:spcBef>
                <a:spcPct val="20000"/>
              </a:spcBef>
              <a:defRPr/>
            </a:pPr>
            <a:r>
              <a:rPr lang="en-US" sz="2000" b="1" kern="0" dirty="0">
                <a:latin typeface="Consolas" panose="020B0609020204030204" pitchFamily="49" charset="0"/>
                <a:cs typeface="ＭＳ Ｐゴシック" charset="0"/>
              </a:rPr>
              <a:t>		return </a:t>
            </a:r>
            <a:r>
              <a:rPr lang="en-US" sz="2000" b="1" kern="0" dirty="0" err="1">
                <a:latin typeface="Consolas" panose="020B0609020204030204" pitchFamily="49" charset="0"/>
                <a:cs typeface="ＭＳ Ｐゴシック" charset="0"/>
              </a:rPr>
              <a:t>gpa</a:t>
            </a:r>
            <a:r>
              <a:rPr lang="en-US" sz="2000" b="1" kern="0" dirty="0">
                <a:latin typeface="Consolas" panose="020B0609020204030204" pitchFamily="49" charset="0"/>
                <a:cs typeface="ＭＳ Ｐゴシック" charset="0"/>
              </a:rPr>
              <a:t>[Index];        </a:t>
            </a:r>
          </a:p>
          <a:p>
            <a:pPr marL="342900" indent="-342900" eaLnBrk="0" hangingPunct="0">
              <a:lnSpc>
                <a:spcPct val="80000"/>
              </a:lnSpc>
              <a:spcBef>
                <a:spcPct val="20000"/>
              </a:spcBef>
              <a:defRPr/>
            </a:pPr>
            <a:r>
              <a:rPr lang="en-US" sz="2000" b="1" kern="0" dirty="0">
                <a:latin typeface="Consolas" panose="020B0609020204030204" pitchFamily="49" charset="0"/>
                <a:cs typeface="ＭＳ Ｐゴシック" charset="0"/>
              </a:rPr>
              <a:t>}</a:t>
            </a:r>
          </a:p>
        </p:txBody>
      </p:sp>
      <p:sp>
        <p:nvSpPr>
          <p:cNvPr id="2" name="Slide Number Placeholder 1">
            <a:extLst>
              <a:ext uri="{FF2B5EF4-FFF2-40B4-BE49-F238E27FC236}">
                <a16:creationId xmlns:a16="http://schemas.microsoft.com/office/drawing/2014/main" id="{AB0A51E9-E252-44C3-B5BD-F2EBF48C8D2F}"/>
              </a:ext>
            </a:extLst>
          </p:cNvPr>
          <p:cNvSpPr>
            <a:spLocks noGrp="1"/>
          </p:cNvSpPr>
          <p:nvPr>
            <p:ph type="sldNum" sz="quarter" idx="12"/>
          </p:nvPr>
        </p:nvSpPr>
        <p:spPr/>
        <p:txBody>
          <a:bodyPr/>
          <a:lstStyle/>
          <a:p>
            <a:fld id="{25C2CBD0-4E8A-462D-9424-859647FC3ED0}" type="slidenum">
              <a:rPr lang="en-US" smtClean="0"/>
              <a:pPr/>
              <a:t>57</a:t>
            </a:fld>
            <a:endParaRPr lang="en-US"/>
          </a:p>
        </p:txBody>
      </p:sp>
    </p:spTree>
    <p:extLst>
      <p:ext uri="{BB962C8B-B14F-4D97-AF65-F5344CB8AC3E}">
        <p14:creationId xmlns:p14="http://schemas.microsoft.com/office/powerpoint/2010/main" val="40830131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A199CA4-329E-4CEA-87DE-A89DE5B632E1}"/>
              </a:ext>
            </a:extLst>
          </p:cNvPr>
          <p:cNvSpPr>
            <a:spLocks noGrp="1"/>
          </p:cNvSpPr>
          <p:nvPr>
            <p:ph type="title"/>
          </p:nvPr>
        </p:nvSpPr>
        <p:spPr/>
        <p:txBody>
          <a:bodyPr/>
          <a:lstStyle/>
          <a:p>
            <a:r>
              <a:rPr lang="en-US" dirty="0"/>
              <a:t>Subscript operator[ ]</a:t>
            </a:r>
          </a:p>
        </p:txBody>
      </p:sp>
      <p:sp>
        <p:nvSpPr>
          <p:cNvPr id="7" name="Content Placeholder 6">
            <a:extLst>
              <a:ext uri="{FF2B5EF4-FFF2-40B4-BE49-F238E27FC236}">
                <a16:creationId xmlns:a16="http://schemas.microsoft.com/office/drawing/2014/main" id="{0D0617E1-A98F-4B36-8151-379178E19FDA}"/>
              </a:ext>
            </a:extLst>
          </p:cNvPr>
          <p:cNvSpPr>
            <a:spLocks noGrp="1"/>
          </p:cNvSpPr>
          <p:nvPr>
            <p:ph idx="1"/>
          </p:nvPr>
        </p:nvSpPr>
        <p:spPr/>
        <p:txBody>
          <a:bodyPr/>
          <a:lstStyle/>
          <a:p>
            <a:pPr marL="0" indent="0">
              <a:buNone/>
            </a:pPr>
            <a:r>
              <a:rPr lang="en-US" b="1" dirty="0">
                <a:latin typeface="Consolas" panose="020B0609020204030204" pitchFamily="49" charset="0"/>
              </a:rPr>
              <a:t>int main ( )</a:t>
            </a:r>
          </a:p>
          <a:p>
            <a:pPr marL="0" indent="0">
              <a:buNone/>
            </a:pPr>
            <a:r>
              <a:rPr lang="en-US" b="1" dirty="0">
                <a:latin typeface="Consolas" panose="020B0609020204030204" pitchFamily="49" charset="0"/>
              </a:rPr>
              <a:t>{</a:t>
            </a:r>
          </a:p>
          <a:p>
            <a:pPr marL="0" indent="0">
              <a:buNone/>
            </a:pPr>
            <a:r>
              <a:rPr lang="en-US" b="1" dirty="0">
                <a:latin typeface="Consolas" panose="020B0609020204030204" pitchFamily="49" charset="0"/>
              </a:rPr>
              <a:t>	Student </a:t>
            </a:r>
            <a:r>
              <a:rPr lang="en-US" b="1" dirty="0" err="1">
                <a:latin typeface="Consolas" panose="020B0609020204030204" pitchFamily="49" charset="0"/>
              </a:rPr>
              <a:t>semesterGPA</a:t>
            </a:r>
            <a:r>
              <a:rPr lang="en-US" b="1" dirty="0">
                <a:latin typeface="Consolas" panose="020B0609020204030204" pitchFamily="49" charset="0"/>
              </a:rPr>
              <a:t>;</a:t>
            </a:r>
          </a:p>
          <a:p>
            <a:pPr marL="0" indent="0">
              <a:buNone/>
            </a:pPr>
            <a:r>
              <a:rPr lang="en-US" b="1" dirty="0">
                <a:latin typeface="Consolas" panose="020B0609020204030204" pitchFamily="49" charset="0"/>
              </a:rPr>
              <a:t>	</a:t>
            </a:r>
            <a:r>
              <a:rPr lang="en-US" b="1" dirty="0" err="1">
                <a:latin typeface="Consolas" panose="020B0609020204030204" pitchFamily="49" charset="0"/>
              </a:rPr>
              <a:t>semesterGPA</a:t>
            </a:r>
            <a:r>
              <a:rPr lang="en-US" b="1" dirty="0">
                <a:solidFill>
                  <a:srgbClr val="FF0000"/>
                </a:solidFill>
                <a:latin typeface="Consolas" panose="020B0609020204030204" pitchFamily="49" charset="0"/>
              </a:rPr>
              <a:t>[</a:t>
            </a:r>
            <a:r>
              <a:rPr lang="en-US" b="1" dirty="0">
                <a:latin typeface="Consolas" panose="020B0609020204030204" pitchFamily="49" charset="0"/>
              </a:rPr>
              <a:t>0</a:t>
            </a:r>
            <a:r>
              <a:rPr lang="en-US" b="1" dirty="0">
                <a:solidFill>
                  <a:srgbClr val="FF0000"/>
                </a:solidFill>
                <a:latin typeface="Consolas" panose="020B0609020204030204" pitchFamily="49" charset="0"/>
              </a:rPr>
              <a:t>]</a:t>
            </a:r>
            <a:r>
              <a:rPr lang="en-US" b="1" dirty="0">
                <a:latin typeface="Consolas" panose="020B0609020204030204" pitchFamily="49" charset="0"/>
              </a:rPr>
              <a:t> = 3.7;</a:t>
            </a:r>
          </a:p>
          <a:p>
            <a:pPr marL="0" indent="0">
              <a:buNone/>
            </a:pPr>
            <a:endParaRPr lang="en-US" b="1" dirty="0">
              <a:latin typeface="Consolas" panose="020B0609020204030204" pitchFamily="49" charset="0"/>
            </a:endParaRPr>
          </a:p>
          <a:p>
            <a:pPr marL="0" indent="0">
              <a:buNone/>
            </a:pPr>
            <a:r>
              <a:rPr lang="en-US" b="1" dirty="0">
                <a:latin typeface="Consolas" panose="020B0609020204030204" pitchFamily="49" charset="0"/>
              </a:rPr>
              <a:t>   double </a:t>
            </a:r>
            <a:r>
              <a:rPr lang="en-US" b="1" dirty="0" err="1">
                <a:latin typeface="Consolas" panose="020B0609020204030204" pitchFamily="49" charset="0"/>
              </a:rPr>
              <a:t>gpa</a:t>
            </a:r>
            <a:r>
              <a:rPr lang="en-US" b="1" dirty="0">
                <a:latin typeface="Consolas" panose="020B0609020204030204" pitchFamily="49" charset="0"/>
              </a:rPr>
              <a:t> = </a:t>
            </a:r>
            <a:r>
              <a:rPr lang="en-US" b="1" dirty="0" err="1">
                <a:latin typeface="Consolas" panose="020B0609020204030204" pitchFamily="49" charset="0"/>
              </a:rPr>
              <a:t>semesterGPA</a:t>
            </a:r>
            <a:r>
              <a:rPr lang="en-US" b="1" dirty="0">
                <a:solidFill>
                  <a:srgbClr val="FF0000"/>
                </a:solidFill>
                <a:latin typeface="Consolas" panose="020B0609020204030204" pitchFamily="49" charset="0"/>
              </a:rPr>
              <a:t>[</a:t>
            </a:r>
            <a:r>
              <a:rPr lang="en-US" b="1" dirty="0">
                <a:latin typeface="Consolas" panose="020B0609020204030204" pitchFamily="49" charset="0"/>
              </a:rPr>
              <a:t>4</a:t>
            </a:r>
            <a:r>
              <a:rPr lang="en-US" b="1" dirty="0">
                <a:solidFill>
                  <a:srgbClr val="FF0000"/>
                </a:solidFill>
                <a:latin typeface="Consolas" panose="020B0609020204030204" pitchFamily="49" charset="0"/>
              </a:rPr>
              <a:t>]</a:t>
            </a:r>
            <a:r>
              <a:rPr lang="en-US" b="1" dirty="0">
                <a:latin typeface="Consolas" panose="020B0609020204030204" pitchFamily="49" charset="0"/>
              </a:rPr>
              <a:t>;</a:t>
            </a:r>
          </a:p>
          <a:p>
            <a:pPr marL="0" indent="0">
              <a:buNone/>
            </a:pPr>
            <a:r>
              <a:rPr lang="en-US" b="1" dirty="0">
                <a:latin typeface="Consolas" panose="020B0609020204030204" pitchFamily="49" charset="0"/>
              </a:rPr>
              <a:t>		</a:t>
            </a:r>
          </a:p>
          <a:p>
            <a:pPr marL="0" indent="0">
              <a:buNone/>
            </a:pPr>
            <a:r>
              <a:rPr lang="en-US" b="1" dirty="0">
                <a:latin typeface="Consolas" panose="020B0609020204030204" pitchFamily="49" charset="0"/>
              </a:rPr>
              <a:t>}</a:t>
            </a:r>
          </a:p>
          <a:p>
            <a:pPr marL="0" indent="0">
              <a:buNone/>
            </a:pPr>
            <a:endParaRPr lang="en-PK" dirty="0"/>
          </a:p>
        </p:txBody>
      </p:sp>
      <p:sp>
        <p:nvSpPr>
          <p:cNvPr id="2" name="Slide Number Placeholder 1">
            <a:extLst>
              <a:ext uri="{FF2B5EF4-FFF2-40B4-BE49-F238E27FC236}">
                <a16:creationId xmlns:a16="http://schemas.microsoft.com/office/drawing/2014/main" id="{1D1E5559-E61B-49C4-A0CE-2323AE8CD29E}"/>
              </a:ext>
            </a:extLst>
          </p:cNvPr>
          <p:cNvSpPr>
            <a:spLocks noGrp="1"/>
          </p:cNvSpPr>
          <p:nvPr>
            <p:ph type="sldNum" sz="quarter" idx="12"/>
          </p:nvPr>
        </p:nvSpPr>
        <p:spPr/>
        <p:txBody>
          <a:bodyPr/>
          <a:lstStyle/>
          <a:p>
            <a:fld id="{25C2CBD0-4E8A-462D-9424-859647FC3ED0}" type="slidenum">
              <a:rPr lang="en-US" smtClean="0"/>
              <a:pPr/>
              <a:t>58</a:t>
            </a:fld>
            <a:endParaRPr lang="en-US"/>
          </a:p>
        </p:txBody>
      </p:sp>
    </p:spTree>
    <p:extLst>
      <p:ext uri="{BB962C8B-B14F-4D97-AF65-F5344CB8AC3E}">
        <p14:creationId xmlns:p14="http://schemas.microsoft.com/office/powerpoint/2010/main" val="6527619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95300" y="0"/>
            <a:ext cx="8153400" cy="1066800"/>
          </a:xfrm>
        </p:spPr>
        <p:txBody>
          <a:bodyPr/>
          <a:lstStyle/>
          <a:p>
            <a:r>
              <a:rPr lang="en-US" dirty="0"/>
              <a:t>Subscript operator[ ]</a:t>
            </a:r>
          </a:p>
        </p:txBody>
      </p:sp>
      <p:sp>
        <p:nvSpPr>
          <p:cNvPr id="30723" name="Rectangle 3"/>
          <p:cNvSpPr>
            <a:spLocks noGrp="1" noChangeArrowheads="1"/>
          </p:cNvSpPr>
          <p:nvPr>
            <p:ph type="body" idx="1"/>
          </p:nvPr>
        </p:nvSpPr>
        <p:spPr>
          <a:xfrm>
            <a:off x="378070" y="1219200"/>
            <a:ext cx="8387863" cy="5265576"/>
          </a:xfrm>
        </p:spPr>
        <p:txBody>
          <a:bodyPr>
            <a:normAutofit/>
          </a:bodyPr>
          <a:lstStyle/>
          <a:p>
            <a:pPr algn="just"/>
            <a:r>
              <a:rPr lang="en-US" dirty="0"/>
              <a:t>How does this statement execute?</a:t>
            </a:r>
          </a:p>
          <a:p>
            <a:pPr marL="457200" lvl="1" indent="0" algn="just">
              <a:buNone/>
            </a:pPr>
            <a:r>
              <a:rPr lang="en-US" dirty="0" err="1"/>
              <a:t>semesterGPA</a:t>
            </a:r>
            <a:r>
              <a:rPr lang="en-US" dirty="0"/>
              <a:t>[0] = 3.7;</a:t>
            </a:r>
          </a:p>
          <a:p>
            <a:pPr lvl="1" algn="just"/>
            <a:endParaRPr lang="en-US" dirty="0"/>
          </a:p>
          <a:p>
            <a:pPr algn="just"/>
            <a:r>
              <a:rPr lang="en-US" dirty="0"/>
              <a:t>The </a:t>
            </a:r>
            <a:r>
              <a:rPr lang="en-US" b="1" dirty="0">
                <a:solidFill>
                  <a:srgbClr val="0070C0"/>
                </a:solidFill>
              </a:rPr>
              <a:t>[ ] </a:t>
            </a:r>
            <a:r>
              <a:rPr lang="en-US" dirty="0"/>
              <a:t>has higher priority than the assignment operator, therefore </a:t>
            </a:r>
            <a:r>
              <a:rPr lang="en-US" b="1" dirty="0" err="1">
                <a:solidFill>
                  <a:srgbClr val="0070C0"/>
                </a:solidFill>
              </a:rPr>
              <a:t>semesterGPA</a:t>
            </a:r>
            <a:r>
              <a:rPr lang="en-US" b="1" dirty="0">
                <a:solidFill>
                  <a:srgbClr val="0070C0"/>
                </a:solidFill>
              </a:rPr>
              <a:t>[0] </a:t>
            </a:r>
            <a:r>
              <a:rPr lang="en-US" dirty="0"/>
              <a:t>is processed first. </a:t>
            </a:r>
          </a:p>
          <a:p>
            <a:pPr algn="just"/>
            <a:endParaRPr lang="en-US" dirty="0"/>
          </a:p>
          <a:p>
            <a:pPr algn="just"/>
            <a:r>
              <a:rPr lang="en-US" dirty="0" err="1"/>
              <a:t>semesterGPA</a:t>
            </a:r>
            <a:r>
              <a:rPr lang="en-US" dirty="0"/>
              <a:t>[0] calls operator </a:t>
            </a:r>
            <a:r>
              <a:rPr lang="en-US" b="1" dirty="0">
                <a:solidFill>
                  <a:srgbClr val="FF0000"/>
                </a:solidFill>
              </a:rPr>
              <a:t>[ ]</a:t>
            </a:r>
            <a:r>
              <a:rPr lang="en-US" dirty="0"/>
              <a:t>, which then return a reference of </a:t>
            </a:r>
            <a:r>
              <a:rPr lang="en-US" dirty="0" err="1"/>
              <a:t>semesterGPA.gpa</a:t>
            </a:r>
            <a:r>
              <a:rPr lang="en-US" dirty="0"/>
              <a:t>[0].</a:t>
            </a:r>
          </a:p>
        </p:txBody>
      </p:sp>
      <p:sp>
        <p:nvSpPr>
          <p:cNvPr id="2" name="Slide Number Placeholder 1">
            <a:extLst>
              <a:ext uri="{FF2B5EF4-FFF2-40B4-BE49-F238E27FC236}">
                <a16:creationId xmlns:a16="http://schemas.microsoft.com/office/drawing/2014/main" id="{5D02FC21-FB1D-439D-8AD5-B3FED77EB9AE}"/>
              </a:ext>
            </a:extLst>
          </p:cNvPr>
          <p:cNvSpPr>
            <a:spLocks noGrp="1"/>
          </p:cNvSpPr>
          <p:nvPr>
            <p:ph type="sldNum" sz="quarter" idx="12"/>
          </p:nvPr>
        </p:nvSpPr>
        <p:spPr/>
        <p:txBody>
          <a:bodyPr/>
          <a:lstStyle/>
          <a:p>
            <a:fld id="{25C2CBD0-4E8A-462D-9424-859647FC3ED0}" type="slidenum">
              <a:rPr lang="en-US" smtClean="0"/>
              <a:pPr/>
              <a:t>59</a:t>
            </a:fld>
            <a:endParaRPr lang="en-US"/>
          </a:p>
        </p:txBody>
      </p:sp>
    </p:spTree>
    <p:extLst>
      <p:ext uri="{BB962C8B-B14F-4D97-AF65-F5344CB8AC3E}">
        <p14:creationId xmlns:p14="http://schemas.microsoft.com/office/powerpoint/2010/main" val="336478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Operator Overloading Motivation</a:t>
            </a:r>
          </a:p>
        </p:txBody>
      </p:sp>
      <p:sp>
        <p:nvSpPr>
          <p:cNvPr id="7171" name="Rectangle 3"/>
          <p:cNvSpPr>
            <a:spLocks noGrp="1" noChangeArrowheads="1"/>
          </p:cNvSpPr>
          <p:nvPr>
            <p:ph idx="1"/>
          </p:nvPr>
        </p:nvSpPr>
        <p:spPr>
          <a:xfrm>
            <a:off x="483577" y="1143000"/>
            <a:ext cx="8153400" cy="5213350"/>
          </a:xfrm>
        </p:spPr>
        <p:txBody>
          <a:bodyPr>
            <a:normAutofit/>
          </a:bodyPr>
          <a:lstStyle/>
          <a:p>
            <a:r>
              <a:rPr lang="en-US" dirty="0"/>
              <a:t>So, can these operators be applied to </a:t>
            </a:r>
            <a:r>
              <a:rPr lang="en-US" b="1" i="1" dirty="0">
                <a:solidFill>
                  <a:srgbClr val="0070C0"/>
                </a:solidFill>
              </a:rPr>
              <a:t>user-defined data types</a:t>
            </a:r>
            <a:r>
              <a:rPr lang="en-US" dirty="0"/>
              <a:t>?</a:t>
            </a:r>
          </a:p>
          <a:p>
            <a:pPr marL="0" indent="0">
              <a:buNone/>
            </a:pPr>
            <a:endParaRPr lang="en-US" dirty="0"/>
          </a:p>
          <a:p>
            <a:r>
              <a:rPr lang="en-US" dirty="0"/>
              <a:t>Yes, using </a:t>
            </a:r>
            <a:r>
              <a:rPr lang="en-US" b="1" dirty="0"/>
              <a:t>O</a:t>
            </a:r>
            <a:r>
              <a:rPr lang="en-US" b="1" noProof="1"/>
              <a:t>perator overloading</a:t>
            </a:r>
            <a:r>
              <a:rPr lang="en-US" noProof="1"/>
              <a:t>:</a:t>
            </a:r>
            <a:endParaRPr lang="en-US" dirty="0"/>
          </a:p>
          <a:p>
            <a:pPr lvl="1"/>
            <a:r>
              <a:rPr lang="en-US" dirty="0"/>
              <a:t> Enabling C++’s operators to work with </a:t>
            </a:r>
            <a:r>
              <a:rPr lang="en-US" dirty="0">
                <a:solidFill>
                  <a:srgbClr val="0070C0"/>
                </a:solidFill>
              </a:rPr>
              <a:t>class objects</a:t>
            </a:r>
          </a:p>
          <a:p>
            <a:pPr lvl="1"/>
            <a:r>
              <a:rPr lang="en-US" dirty="0"/>
              <a:t> Using traditional operators with user-defined objects</a:t>
            </a:r>
          </a:p>
          <a:p>
            <a:pPr lvl="1"/>
            <a:r>
              <a:rPr lang="en-US" dirty="0"/>
              <a:t> </a:t>
            </a:r>
            <a:r>
              <a:rPr lang="en-US" dirty="0">
                <a:solidFill>
                  <a:srgbClr val="FF0000"/>
                </a:solidFill>
              </a:rPr>
              <a:t>R</a:t>
            </a:r>
            <a:r>
              <a:rPr lang="en-US" noProof="1">
                <a:solidFill>
                  <a:srgbClr val="FF0000"/>
                </a:solidFill>
              </a:rPr>
              <a:t>equires great care</a:t>
            </a:r>
            <a:r>
              <a:rPr lang="en-US" dirty="0">
                <a:solidFill>
                  <a:srgbClr val="FF0000"/>
                </a:solidFill>
              </a:rPr>
              <a:t>; </a:t>
            </a:r>
            <a:r>
              <a:rPr lang="en-US" noProof="1"/>
              <a:t>when overloading </a:t>
            </a:r>
            <a:r>
              <a:rPr lang="en-US" dirty="0"/>
              <a:t>is </a:t>
            </a:r>
            <a:r>
              <a:rPr lang="en-US" noProof="1"/>
              <a:t>misused,  program difficult to understand</a:t>
            </a:r>
            <a:endParaRPr lang="en-US" dirty="0"/>
          </a:p>
          <a:p>
            <a:pPr lvl="1"/>
            <a:endParaRPr lang="en-US" dirty="0"/>
          </a:p>
          <a:p>
            <a:pPr marL="457200" lvl="1" indent="0">
              <a:buNone/>
            </a:pPr>
            <a:endParaRPr lang="en-US" dirty="0"/>
          </a:p>
        </p:txBody>
      </p:sp>
      <p:sp>
        <p:nvSpPr>
          <p:cNvPr id="2" name="Slide Number Placeholder 1">
            <a:extLst>
              <a:ext uri="{FF2B5EF4-FFF2-40B4-BE49-F238E27FC236}">
                <a16:creationId xmlns:a16="http://schemas.microsoft.com/office/drawing/2014/main" id="{DDD4401E-2869-4655-9AAA-C2D1A5F61BB1}"/>
              </a:ext>
            </a:extLst>
          </p:cNvPr>
          <p:cNvSpPr>
            <a:spLocks noGrp="1"/>
          </p:cNvSpPr>
          <p:nvPr>
            <p:ph type="sldNum" sz="quarter" idx="12"/>
          </p:nvPr>
        </p:nvSpPr>
        <p:spPr/>
        <p:txBody>
          <a:bodyPr/>
          <a:lstStyle/>
          <a:p>
            <a:fld id="{25C2CBD0-4E8A-462D-9424-859647FC3ED0}" type="slidenum">
              <a:rPr lang="en-US" smtClean="0"/>
              <a:pPr/>
              <a:t>6</a:t>
            </a:fld>
            <a:endParaRPr lang="en-US"/>
          </a:p>
        </p:txBody>
      </p:sp>
      <p:pic>
        <p:nvPicPr>
          <p:cNvPr id="5" name="Picture 2">
            <a:extLst>
              <a:ext uri="{FF2B5EF4-FFF2-40B4-BE49-F238E27FC236}">
                <a16:creationId xmlns:a16="http://schemas.microsoft.com/office/drawing/2014/main" id="{3E4A221D-57A2-4831-ACCB-CB0445EB68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46" t="4469" b="9246"/>
          <a:stretch/>
        </p:blipFill>
        <p:spPr bwMode="auto">
          <a:xfrm>
            <a:off x="7235688" y="4943063"/>
            <a:ext cx="1908313" cy="1914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61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95300" y="5512"/>
            <a:ext cx="8153400" cy="1066800"/>
          </a:xfrm>
        </p:spPr>
        <p:txBody>
          <a:bodyPr/>
          <a:lstStyle/>
          <a:p>
            <a:r>
              <a:rPr lang="en-US" dirty="0"/>
              <a:t>Subscript operator[ ]</a:t>
            </a:r>
          </a:p>
        </p:txBody>
      </p:sp>
      <p:sp>
        <p:nvSpPr>
          <p:cNvPr id="39939" name="Rectangle 3"/>
          <p:cNvSpPr>
            <a:spLocks noGrp="1" noChangeArrowheads="1"/>
          </p:cNvSpPr>
          <p:nvPr>
            <p:ph type="body" idx="1"/>
          </p:nvPr>
        </p:nvSpPr>
        <p:spPr>
          <a:xfrm>
            <a:off x="357684" y="1196135"/>
            <a:ext cx="8428632" cy="4876800"/>
          </a:xfrm>
        </p:spPr>
        <p:txBody>
          <a:bodyPr/>
          <a:lstStyle/>
          <a:p>
            <a:pPr algn="just">
              <a:defRPr/>
            </a:pPr>
            <a:r>
              <a:rPr lang="en-US" dirty="0"/>
              <a:t>The return value is </a:t>
            </a:r>
            <a:r>
              <a:rPr lang="en-US" b="1" i="1" dirty="0">
                <a:solidFill>
                  <a:srgbClr val="0070C0"/>
                </a:solidFill>
              </a:rPr>
              <a:t>reference </a:t>
            </a:r>
            <a:r>
              <a:rPr lang="en-US" dirty="0"/>
              <a:t>to semesterGPA.gpa[0],  and the statement </a:t>
            </a:r>
            <a:r>
              <a:rPr lang="en-US" dirty="0" err="1"/>
              <a:t>semesterGPA</a:t>
            </a:r>
            <a:r>
              <a:rPr lang="en-US" dirty="0"/>
              <a:t>[0] = 3.7 is actually integer assignment</a:t>
            </a:r>
          </a:p>
          <a:p>
            <a:pPr>
              <a:defRPr/>
            </a:pPr>
            <a:endParaRPr lang="en-US" dirty="0">
              <a:solidFill>
                <a:srgbClr val="FF3300"/>
              </a:solidFill>
              <a:cs typeface="Tahoma" pitchFamily="34" charset="0"/>
            </a:endParaRPr>
          </a:p>
          <a:p>
            <a:pPr>
              <a:defRPr/>
            </a:pPr>
            <a:endParaRPr lang="en-US" dirty="0">
              <a:solidFill>
                <a:srgbClr val="FF3300"/>
              </a:solidFill>
              <a:cs typeface="Tahoma" pitchFamily="34" charset="0"/>
            </a:endParaRPr>
          </a:p>
        </p:txBody>
      </p:sp>
      <p:sp>
        <p:nvSpPr>
          <p:cNvPr id="31748" name="Text Box 3"/>
          <p:cNvSpPr txBox="1">
            <a:spLocks noChangeArrowheads="1"/>
          </p:cNvSpPr>
          <p:nvPr/>
        </p:nvSpPr>
        <p:spPr bwMode="auto">
          <a:xfrm>
            <a:off x="495300" y="3092245"/>
            <a:ext cx="81534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err="1">
                <a:latin typeface="Consolas" panose="020B0609020204030204" pitchFamily="49" charset="0"/>
              </a:rPr>
              <a:t>int</a:t>
            </a:r>
            <a:r>
              <a:rPr lang="en-US" sz="2400" b="1" dirty="0">
                <a:latin typeface="Consolas" panose="020B0609020204030204" pitchFamily="49" charset="0"/>
              </a:rPr>
              <a:t> main ( )</a:t>
            </a:r>
          </a:p>
          <a:p>
            <a:pPr eaLnBrk="1" hangingPunct="1"/>
            <a:r>
              <a:rPr lang="en-US" sz="2400" b="1" dirty="0">
                <a:latin typeface="Consolas" panose="020B0609020204030204" pitchFamily="49" charset="0"/>
              </a:rPr>
              <a:t>{</a:t>
            </a:r>
          </a:p>
          <a:p>
            <a:pPr eaLnBrk="1" hangingPunct="1"/>
            <a:r>
              <a:rPr lang="en-US" sz="2400" b="1" dirty="0">
                <a:latin typeface="Consolas" panose="020B0609020204030204" pitchFamily="49" charset="0"/>
              </a:rPr>
              <a:t>	Student </a:t>
            </a:r>
            <a:r>
              <a:rPr lang="en-US" sz="2400" b="1" dirty="0" err="1">
                <a:latin typeface="Consolas" panose="020B0609020204030204" pitchFamily="49" charset="0"/>
              </a:rPr>
              <a:t>semesterGPA</a:t>
            </a:r>
            <a:r>
              <a:rPr lang="en-US" sz="2400" b="1" dirty="0">
                <a:latin typeface="Consolas" panose="020B0609020204030204" pitchFamily="49" charset="0"/>
              </a:rPr>
              <a:t>;</a:t>
            </a:r>
          </a:p>
          <a:p>
            <a:pPr eaLnBrk="1" hangingPunct="1"/>
            <a:r>
              <a:rPr lang="en-US" sz="2400" b="1" dirty="0">
                <a:latin typeface="Consolas" panose="020B0609020204030204" pitchFamily="49" charset="0"/>
              </a:rPr>
              <a:t>	</a:t>
            </a:r>
            <a:r>
              <a:rPr lang="en-US" sz="2400" b="1" dirty="0" err="1">
                <a:latin typeface="Consolas" panose="020B0609020204030204" pitchFamily="49" charset="0"/>
              </a:rPr>
              <a:t>semesterGPA</a:t>
            </a:r>
            <a:r>
              <a:rPr lang="en-US" sz="2400" b="1" dirty="0">
                <a:latin typeface="Consolas" panose="020B0609020204030204" pitchFamily="49" charset="0"/>
              </a:rPr>
              <a:t>[0] = 3.7;</a:t>
            </a:r>
          </a:p>
          <a:p>
            <a:pPr eaLnBrk="1" hangingPunct="1"/>
            <a:endParaRPr lang="en-US" sz="2400" b="1" dirty="0">
              <a:latin typeface="Consolas" panose="020B0609020204030204" pitchFamily="49" charset="0"/>
            </a:endParaRPr>
          </a:p>
          <a:p>
            <a:pPr eaLnBrk="1" hangingPunct="1"/>
            <a:r>
              <a:rPr lang="en-US" sz="2400" b="1" dirty="0">
                <a:solidFill>
                  <a:srgbClr val="FF0000"/>
                </a:solidFill>
                <a:latin typeface="Consolas" panose="020B0609020204030204" pitchFamily="49" charset="0"/>
              </a:rPr>
              <a:t>	</a:t>
            </a:r>
            <a:r>
              <a:rPr lang="en-US" sz="2400" b="1" dirty="0">
                <a:solidFill>
                  <a:srgbClr val="00B050"/>
                </a:solidFill>
                <a:latin typeface="Consolas" panose="020B0609020204030204" pitchFamily="49" charset="0"/>
              </a:rPr>
              <a:t>// the above statement is processed like as</a:t>
            </a:r>
          </a:p>
          <a:p>
            <a:pPr eaLnBrk="1" hangingPunct="1"/>
            <a:r>
              <a:rPr lang="en-US" sz="2400" b="1" dirty="0">
                <a:solidFill>
                  <a:srgbClr val="FF0000"/>
                </a:solidFill>
                <a:latin typeface="Consolas" panose="020B0609020204030204" pitchFamily="49" charset="0"/>
              </a:rPr>
              <a:t>	</a:t>
            </a:r>
            <a:r>
              <a:rPr lang="en-US" sz="2400" b="1" dirty="0" err="1">
                <a:solidFill>
                  <a:srgbClr val="0070C0"/>
                </a:solidFill>
                <a:latin typeface="Consolas" panose="020B0609020204030204" pitchFamily="49" charset="0"/>
              </a:rPr>
              <a:t>semesterGPA</a:t>
            </a:r>
            <a:r>
              <a:rPr lang="en-US" sz="2400" b="1" dirty="0" err="1">
                <a:solidFill>
                  <a:srgbClr val="FF0000"/>
                </a:solidFill>
                <a:latin typeface="Consolas" panose="020B0609020204030204" pitchFamily="49" charset="0"/>
              </a:rPr>
              <a:t>.gpa</a:t>
            </a:r>
            <a:r>
              <a:rPr lang="en-US" sz="2400" b="1" dirty="0">
                <a:solidFill>
                  <a:srgbClr val="FF0000"/>
                </a:solidFill>
                <a:latin typeface="Consolas" panose="020B0609020204030204" pitchFamily="49" charset="0"/>
              </a:rPr>
              <a:t>[0] </a:t>
            </a:r>
            <a:r>
              <a:rPr lang="en-US" sz="2400" b="1" dirty="0">
                <a:latin typeface="Consolas" panose="020B0609020204030204" pitchFamily="49" charset="0"/>
              </a:rPr>
              <a:t>= 3.7</a:t>
            </a:r>
          </a:p>
          <a:p>
            <a:pPr eaLnBrk="1" hangingPunct="1"/>
            <a:endParaRPr lang="en-US" sz="2400" b="1" dirty="0">
              <a:solidFill>
                <a:srgbClr val="FF0000"/>
              </a:solidFill>
              <a:latin typeface="Consolas" panose="020B0609020204030204" pitchFamily="49" charset="0"/>
            </a:endParaRPr>
          </a:p>
          <a:p>
            <a:pPr eaLnBrk="1" hangingPunct="1"/>
            <a:r>
              <a:rPr lang="en-US" sz="2400" b="1" dirty="0">
                <a:latin typeface="Consolas" panose="020B0609020204030204" pitchFamily="49" charset="0"/>
              </a:rPr>
              <a:t>}</a:t>
            </a:r>
          </a:p>
          <a:p>
            <a:pPr eaLnBrk="1" hangingPunct="1"/>
            <a:endParaRPr lang="en-US" sz="2400" b="1" dirty="0">
              <a:latin typeface="Consolas" panose="020B0609020204030204" pitchFamily="49" charset="0"/>
            </a:endParaRPr>
          </a:p>
        </p:txBody>
      </p:sp>
      <p:sp>
        <p:nvSpPr>
          <p:cNvPr id="2" name="Slide Number Placeholder 1">
            <a:extLst>
              <a:ext uri="{FF2B5EF4-FFF2-40B4-BE49-F238E27FC236}">
                <a16:creationId xmlns:a16="http://schemas.microsoft.com/office/drawing/2014/main" id="{0862FAE1-83B1-4588-BA87-A449F7EDFBB9}"/>
              </a:ext>
            </a:extLst>
          </p:cNvPr>
          <p:cNvSpPr>
            <a:spLocks noGrp="1"/>
          </p:cNvSpPr>
          <p:nvPr>
            <p:ph type="sldNum" sz="quarter" idx="12"/>
          </p:nvPr>
        </p:nvSpPr>
        <p:spPr/>
        <p:txBody>
          <a:bodyPr/>
          <a:lstStyle/>
          <a:p>
            <a:fld id="{25C2CBD0-4E8A-462D-9424-859647FC3ED0}" type="slidenum">
              <a:rPr lang="en-US" smtClean="0"/>
              <a:pPr/>
              <a:t>60</a:t>
            </a:fld>
            <a:endParaRPr lang="en-US"/>
          </a:p>
        </p:txBody>
      </p:sp>
    </p:spTree>
    <p:extLst>
      <p:ext uri="{BB962C8B-B14F-4D97-AF65-F5344CB8AC3E}">
        <p14:creationId xmlns:p14="http://schemas.microsoft.com/office/powerpoint/2010/main" val="77804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388276C-3369-48AE-8CF2-06BE7A5F3869}"/>
              </a:ext>
            </a:extLst>
          </p:cNvPr>
          <p:cNvPicPr>
            <a:picLocks noChangeAspect="1"/>
          </p:cNvPicPr>
          <p:nvPr/>
        </p:nvPicPr>
        <p:blipFill>
          <a:blip r:embed="rId3"/>
          <a:stretch>
            <a:fillRect/>
          </a:stretch>
        </p:blipFill>
        <p:spPr>
          <a:xfrm>
            <a:off x="2343980" y="80232"/>
            <a:ext cx="4456043" cy="6777768"/>
          </a:xfrm>
          <a:prstGeom prst="rect">
            <a:avLst/>
          </a:prstGeom>
        </p:spPr>
      </p:pic>
      <p:sp>
        <p:nvSpPr>
          <p:cNvPr id="3" name="Slide Number Placeholder 2">
            <a:extLst>
              <a:ext uri="{FF2B5EF4-FFF2-40B4-BE49-F238E27FC236}">
                <a16:creationId xmlns:a16="http://schemas.microsoft.com/office/drawing/2014/main" id="{273E45F0-CFA4-4C51-B9E1-B6E1061B5E88}"/>
              </a:ext>
            </a:extLst>
          </p:cNvPr>
          <p:cNvSpPr>
            <a:spLocks noGrp="1"/>
          </p:cNvSpPr>
          <p:nvPr>
            <p:ph type="sldNum" sz="quarter" idx="12"/>
          </p:nvPr>
        </p:nvSpPr>
        <p:spPr/>
        <p:txBody>
          <a:bodyPr/>
          <a:lstStyle/>
          <a:p>
            <a:fld id="{25C2CBD0-4E8A-462D-9424-859647FC3ED0}" type="slidenum">
              <a:rPr lang="en-US" smtClean="0"/>
              <a:pPr/>
              <a:t>61</a:t>
            </a:fld>
            <a:endParaRPr lang="en-US"/>
          </a:p>
        </p:txBody>
      </p:sp>
    </p:spTree>
    <p:extLst>
      <p:ext uri="{BB962C8B-B14F-4D97-AF65-F5344CB8AC3E}">
        <p14:creationId xmlns:p14="http://schemas.microsoft.com/office/powerpoint/2010/main" val="19841558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95300" y="5512"/>
            <a:ext cx="8153400" cy="1066800"/>
          </a:xfrm>
        </p:spPr>
        <p:txBody>
          <a:bodyPr/>
          <a:lstStyle/>
          <a:p>
            <a:r>
              <a:rPr lang="en-US" dirty="0"/>
              <a:t>Parenthesis operator ()</a:t>
            </a:r>
          </a:p>
        </p:txBody>
      </p:sp>
      <p:sp>
        <p:nvSpPr>
          <p:cNvPr id="39939" name="Rectangle 3"/>
          <p:cNvSpPr>
            <a:spLocks noGrp="1" noChangeArrowheads="1"/>
          </p:cNvSpPr>
          <p:nvPr>
            <p:ph type="body" idx="1"/>
          </p:nvPr>
        </p:nvSpPr>
        <p:spPr>
          <a:xfrm>
            <a:off x="357684" y="1196135"/>
            <a:ext cx="8428632" cy="4876800"/>
          </a:xfrm>
        </p:spPr>
        <p:txBody>
          <a:bodyPr/>
          <a:lstStyle/>
          <a:p>
            <a:pPr algn="just">
              <a:defRPr/>
            </a:pPr>
            <a:r>
              <a:rPr lang="en-US" dirty="0"/>
              <a:t>Can only be overloaded as a </a:t>
            </a:r>
            <a:r>
              <a:rPr lang="en-US" dirty="0">
                <a:solidFill>
                  <a:srgbClr val="0070C0"/>
                </a:solidFill>
              </a:rPr>
              <a:t>member function</a:t>
            </a:r>
          </a:p>
          <a:p>
            <a:pPr>
              <a:defRPr/>
            </a:pPr>
            <a:endParaRPr lang="en-US" dirty="0">
              <a:solidFill>
                <a:srgbClr val="FF3300"/>
              </a:solidFill>
              <a:cs typeface="Tahoma" pitchFamily="34" charset="0"/>
            </a:endParaRPr>
          </a:p>
          <a:p>
            <a:pPr>
              <a:defRPr/>
            </a:pPr>
            <a:r>
              <a:rPr lang="en-US" dirty="0">
                <a:cs typeface="Tahoma" pitchFamily="34" charset="0"/>
              </a:rPr>
              <a:t>Can have </a:t>
            </a:r>
            <a:r>
              <a:rPr lang="en-US" dirty="0">
                <a:solidFill>
                  <a:srgbClr val="0070C0"/>
                </a:solidFill>
                <a:cs typeface="Tahoma" pitchFamily="34" charset="0"/>
              </a:rPr>
              <a:t>any return type</a:t>
            </a:r>
          </a:p>
          <a:p>
            <a:pPr>
              <a:defRPr/>
            </a:pPr>
            <a:endParaRPr lang="en-US" dirty="0">
              <a:solidFill>
                <a:srgbClr val="0070C0"/>
              </a:solidFill>
              <a:cs typeface="Tahoma" pitchFamily="34" charset="0"/>
            </a:endParaRPr>
          </a:p>
          <a:p>
            <a:pPr>
              <a:defRPr/>
            </a:pPr>
            <a:r>
              <a:rPr lang="en-US" dirty="0">
                <a:cs typeface="Tahoma" pitchFamily="34" charset="0"/>
              </a:rPr>
              <a:t>Can have </a:t>
            </a:r>
            <a:r>
              <a:rPr lang="en-US" dirty="0">
                <a:solidFill>
                  <a:srgbClr val="0070C0"/>
                </a:solidFill>
                <a:cs typeface="Tahoma" pitchFamily="34" charset="0"/>
              </a:rPr>
              <a:t>zero</a:t>
            </a:r>
            <a:r>
              <a:rPr lang="en-US" dirty="0">
                <a:cs typeface="Tahoma" pitchFamily="34" charset="0"/>
              </a:rPr>
              <a:t> or </a:t>
            </a:r>
            <a:r>
              <a:rPr lang="en-US" dirty="0">
                <a:solidFill>
                  <a:srgbClr val="0070C0"/>
                </a:solidFill>
                <a:cs typeface="Tahoma" pitchFamily="34" charset="0"/>
              </a:rPr>
              <a:t>more parameters</a:t>
            </a:r>
          </a:p>
          <a:p>
            <a:pPr>
              <a:defRPr/>
            </a:pPr>
            <a:endParaRPr lang="en-US" dirty="0">
              <a:solidFill>
                <a:srgbClr val="0070C0"/>
              </a:solidFill>
              <a:cs typeface="Tahoma" pitchFamily="34" charset="0"/>
            </a:endParaRPr>
          </a:p>
          <a:p>
            <a:pPr>
              <a:defRPr/>
            </a:pPr>
            <a:r>
              <a:rPr lang="en-US" dirty="0">
                <a:cs typeface="Tahoma" pitchFamily="34" charset="0"/>
              </a:rPr>
              <a:t>Implement any logic in the function</a:t>
            </a:r>
          </a:p>
          <a:p>
            <a:pPr>
              <a:defRPr/>
            </a:pPr>
            <a:endParaRPr lang="en-US" dirty="0">
              <a:solidFill>
                <a:srgbClr val="FF3300"/>
              </a:solidFill>
              <a:cs typeface="Tahoma" pitchFamily="34" charset="0"/>
            </a:endParaRPr>
          </a:p>
        </p:txBody>
      </p:sp>
      <p:sp>
        <p:nvSpPr>
          <p:cNvPr id="2" name="Slide Number Placeholder 1">
            <a:extLst>
              <a:ext uri="{FF2B5EF4-FFF2-40B4-BE49-F238E27FC236}">
                <a16:creationId xmlns:a16="http://schemas.microsoft.com/office/drawing/2014/main" id="{0862FAE1-83B1-4588-BA87-A449F7EDFBB9}"/>
              </a:ext>
            </a:extLst>
          </p:cNvPr>
          <p:cNvSpPr>
            <a:spLocks noGrp="1"/>
          </p:cNvSpPr>
          <p:nvPr>
            <p:ph type="sldNum" sz="quarter" idx="12"/>
          </p:nvPr>
        </p:nvSpPr>
        <p:spPr/>
        <p:txBody>
          <a:bodyPr/>
          <a:lstStyle/>
          <a:p>
            <a:fld id="{25C2CBD0-4E8A-462D-9424-859647FC3ED0}" type="slidenum">
              <a:rPr lang="en-US" smtClean="0"/>
              <a:pPr/>
              <a:t>62</a:t>
            </a:fld>
            <a:endParaRPr lang="en-US"/>
          </a:p>
        </p:txBody>
      </p:sp>
    </p:spTree>
    <p:extLst>
      <p:ext uri="{BB962C8B-B14F-4D97-AF65-F5344CB8AC3E}">
        <p14:creationId xmlns:p14="http://schemas.microsoft.com/office/powerpoint/2010/main" val="1714727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idx="1"/>
          </p:nvPr>
        </p:nvSpPr>
        <p:spPr>
          <a:xfrm>
            <a:off x="44863" y="105998"/>
            <a:ext cx="8428632" cy="6646007"/>
          </a:xfrm>
        </p:spPr>
        <p:txBody>
          <a:bodyPr>
            <a:normAutofit fontScale="92500" lnSpcReduction="20000"/>
          </a:bodyPr>
          <a:lstStyle/>
          <a:p>
            <a:pPr marL="0" indent="0">
              <a:buNone/>
            </a:pPr>
            <a:r>
              <a:rPr lang="en-US" sz="1700" dirty="0">
                <a:solidFill>
                  <a:srgbClr val="0000FF"/>
                </a:solidFill>
                <a:latin typeface="Consolas" panose="020B0609020204030204" pitchFamily="49" charset="0"/>
              </a:rPr>
              <a:t>class</a:t>
            </a:r>
            <a:r>
              <a:rPr lang="en-US" sz="1700" dirty="0">
                <a:solidFill>
                  <a:srgbClr val="000000"/>
                </a:solidFill>
                <a:latin typeface="Consolas" panose="020B0609020204030204" pitchFamily="49" charset="0"/>
              </a:rPr>
              <a:t> </a:t>
            </a:r>
            <a:r>
              <a:rPr lang="en-US" sz="1700" dirty="0" err="1">
                <a:solidFill>
                  <a:srgbClr val="2B91AF"/>
                </a:solidFill>
                <a:latin typeface="Consolas" panose="020B0609020204030204" pitchFamily="49" charset="0"/>
              </a:rPr>
              <a:t>myClass</a:t>
            </a:r>
            <a:r>
              <a:rPr lang="en-US" sz="1700" dirty="0">
                <a:solidFill>
                  <a:srgbClr val="000000"/>
                </a:solidFill>
                <a:latin typeface="Consolas" panose="020B0609020204030204" pitchFamily="49" charset="0"/>
              </a:rPr>
              <a:t> {</a:t>
            </a:r>
          </a:p>
          <a:p>
            <a:pPr marL="0"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int</a:t>
            </a:r>
            <a:r>
              <a:rPr lang="en-US" sz="1700" dirty="0">
                <a:solidFill>
                  <a:srgbClr val="000000"/>
                </a:solidFill>
                <a:latin typeface="Consolas" panose="020B0609020204030204" pitchFamily="49" charset="0"/>
              </a:rPr>
              <a:t> a;</a:t>
            </a:r>
          </a:p>
          <a:p>
            <a:pPr marL="0"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char</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arr</a:t>
            </a:r>
            <a:r>
              <a:rPr lang="en-US" sz="1700" dirty="0">
                <a:solidFill>
                  <a:srgbClr val="000000"/>
                </a:solidFill>
                <a:latin typeface="Consolas" panose="020B0609020204030204" pitchFamily="49" charset="0"/>
              </a:rPr>
              <a:t>[15] = </a:t>
            </a:r>
            <a:r>
              <a:rPr lang="en-US" sz="1700" dirty="0">
                <a:solidFill>
                  <a:srgbClr val="A31515"/>
                </a:solidFill>
                <a:latin typeface="Consolas" panose="020B0609020204030204" pitchFamily="49" charset="0"/>
              </a:rPr>
              <a:t>"something"</a:t>
            </a:r>
            <a:r>
              <a:rPr lang="en-US" sz="1700" dirty="0">
                <a:solidFill>
                  <a:srgbClr val="000000"/>
                </a:solidFill>
                <a:latin typeface="Consolas" panose="020B0609020204030204" pitchFamily="49" charset="0"/>
              </a:rPr>
              <a:t>;</a:t>
            </a:r>
          </a:p>
          <a:p>
            <a:pPr marL="0" indent="0">
              <a:buNone/>
            </a:pPr>
            <a:r>
              <a:rPr lang="en-US" sz="1700" dirty="0">
                <a:solidFill>
                  <a:srgbClr val="0000FF"/>
                </a:solidFill>
                <a:latin typeface="Consolas" panose="020B0609020204030204" pitchFamily="49" charset="0"/>
              </a:rPr>
              <a:t>public</a:t>
            </a:r>
            <a:r>
              <a:rPr lang="en-US" sz="1700" dirty="0">
                <a:solidFill>
                  <a:srgbClr val="000000"/>
                </a:solidFill>
                <a:latin typeface="Consolas" panose="020B0609020204030204" pitchFamily="49" charset="0"/>
              </a:rPr>
              <a:t>:</a:t>
            </a:r>
          </a:p>
          <a:p>
            <a:pPr marL="0" indent="0">
              <a:buNone/>
            </a:pP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myClass</a:t>
            </a:r>
            <a:r>
              <a:rPr lang="en-US" sz="1700" dirty="0">
                <a:solidFill>
                  <a:srgbClr val="000000"/>
                </a:solidFill>
                <a:latin typeface="Consolas" panose="020B0609020204030204" pitchFamily="49" charset="0"/>
              </a:rPr>
              <a:t>(</a:t>
            </a:r>
            <a:r>
              <a:rPr lang="en-US" sz="1700" dirty="0">
                <a:solidFill>
                  <a:srgbClr val="0000FF"/>
                </a:solidFill>
                <a:latin typeface="Consolas" panose="020B0609020204030204" pitchFamily="49" charset="0"/>
              </a:rPr>
              <a:t>int</a:t>
            </a:r>
            <a:r>
              <a:rPr lang="en-US" sz="1700" dirty="0">
                <a:solidFill>
                  <a:srgbClr val="000000"/>
                </a:solidFill>
                <a:latin typeface="Consolas" panose="020B0609020204030204" pitchFamily="49" charset="0"/>
              </a:rPr>
              <a:t> </a:t>
            </a:r>
            <a:r>
              <a:rPr lang="en-US" sz="1700" dirty="0">
                <a:solidFill>
                  <a:srgbClr val="808080"/>
                </a:solidFill>
                <a:latin typeface="Consolas" panose="020B0609020204030204" pitchFamily="49" charset="0"/>
              </a:rPr>
              <a:t>x</a:t>
            </a:r>
            <a:r>
              <a:rPr lang="en-US" sz="1700" dirty="0">
                <a:solidFill>
                  <a:srgbClr val="000000"/>
                </a:solidFill>
                <a:latin typeface="Consolas" panose="020B0609020204030204" pitchFamily="49" charset="0"/>
              </a:rPr>
              <a:t>) {</a:t>
            </a:r>
          </a:p>
          <a:p>
            <a:pPr marL="0" indent="0">
              <a:buNone/>
            </a:pP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cout</a:t>
            </a:r>
            <a:r>
              <a:rPr lang="en-US" sz="1700" dirty="0">
                <a:solidFill>
                  <a:srgbClr val="000000"/>
                </a:solidFill>
                <a:latin typeface="Consolas" panose="020B0609020204030204" pitchFamily="49" charset="0"/>
              </a:rPr>
              <a:t> </a:t>
            </a:r>
            <a:r>
              <a:rPr lang="en-US" sz="1700" dirty="0">
                <a:solidFill>
                  <a:srgbClr val="008080"/>
                </a:solidFill>
                <a:latin typeface="Consolas" panose="020B0609020204030204" pitchFamily="49" charset="0"/>
              </a:rPr>
              <a:t>&lt;&lt;</a:t>
            </a:r>
            <a:r>
              <a:rPr lang="en-US" sz="1700" dirty="0">
                <a:solidFill>
                  <a:srgbClr val="000000"/>
                </a:solidFill>
                <a:latin typeface="Consolas" panose="020B0609020204030204" pitchFamily="49" charset="0"/>
              </a:rPr>
              <a:t> </a:t>
            </a:r>
            <a:r>
              <a:rPr lang="en-US" sz="1700" dirty="0">
                <a:solidFill>
                  <a:srgbClr val="A31515"/>
                </a:solidFill>
                <a:latin typeface="Consolas" panose="020B0609020204030204" pitchFamily="49" charset="0"/>
              </a:rPr>
              <a:t>"\</a:t>
            </a:r>
            <a:r>
              <a:rPr lang="en-US" sz="1700" dirty="0" err="1">
                <a:solidFill>
                  <a:srgbClr val="A31515"/>
                </a:solidFill>
                <a:latin typeface="Consolas" panose="020B0609020204030204" pitchFamily="49" charset="0"/>
              </a:rPr>
              <a:t>nConstructor</a:t>
            </a:r>
            <a:r>
              <a:rPr lang="en-US" sz="1700" dirty="0">
                <a:solidFill>
                  <a:srgbClr val="A31515"/>
                </a:solidFill>
                <a:latin typeface="Consolas" panose="020B0609020204030204" pitchFamily="49" charset="0"/>
              </a:rPr>
              <a:t> called"</a:t>
            </a:r>
            <a:r>
              <a:rPr lang="en-US" sz="1700" dirty="0">
                <a:solidFill>
                  <a:srgbClr val="000000"/>
                </a:solidFill>
                <a:latin typeface="Consolas" panose="020B0609020204030204" pitchFamily="49" charset="0"/>
              </a:rPr>
              <a:t> </a:t>
            </a:r>
            <a:r>
              <a:rPr lang="en-US" sz="1700" dirty="0">
                <a:solidFill>
                  <a:srgbClr val="008080"/>
                </a:solidFill>
                <a:latin typeface="Consolas" panose="020B0609020204030204" pitchFamily="49" charset="0"/>
              </a:rPr>
              <a:t>&lt;&lt;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endl</a:t>
            </a:r>
            <a:r>
              <a:rPr lang="en-US" sz="1700" dirty="0">
                <a:solidFill>
                  <a:srgbClr val="000000"/>
                </a:solidFill>
                <a:latin typeface="Consolas" panose="020B0609020204030204" pitchFamily="49" charset="0"/>
              </a:rPr>
              <a:t>;</a:t>
            </a:r>
          </a:p>
          <a:p>
            <a:pPr marL="0" indent="0">
              <a:buNone/>
            </a:pPr>
            <a:r>
              <a:rPr lang="en-US" sz="1700" dirty="0">
                <a:solidFill>
                  <a:srgbClr val="000000"/>
                </a:solidFill>
                <a:latin typeface="Consolas" panose="020B0609020204030204" pitchFamily="49" charset="0"/>
              </a:rPr>
              <a:t>        a = </a:t>
            </a:r>
            <a:r>
              <a:rPr lang="en-US" sz="1700" dirty="0">
                <a:solidFill>
                  <a:srgbClr val="808080"/>
                </a:solidFill>
                <a:latin typeface="Consolas" panose="020B0609020204030204" pitchFamily="49" charset="0"/>
              </a:rPr>
              <a:t>x</a:t>
            </a:r>
            <a:r>
              <a:rPr lang="en-US" sz="1700" dirty="0">
                <a:solidFill>
                  <a:srgbClr val="000000"/>
                </a:solidFill>
                <a:latin typeface="Consolas" panose="020B0609020204030204" pitchFamily="49" charset="0"/>
              </a:rPr>
              <a:t>;</a:t>
            </a:r>
          </a:p>
          <a:p>
            <a:pPr marL="0" indent="0">
              <a:buNone/>
            </a:pPr>
            <a:r>
              <a:rPr lang="en-PK" sz="1700" dirty="0">
                <a:solidFill>
                  <a:srgbClr val="000000"/>
                </a:solidFill>
                <a:latin typeface="Consolas" panose="020B0609020204030204" pitchFamily="49" charset="0"/>
              </a:rPr>
              <a:t>    }</a:t>
            </a:r>
          </a:p>
          <a:p>
            <a:pPr marL="0" indent="0">
              <a:buNone/>
            </a:pP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myClass</a:t>
            </a:r>
            <a:r>
              <a:rPr lang="en-US" sz="1700" dirty="0">
                <a:solidFill>
                  <a:srgbClr val="000000"/>
                </a:solidFill>
                <a:latin typeface="Consolas" panose="020B0609020204030204" pitchFamily="49" charset="0"/>
              </a:rPr>
              <a:t>(</a:t>
            </a:r>
            <a:r>
              <a:rPr lang="en-US" sz="1700" dirty="0" err="1">
                <a:solidFill>
                  <a:srgbClr val="2B91AF"/>
                </a:solidFill>
                <a:latin typeface="Consolas" panose="020B0609020204030204" pitchFamily="49" charset="0"/>
              </a:rPr>
              <a:t>myClass</a:t>
            </a:r>
            <a:r>
              <a:rPr lang="en-US" sz="1700" dirty="0">
                <a:solidFill>
                  <a:srgbClr val="000000"/>
                </a:solidFill>
                <a:latin typeface="Consolas" panose="020B0609020204030204" pitchFamily="49" charset="0"/>
              </a:rPr>
              <a:t>&amp; </a:t>
            </a:r>
            <a:r>
              <a:rPr lang="en-US" sz="1700" dirty="0">
                <a:solidFill>
                  <a:srgbClr val="808080"/>
                </a:solidFill>
                <a:latin typeface="Consolas" panose="020B0609020204030204" pitchFamily="49" charset="0"/>
              </a:rPr>
              <a:t>m</a:t>
            </a:r>
            <a:r>
              <a:rPr lang="en-US" sz="1700" dirty="0">
                <a:solidFill>
                  <a:srgbClr val="000000"/>
                </a:solidFill>
                <a:latin typeface="Consolas" panose="020B0609020204030204" pitchFamily="49" charset="0"/>
              </a:rPr>
              <a:t>) {</a:t>
            </a:r>
          </a:p>
          <a:p>
            <a:pPr marL="0" indent="0">
              <a:buNone/>
            </a:pP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cout</a:t>
            </a:r>
            <a:r>
              <a:rPr lang="en-US" sz="1700" dirty="0">
                <a:solidFill>
                  <a:srgbClr val="000000"/>
                </a:solidFill>
                <a:latin typeface="Consolas" panose="020B0609020204030204" pitchFamily="49" charset="0"/>
              </a:rPr>
              <a:t> </a:t>
            </a:r>
            <a:r>
              <a:rPr lang="en-US" sz="1700" dirty="0">
                <a:solidFill>
                  <a:srgbClr val="008080"/>
                </a:solidFill>
                <a:latin typeface="Consolas" panose="020B0609020204030204" pitchFamily="49" charset="0"/>
              </a:rPr>
              <a:t>&lt;&lt;</a:t>
            </a:r>
            <a:r>
              <a:rPr lang="en-US" sz="1700" dirty="0">
                <a:solidFill>
                  <a:srgbClr val="000000"/>
                </a:solidFill>
                <a:latin typeface="Consolas" panose="020B0609020204030204" pitchFamily="49" charset="0"/>
              </a:rPr>
              <a:t> </a:t>
            </a:r>
            <a:r>
              <a:rPr lang="en-US" sz="1700" dirty="0">
                <a:solidFill>
                  <a:srgbClr val="A31515"/>
                </a:solidFill>
                <a:latin typeface="Consolas" panose="020B0609020204030204" pitchFamily="49" charset="0"/>
              </a:rPr>
              <a:t>"copy constructor"</a:t>
            </a:r>
            <a:r>
              <a:rPr lang="en-US" sz="1700" dirty="0">
                <a:solidFill>
                  <a:srgbClr val="000000"/>
                </a:solidFill>
                <a:latin typeface="Consolas" panose="020B0609020204030204" pitchFamily="49" charset="0"/>
              </a:rPr>
              <a:t> </a:t>
            </a:r>
            <a:r>
              <a:rPr lang="en-US" sz="1700" dirty="0">
                <a:solidFill>
                  <a:srgbClr val="008080"/>
                </a:solidFill>
                <a:latin typeface="Consolas" panose="020B0609020204030204" pitchFamily="49" charset="0"/>
              </a:rPr>
              <a:t>&lt;&lt;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endl</a:t>
            </a:r>
            <a:r>
              <a:rPr lang="en-US" sz="1700" dirty="0">
                <a:solidFill>
                  <a:srgbClr val="000000"/>
                </a:solidFill>
                <a:latin typeface="Consolas" panose="020B0609020204030204" pitchFamily="49" charset="0"/>
              </a:rPr>
              <a:t>;</a:t>
            </a:r>
          </a:p>
          <a:p>
            <a:pPr marL="0" indent="0">
              <a:buNone/>
            </a:pPr>
            <a:r>
              <a:rPr lang="en-US" sz="1700" dirty="0">
                <a:solidFill>
                  <a:srgbClr val="000000"/>
                </a:solidFill>
                <a:latin typeface="Consolas" panose="020B0609020204030204" pitchFamily="49" charset="0"/>
              </a:rPr>
              <a:t>        a = </a:t>
            </a:r>
            <a:r>
              <a:rPr lang="en-US" sz="1700" dirty="0" err="1">
                <a:solidFill>
                  <a:srgbClr val="808080"/>
                </a:solidFill>
                <a:latin typeface="Consolas" panose="020B0609020204030204" pitchFamily="49" charset="0"/>
              </a:rPr>
              <a:t>m</a:t>
            </a:r>
            <a:r>
              <a:rPr lang="en-US" sz="1700" dirty="0" err="1">
                <a:solidFill>
                  <a:srgbClr val="000000"/>
                </a:solidFill>
                <a:latin typeface="Consolas" panose="020B0609020204030204" pitchFamily="49" charset="0"/>
              </a:rPr>
              <a:t>.a</a:t>
            </a:r>
            <a:r>
              <a:rPr lang="en-US" sz="1700" dirty="0">
                <a:solidFill>
                  <a:srgbClr val="000000"/>
                </a:solidFill>
                <a:latin typeface="Consolas" panose="020B0609020204030204" pitchFamily="49" charset="0"/>
              </a:rPr>
              <a:t>;</a:t>
            </a:r>
          </a:p>
          <a:p>
            <a:pPr marL="0" indent="0">
              <a:buNone/>
            </a:pPr>
            <a:r>
              <a:rPr lang="en-PK" sz="1700" dirty="0">
                <a:solidFill>
                  <a:srgbClr val="000000"/>
                </a:solidFill>
                <a:latin typeface="Consolas" panose="020B0609020204030204" pitchFamily="49" charset="0"/>
              </a:rPr>
              <a:t>    }</a:t>
            </a:r>
          </a:p>
          <a:p>
            <a:pPr marL="0"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int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getA</a:t>
            </a:r>
            <a:r>
              <a:rPr lang="en-US" sz="1700" dirty="0">
                <a:solidFill>
                  <a:srgbClr val="000000"/>
                </a:solidFill>
                <a:latin typeface="Consolas" panose="020B0609020204030204" pitchFamily="49" charset="0"/>
              </a:rPr>
              <a:t>() {</a:t>
            </a:r>
          </a:p>
          <a:p>
            <a:pPr marL="0"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return</a:t>
            </a:r>
            <a:r>
              <a:rPr lang="en-US" sz="1700" dirty="0">
                <a:solidFill>
                  <a:srgbClr val="000000"/>
                </a:solidFill>
                <a:latin typeface="Consolas" panose="020B0609020204030204" pitchFamily="49" charset="0"/>
              </a:rPr>
              <a:t> a;</a:t>
            </a:r>
          </a:p>
          <a:p>
            <a:pPr marL="0" indent="0">
              <a:buNone/>
            </a:pPr>
            <a:r>
              <a:rPr lang="en-PK" sz="1700" dirty="0">
                <a:solidFill>
                  <a:srgbClr val="000000"/>
                </a:solidFill>
                <a:latin typeface="Consolas" panose="020B0609020204030204" pitchFamily="49" charset="0"/>
              </a:rPr>
              <a:t>    }</a:t>
            </a:r>
          </a:p>
          <a:p>
            <a:pPr marL="0"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void</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setA</a:t>
            </a:r>
            <a:r>
              <a:rPr lang="en-US" sz="1700" dirty="0">
                <a:solidFill>
                  <a:srgbClr val="000000"/>
                </a:solidFill>
                <a:latin typeface="Consolas" panose="020B0609020204030204" pitchFamily="49" charset="0"/>
              </a:rPr>
              <a:t>(</a:t>
            </a:r>
            <a:r>
              <a:rPr lang="en-US" sz="1700" dirty="0">
                <a:solidFill>
                  <a:srgbClr val="0000FF"/>
                </a:solidFill>
                <a:latin typeface="Consolas" panose="020B0609020204030204" pitchFamily="49" charset="0"/>
              </a:rPr>
              <a:t>int</a:t>
            </a:r>
            <a:r>
              <a:rPr lang="en-US" sz="1700" dirty="0">
                <a:solidFill>
                  <a:srgbClr val="000000"/>
                </a:solidFill>
                <a:latin typeface="Consolas" panose="020B0609020204030204" pitchFamily="49" charset="0"/>
              </a:rPr>
              <a:t> </a:t>
            </a:r>
            <a:r>
              <a:rPr lang="en-US" sz="1700" dirty="0">
                <a:solidFill>
                  <a:srgbClr val="808080"/>
                </a:solidFill>
                <a:latin typeface="Consolas" panose="020B0609020204030204" pitchFamily="49" charset="0"/>
              </a:rPr>
              <a:t>aa</a:t>
            </a:r>
            <a:r>
              <a:rPr lang="en-US" sz="1700" dirty="0">
                <a:solidFill>
                  <a:srgbClr val="000000"/>
                </a:solidFill>
                <a:latin typeface="Consolas" panose="020B0609020204030204" pitchFamily="49" charset="0"/>
              </a:rPr>
              <a:t>) {</a:t>
            </a:r>
          </a:p>
          <a:p>
            <a:pPr marL="0" indent="0">
              <a:buNone/>
            </a:pPr>
            <a:r>
              <a:rPr lang="en-US" sz="1700" dirty="0">
                <a:solidFill>
                  <a:srgbClr val="000000"/>
                </a:solidFill>
                <a:latin typeface="Consolas" panose="020B0609020204030204" pitchFamily="49" charset="0"/>
              </a:rPr>
              <a:t>        a = </a:t>
            </a:r>
            <a:r>
              <a:rPr lang="en-US" sz="1700" dirty="0">
                <a:solidFill>
                  <a:srgbClr val="808080"/>
                </a:solidFill>
                <a:latin typeface="Consolas" panose="020B0609020204030204" pitchFamily="49" charset="0"/>
              </a:rPr>
              <a:t>aa</a:t>
            </a:r>
            <a:r>
              <a:rPr lang="en-US" sz="1700" dirty="0">
                <a:solidFill>
                  <a:srgbClr val="000000"/>
                </a:solidFill>
                <a:latin typeface="Consolas" panose="020B0609020204030204" pitchFamily="49" charset="0"/>
              </a:rPr>
              <a:t>;</a:t>
            </a:r>
          </a:p>
          <a:p>
            <a:pPr marL="0" indent="0">
              <a:buNone/>
            </a:pPr>
            <a:r>
              <a:rPr lang="en-PK" sz="1700" dirty="0">
                <a:solidFill>
                  <a:srgbClr val="000000"/>
                </a:solidFill>
                <a:latin typeface="Consolas" panose="020B0609020204030204" pitchFamily="49" charset="0"/>
              </a:rPr>
              <a:t>    }</a:t>
            </a:r>
          </a:p>
          <a:p>
            <a:pPr marL="0"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int</a:t>
            </a:r>
            <a:r>
              <a:rPr lang="en-US" sz="1700" dirty="0">
                <a:solidFill>
                  <a:srgbClr val="000000"/>
                </a:solidFill>
                <a:latin typeface="Consolas" panose="020B0609020204030204" pitchFamily="49" charset="0"/>
              </a:rPr>
              <a:t> </a:t>
            </a:r>
            <a:r>
              <a:rPr lang="en-US" sz="1700" dirty="0">
                <a:solidFill>
                  <a:srgbClr val="008080"/>
                </a:solidFill>
                <a:latin typeface="Consolas" panose="020B0609020204030204" pitchFamily="49" charset="0"/>
              </a:rPr>
              <a:t>operator()</a:t>
            </a:r>
            <a:r>
              <a:rPr lang="en-US" sz="1700" dirty="0">
                <a:solidFill>
                  <a:srgbClr val="000000"/>
                </a:solidFill>
                <a:latin typeface="Consolas" panose="020B0609020204030204" pitchFamily="49" charset="0"/>
              </a:rPr>
              <a:t>(</a:t>
            </a:r>
            <a:r>
              <a:rPr lang="en-US" sz="1700" dirty="0">
                <a:solidFill>
                  <a:srgbClr val="0000FF"/>
                </a:solidFill>
                <a:latin typeface="Consolas" panose="020B0609020204030204" pitchFamily="49" charset="0"/>
              </a:rPr>
              <a:t>char</a:t>
            </a:r>
            <a:r>
              <a:rPr lang="en-US" sz="1700" dirty="0">
                <a:solidFill>
                  <a:srgbClr val="000000"/>
                </a:solidFill>
                <a:latin typeface="Consolas" panose="020B0609020204030204" pitchFamily="49" charset="0"/>
              </a:rPr>
              <a:t> </a:t>
            </a:r>
            <a:r>
              <a:rPr lang="en-US" sz="1700" dirty="0">
                <a:solidFill>
                  <a:srgbClr val="808080"/>
                </a:solidFill>
                <a:latin typeface="Consolas" panose="020B0609020204030204" pitchFamily="49" charset="0"/>
              </a:rPr>
              <a:t>find</a:t>
            </a:r>
            <a:r>
              <a:rPr lang="en-US" sz="1700" dirty="0">
                <a:solidFill>
                  <a:srgbClr val="000000"/>
                </a:solidFill>
                <a:latin typeface="Consolas" panose="020B0609020204030204" pitchFamily="49" charset="0"/>
              </a:rPr>
              <a:t> ) {</a:t>
            </a:r>
          </a:p>
          <a:p>
            <a:pPr marL="0" indent="0">
              <a:buNone/>
            </a:pP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cout</a:t>
            </a:r>
            <a:r>
              <a:rPr lang="en-US" sz="1700" dirty="0">
                <a:solidFill>
                  <a:srgbClr val="000000"/>
                </a:solidFill>
                <a:latin typeface="Consolas" panose="020B0609020204030204" pitchFamily="49" charset="0"/>
              </a:rPr>
              <a:t> </a:t>
            </a:r>
            <a:r>
              <a:rPr lang="en-US" sz="1700" dirty="0">
                <a:solidFill>
                  <a:srgbClr val="008080"/>
                </a:solidFill>
                <a:latin typeface="Consolas" panose="020B0609020204030204" pitchFamily="49" charset="0"/>
              </a:rPr>
              <a:t>&lt;&lt;</a:t>
            </a:r>
            <a:r>
              <a:rPr lang="en-US" sz="1700" dirty="0">
                <a:solidFill>
                  <a:srgbClr val="000000"/>
                </a:solidFill>
                <a:latin typeface="Consolas" panose="020B0609020204030204" pitchFamily="49" charset="0"/>
              </a:rPr>
              <a:t> </a:t>
            </a:r>
            <a:r>
              <a:rPr lang="en-US" sz="1700" dirty="0">
                <a:solidFill>
                  <a:srgbClr val="A31515"/>
                </a:solidFill>
                <a:latin typeface="Consolas" panose="020B0609020204030204" pitchFamily="49" charset="0"/>
              </a:rPr>
              <a:t>"\</a:t>
            </a:r>
            <a:r>
              <a:rPr lang="en-US" sz="1700" dirty="0" err="1">
                <a:solidFill>
                  <a:srgbClr val="A31515"/>
                </a:solidFill>
                <a:latin typeface="Consolas" panose="020B0609020204030204" pitchFamily="49" charset="0"/>
              </a:rPr>
              <a:t>nOverloaded</a:t>
            </a:r>
            <a:r>
              <a:rPr lang="en-US" sz="1700" dirty="0">
                <a:solidFill>
                  <a:srgbClr val="A31515"/>
                </a:solidFill>
                <a:latin typeface="Consolas" panose="020B0609020204030204" pitchFamily="49" charset="0"/>
              </a:rPr>
              <a:t> () called"</a:t>
            </a:r>
            <a:r>
              <a:rPr lang="en-US" sz="1700" dirty="0">
                <a:solidFill>
                  <a:srgbClr val="000000"/>
                </a:solidFill>
                <a:latin typeface="Consolas" panose="020B0609020204030204" pitchFamily="49" charset="0"/>
              </a:rPr>
              <a:t> </a:t>
            </a:r>
            <a:r>
              <a:rPr lang="en-US" sz="1700" dirty="0">
                <a:solidFill>
                  <a:srgbClr val="008080"/>
                </a:solidFill>
                <a:latin typeface="Consolas" panose="020B0609020204030204" pitchFamily="49" charset="0"/>
              </a:rPr>
              <a:t>&lt;&lt;</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endl</a:t>
            </a:r>
            <a:r>
              <a:rPr lang="en-US" sz="1700" dirty="0">
                <a:solidFill>
                  <a:srgbClr val="000000"/>
                </a:solidFill>
                <a:latin typeface="Consolas" panose="020B0609020204030204" pitchFamily="49" charset="0"/>
              </a:rPr>
              <a:t>;</a:t>
            </a:r>
          </a:p>
          <a:p>
            <a:pPr marL="0" indent="0">
              <a:buNone/>
            </a:pPr>
            <a:r>
              <a:rPr lang="nn-NO" sz="1700" dirty="0">
                <a:solidFill>
                  <a:srgbClr val="000000"/>
                </a:solidFill>
                <a:latin typeface="Consolas" panose="020B0609020204030204" pitchFamily="49" charset="0"/>
              </a:rPr>
              <a:t>        </a:t>
            </a:r>
            <a:r>
              <a:rPr lang="nn-NO" sz="1700" dirty="0">
                <a:solidFill>
                  <a:srgbClr val="0000FF"/>
                </a:solidFill>
                <a:latin typeface="Consolas" panose="020B0609020204030204" pitchFamily="49" charset="0"/>
              </a:rPr>
              <a:t>for</a:t>
            </a:r>
            <a:r>
              <a:rPr lang="nn-NO" sz="1700" dirty="0">
                <a:solidFill>
                  <a:srgbClr val="000000"/>
                </a:solidFill>
                <a:latin typeface="Consolas" panose="020B0609020204030204" pitchFamily="49" charset="0"/>
              </a:rPr>
              <a:t> (</a:t>
            </a:r>
            <a:r>
              <a:rPr lang="nn-NO" sz="1700" dirty="0">
                <a:solidFill>
                  <a:srgbClr val="0000FF"/>
                </a:solidFill>
                <a:latin typeface="Consolas" panose="020B0609020204030204" pitchFamily="49" charset="0"/>
              </a:rPr>
              <a:t>int</a:t>
            </a:r>
            <a:r>
              <a:rPr lang="nn-NO" sz="1700" dirty="0">
                <a:solidFill>
                  <a:srgbClr val="000000"/>
                </a:solidFill>
                <a:latin typeface="Consolas" panose="020B0609020204030204" pitchFamily="49" charset="0"/>
              </a:rPr>
              <a:t> i = 0; arr[i] != </a:t>
            </a:r>
            <a:r>
              <a:rPr lang="nn-NO" sz="1700" dirty="0">
                <a:solidFill>
                  <a:srgbClr val="A31515"/>
                </a:solidFill>
                <a:latin typeface="Consolas" panose="020B0609020204030204" pitchFamily="49" charset="0"/>
              </a:rPr>
              <a:t>'\0'</a:t>
            </a:r>
            <a:r>
              <a:rPr lang="nn-NO" sz="1700" dirty="0">
                <a:solidFill>
                  <a:srgbClr val="000000"/>
                </a:solidFill>
                <a:latin typeface="Consolas" panose="020B0609020204030204" pitchFamily="49" charset="0"/>
              </a:rPr>
              <a:t>; i++) {</a:t>
            </a:r>
          </a:p>
          <a:p>
            <a:pPr marL="0"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if</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arr</a:t>
            </a:r>
            <a:r>
              <a:rPr lang="en-US" sz="1700" dirty="0">
                <a:solidFill>
                  <a:srgbClr val="000000"/>
                </a:solidFill>
                <a:latin typeface="Consolas" panose="020B0609020204030204" pitchFamily="49" charset="0"/>
              </a:rPr>
              <a:t>[</a:t>
            </a:r>
            <a:r>
              <a:rPr lang="en-US" sz="1700" dirty="0" err="1">
                <a:solidFill>
                  <a:srgbClr val="000000"/>
                </a:solidFill>
                <a:latin typeface="Consolas" panose="020B0609020204030204" pitchFamily="49" charset="0"/>
              </a:rPr>
              <a:t>i</a:t>
            </a:r>
            <a:r>
              <a:rPr lang="en-US" sz="1700" dirty="0">
                <a:solidFill>
                  <a:srgbClr val="000000"/>
                </a:solidFill>
                <a:latin typeface="Consolas" panose="020B0609020204030204" pitchFamily="49" charset="0"/>
              </a:rPr>
              <a:t>] == </a:t>
            </a:r>
            <a:r>
              <a:rPr lang="en-US" sz="1700" dirty="0">
                <a:solidFill>
                  <a:srgbClr val="808080"/>
                </a:solidFill>
                <a:latin typeface="Consolas" panose="020B0609020204030204" pitchFamily="49" charset="0"/>
              </a:rPr>
              <a:t>find</a:t>
            </a:r>
            <a:r>
              <a:rPr lang="en-US" sz="1700" dirty="0">
                <a:solidFill>
                  <a:srgbClr val="000000"/>
                </a:solidFill>
                <a:latin typeface="Consolas" panose="020B0609020204030204" pitchFamily="49" charset="0"/>
              </a:rPr>
              <a:t>)</a:t>
            </a:r>
          </a:p>
          <a:p>
            <a:pPr marL="0"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return</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i</a:t>
            </a:r>
            <a:r>
              <a:rPr lang="en-US" sz="1700" dirty="0">
                <a:solidFill>
                  <a:srgbClr val="000000"/>
                </a:solidFill>
                <a:latin typeface="Consolas" panose="020B0609020204030204" pitchFamily="49" charset="0"/>
              </a:rPr>
              <a:t>;</a:t>
            </a:r>
          </a:p>
          <a:p>
            <a:pPr marL="0" indent="0">
              <a:buNone/>
            </a:pPr>
            <a:r>
              <a:rPr lang="en-PK" sz="1700" dirty="0">
                <a:solidFill>
                  <a:srgbClr val="000000"/>
                </a:solidFill>
                <a:latin typeface="Consolas" panose="020B0609020204030204" pitchFamily="49" charset="0"/>
              </a:rPr>
              <a:t>        }</a:t>
            </a:r>
          </a:p>
          <a:p>
            <a:pPr marL="0" indent="0">
              <a:buNone/>
            </a:pP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return</a:t>
            </a:r>
            <a:r>
              <a:rPr lang="en-US" sz="1700" dirty="0">
                <a:solidFill>
                  <a:srgbClr val="000000"/>
                </a:solidFill>
                <a:latin typeface="Consolas" panose="020B0609020204030204" pitchFamily="49" charset="0"/>
              </a:rPr>
              <a:t> -1;</a:t>
            </a:r>
          </a:p>
          <a:p>
            <a:pPr marL="0" indent="0">
              <a:buNone/>
            </a:pPr>
            <a:r>
              <a:rPr lang="en-PK" sz="1700" dirty="0">
                <a:solidFill>
                  <a:srgbClr val="000000"/>
                </a:solidFill>
                <a:latin typeface="Consolas" panose="020B0609020204030204" pitchFamily="49" charset="0"/>
              </a:rPr>
              <a:t>    }</a:t>
            </a:r>
          </a:p>
          <a:p>
            <a:pPr marL="0" indent="0">
              <a:buNone/>
            </a:pPr>
            <a:r>
              <a:rPr lang="en-PK" sz="1700" dirty="0">
                <a:solidFill>
                  <a:srgbClr val="000000"/>
                </a:solidFill>
                <a:latin typeface="Consolas" panose="020B0609020204030204" pitchFamily="49" charset="0"/>
              </a:rPr>
              <a:t>};</a:t>
            </a:r>
          </a:p>
          <a:p>
            <a:pPr marL="0" indent="0">
              <a:buNone/>
            </a:pPr>
            <a:endParaRPr lang="en-PK" sz="1000" dirty="0">
              <a:solidFill>
                <a:srgbClr val="000000"/>
              </a:solidFill>
              <a:latin typeface="Consolas" panose="020B0609020204030204" pitchFamily="49" charset="0"/>
            </a:endParaRPr>
          </a:p>
        </p:txBody>
      </p:sp>
      <p:sp>
        <p:nvSpPr>
          <p:cNvPr id="2" name="Slide Number Placeholder 1">
            <a:extLst>
              <a:ext uri="{FF2B5EF4-FFF2-40B4-BE49-F238E27FC236}">
                <a16:creationId xmlns:a16="http://schemas.microsoft.com/office/drawing/2014/main" id="{0862FAE1-83B1-4588-BA87-A449F7EDFBB9}"/>
              </a:ext>
            </a:extLst>
          </p:cNvPr>
          <p:cNvSpPr>
            <a:spLocks noGrp="1"/>
          </p:cNvSpPr>
          <p:nvPr>
            <p:ph type="sldNum" sz="quarter" idx="12"/>
          </p:nvPr>
        </p:nvSpPr>
        <p:spPr/>
        <p:txBody>
          <a:bodyPr/>
          <a:lstStyle/>
          <a:p>
            <a:fld id="{25C2CBD0-4E8A-462D-9424-859647FC3ED0}" type="slidenum">
              <a:rPr lang="en-US" smtClean="0"/>
              <a:pPr/>
              <a:t>63</a:t>
            </a:fld>
            <a:endParaRPr lang="en-US"/>
          </a:p>
        </p:txBody>
      </p:sp>
      <p:sp>
        <p:nvSpPr>
          <p:cNvPr id="7" name="TextBox 6">
            <a:extLst>
              <a:ext uri="{FF2B5EF4-FFF2-40B4-BE49-F238E27FC236}">
                <a16:creationId xmlns:a16="http://schemas.microsoft.com/office/drawing/2014/main" id="{66D78A16-FB69-43EE-90E9-1897C1AED777}"/>
              </a:ext>
            </a:extLst>
          </p:cNvPr>
          <p:cNvSpPr txBox="1"/>
          <p:nvPr/>
        </p:nvSpPr>
        <p:spPr>
          <a:xfrm>
            <a:off x="4527030" y="2836"/>
            <a:ext cx="4616970" cy="3693319"/>
          </a:xfrm>
          <a:prstGeom prst="rect">
            <a:avLst/>
          </a:prstGeom>
          <a:solidFill>
            <a:schemeClr val="bg1"/>
          </a:solidFill>
          <a:ln>
            <a:solidFill>
              <a:schemeClr val="tx1"/>
            </a:solidFill>
          </a:ln>
        </p:spPr>
        <p:txBody>
          <a:bodyPr wrap="none" rtlCol="0">
            <a:spAutoFit/>
          </a:bodyPr>
          <a:lstStyle/>
          <a:p>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PK"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//constructor called </a:t>
            </a:r>
          </a:p>
          <a:p>
            <a:r>
              <a:rPr lang="en-US" dirty="0">
                <a:solidFill>
                  <a:srgbClr val="008000"/>
                </a:solidFill>
                <a:latin typeface="Consolas" panose="020B0609020204030204" pitchFamily="49" charset="0"/>
              </a:rPr>
              <a:t>    </a:t>
            </a:r>
            <a:r>
              <a:rPr lang="en-US" dirty="0" err="1">
                <a:solidFill>
                  <a:srgbClr val="2B91AF"/>
                </a:solidFill>
                <a:latin typeface="Consolas" panose="020B0609020204030204" pitchFamily="49" charset="0"/>
              </a:rPr>
              <a:t>myClass</a:t>
            </a:r>
            <a:r>
              <a:rPr lang="en-US" dirty="0">
                <a:solidFill>
                  <a:srgbClr val="000000"/>
                </a:solidFill>
                <a:latin typeface="Consolas" panose="020B0609020204030204" pitchFamily="49" charset="0"/>
              </a:rPr>
              <a:t> c1(15);</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//overloaded () called</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ind</a:t>
            </a:r>
            <a:r>
              <a:rPr lang="en-US" dirty="0">
                <a:solidFill>
                  <a:srgbClr val="000000"/>
                </a:solidFill>
                <a:latin typeface="Consolas" panose="020B0609020204030204" pitchFamily="49" charset="0"/>
              </a:rPr>
              <a:t> = c1</a:t>
            </a:r>
            <a:r>
              <a:rPr lang="en-US" dirty="0">
                <a:solidFill>
                  <a:srgbClr val="008080"/>
                </a:solidFill>
                <a:latin typeface="Consolas" panose="020B0609020204030204" pitchFamily="49" charset="0"/>
              </a:rPr>
              <a:t>(</a:t>
            </a:r>
            <a:r>
              <a:rPr lang="en-US" dirty="0">
                <a:solidFill>
                  <a:srgbClr val="A31515"/>
                </a:solidFill>
                <a:latin typeface="Consolas" panose="020B0609020204030204" pitchFamily="49" charset="0"/>
              </a:rPr>
              <a:t>'m’</a:t>
            </a:r>
            <a:r>
              <a:rPr lang="en-US" dirty="0">
                <a:solidFill>
                  <a:srgbClr val="008080"/>
                </a:solidFill>
                <a:latin typeface="Consolas" panose="020B0609020204030204" pitchFamily="49" charset="0"/>
              </a:rPr>
              <a:t>)</a:t>
            </a:r>
            <a:r>
              <a:rPr lang="en-US" dirty="0">
                <a:solidFill>
                  <a:srgbClr val="000000"/>
                </a:solidFill>
                <a:latin typeface="Consolas" panose="020B0609020204030204" pitchFamily="49" charset="0"/>
              </a:rPr>
              <a:t>; </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8080"/>
                </a:solidFill>
                <a:latin typeface="Consolas" panose="020B0609020204030204" pitchFamily="49" charset="0"/>
              </a:rPr>
              <a:t>&lt;&lt;</a:t>
            </a:r>
            <a:r>
              <a:rPr lang="en-US" dirty="0">
                <a:solidFill>
                  <a:srgbClr val="A31515"/>
                </a:solidFill>
                <a:latin typeface="Consolas" panose="020B0609020204030204" pitchFamily="49" charset="0"/>
              </a:rPr>
              <a:t>"Index of 'm' is: "</a:t>
            </a:r>
            <a:r>
              <a:rPr lang="en-US" dirty="0">
                <a:solidFill>
                  <a:srgbClr val="008080"/>
                </a:solidFill>
                <a:latin typeface="Consolas" panose="020B0609020204030204" pitchFamily="49" charset="0"/>
              </a:rPr>
              <a:t>&lt;&lt;</a:t>
            </a:r>
            <a:r>
              <a:rPr lang="en-US" dirty="0" err="1">
                <a:solidFill>
                  <a:srgbClr val="000000"/>
                </a:solidFill>
                <a:latin typeface="Consolas" panose="020B0609020204030204" pitchFamily="49" charset="0"/>
              </a:rPr>
              <a:t>ind</a:t>
            </a:r>
            <a:r>
              <a:rPr lang="en-US" dirty="0">
                <a:solidFill>
                  <a:srgbClr val="000000"/>
                </a:solidFill>
                <a:latin typeface="Consolas" panose="020B0609020204030204" pitchFamily="49" charset="0"/>
              </a:rPr>
              <a:t>;</a:t>
            </a:r>
          </a:p>
          <a:p>
            <a:endParaRPr lang="en-PK"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0;</a:t>
            </a:r>
          </a:p>
          <a:p>
            <a:r>
              <a:rPr lang="en-PK" dirty="0">
                <a:solidFill>
                  <a:srgbClr val="000000"/>
                </a:solidFill>
                <a:latin typeface="Consolas" panose="020B0609020204030204" pitchFamily="49" charset="0"/>
              </a:rPr>
              <a:t>}</a:t>
            </a:r>
            <a:endParaRPr lang="en-US" sz="3200" dirty="0">
              <a:solidFill>
                <a:srgbClr val="FF3300"/>
              </a:solidFill>
              <a:cs typeface="Tahoma" pitchFamily="34" charset="0"/>
            </a:endParaRPr>
          </a:p>
          <a:p>
            <a:endParaRPr lang="en-PK" dirty="0"/>
          </a:p>
        </p:txBody>
      </p:sp>
      <p:sp>
        <p:nvSpPr>
          <p:cNvPr id="10" name="TextBox 9">
            <a:extLst>
              <a:ext uri="{FF2B5EF4-FFF2-40B4-BE49-F238E27FC236}">
                <a16:creationId xmlns:a16="http://schemas.microsoft.com/office/drawing/2014/main" id="{AAC0EB20-EB42-4A75-8B1E-3950C00AFCE3}"/>
              </a:ext>
            </a:extLst>
          </p:cNvPr>
          <p:cNvSpPr txBox="1"/>
          <p:nvPr/>
        </p:nvSpPr>
        <p:spPr>
          <a:xfrm>
            <a:off x="6632331" y="4120517"/>
            <a:ext cx="2075248" cy="1200329"/>
          </a:xfrm>
          <a:prstGeom prst="rect">
            <a:avLst/>
          </a:prstGeom>
          <a:solidFill>
            <a:schemeClr val="bg1"/>
          </a:solidFill>
          <a:ln>
            <a:solidFill>
              <a:srgbClr val="FF0000"/>
            </a:solidFill>
          </a:ln>
        </p:spPr>
        <p:txBody>
          <a:bodyPr wrap="none" rtlCol="0">
            <a:spAutoFit/>
          </a:bodyPr>
          <a:lstStyle/>
          <a:p>
            <a:r>
              <a:rPr lang="en-US" dirty="0"/>
              <a:t>Constructor called</a:t>
            </a:r>
          </a:p>
          <a:p>
            <a:endParaRPr lang="en-US" dirty="0"/>
          </a:p>
          <a:p>
            <a:r>
              <a:rPr lang="en-US" dirty="0"/>
              <a:t>Overloaded () called</a:t>
            </a:r>
          </a:p>
          <a:p>
            <a:endParaRPr lang="en-US" dirty="0"/>
          </a:p>
        </p:txBody>
      </p:sp>
    </p:spTree>
    <p:extLst>
      <p:ext uri="{BB962C8B-B14F-4D97-AF65-F5344CB8AC3E}">
        <p14:creationId xmlns:p14="http://schemas.microsoft.com/office/powerpoint/2010/main" val="137225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9939">
                                            <p:txEl>
                                              <p:pRg st="18" end="18"/>
                                            </p:txEl>
                                          </p:spTgt>
                                        </p:tgtEl>
                                        <p:attrNameLst>
                                          <p:attrName>style.visibility</p:attrName>
                                        </p:attrNameLst>
                                      </p:cBhvr>
                                      <p:to>
                                        <p:strVal val="visible"/>
                                      </p:to>
                                    </p:set>
                                    <p:animEffect transition="in" filter="circle(in)">
                                      <p:cBhvr>
                                        <p:cTn id="7" dur="2000"/>
                                        <p:tgtEl>
                                          <p:spTgt spid="39939">
                                            <p:txEl>
                                              <p:pRg st="18" end="18"/>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9939">
                                            <p:txEl>
                                              <p:pRg st="19" end="19"/>
                                            </p:txEl>
                                          </p:spTgt>
                                        </p:tgtEl>
                                        <p:attrNameLst>
                                          <p:attrName>style.visibility</p:attrName>
                                        </p:attrNameLst>
                                      </p:cBhvr>
                                      <p:to>
                                        <p:strVal val="visible"/>
                                      </p:to>
                                    </p:set>
                                    <p:animEffect transition="in" filter="circle(in)">
                                      <p:cBhvr>
                                        <p:cTn id="10" dur="2000"/>
                                        <p:tgtEl>
                                          <p:spTgt spid="39939">
                                            <p:txEl>
                                              <p:pRg st="19" end="19"/>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9939">
                                            <p:txEl>
                                              <p:pRg st="20" end="20"/>
                                            </p:txEl>
                                          </p:spTgt>
                                        </p:tgtEl>
                                        <p:attrNameLst>
                                          <p:attrName>style.visibility</p:attrName>
                                        </p:attrNameLst>
                                      </p:cBhvr>
                                      <p:to>
                                        <p:strVal val="visible"/>
                                      </p:to>
                                    </p:set>
                                    <p:animEffect transition="in" filter="circle(in)">
                                      <p:cBhvr>
                                        <p:cTn id="13" dur="2000"/>
                                        <p:tgtEl>
                                          <p:spTgt spid="39939">
                                            <p:txEl>
                                              <p:pRg st="20" end="20"/>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39939">
                                            <p:txEl>
                                              <p:pRg st="21" end="21"/>
                                            </p:txEl>
                                          </p:spTgt>
                                        </p:tgtEl>
                                        <p:attrNameLst>
                                          <p:attrName>style.visibility</p:attrName>
                                        </p:attrNameLst>
                                      </p:cBhvr>
                                      <p:to>
                                        <p:strVal val="visible"/>
                                      </p:to>
                                    </p:set>
                                    <p:animEffect transition="in" filter="circle(in)">
                                      <p:cBhvr>
                                        <p:cTn id="16" dur="2000"/>
                                        <p:tgtEl>
                                          <p:spTgt spid="39939">
                                            <p:txEl>
                                              <p:pRg st="21" end="21"/>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39939">
                                            <p:txEl>
                                              <p:pRg st="22" end="22"/>
                                            </p:txEl>
                                          </p:spTgt>
                                        </p:tgtEl>
                                        <p:attrNameLst>
                                          <p:attrName>style.visibility</p:attrName>
                                        </p:attrNameLst>
                                      </p:cBhvr>
                                      <p:to>
                                        <p:strVal val="visible"/>
                                      </p:to>
                                    </p:set>
                                    <p:animEffect transition="in" filter="circle(in)">
                                      <p:cBhvr>
                                        <p:cTn id="19" dur="2000"/>
                                        <p:tgtEl>
                                          <p:spTgt spid="39939">
                                            <p:txEl>
                                              <p:pRg st="22" end="22"/>
                                            </p:txEl>
                                          </p:spTgt>
                                        </p:tgtEl>
                                      </p:cBhvr>
                                    </p:animEffect>
                                  </p:childTnLst>
                                </p:cTn>
                              </p:par>
                              <p:par>
                                <p:cTn id="20" presetID="6" presetClass="entr" presetSubtype="16" fill="hold" nodeType="withEffect">
                                  <p:stCondLst>
                                    <p:cond delay="0"/>
                                  </p:stCondLst>
                                  <p:childTnLst>
                                    <p:set>
                                      <p:cBhvr>
                                        <p:cTn id="21" dur="1" fill="hold">
                                          <p:stCondLst>
                                            <p:cond delay="0"/>
                                          </p:stCondLst>
                                        </p:cTn>
                                        <p:tgtEl>
                                          <p:spTgt spid="39939">
                                            <p:txEl>
                                              <p:pRg st="23" end="23"/>
                                            </p:txEl>
                                          </p:spTgt>
                                        </p:tgtEl>
                                        <p:attrNameLst>
                                          <p:attrName>style.visibility</p:attrName>
                                        </p:attrNameLst>
                                      </p:cBhvr>
                                      <p:to>
                                        <p:strVal val="visible"/>
                                      </p:to>
                                    </p:set>
                                    <p:animEffect transition="in" filter="circle(in)">
                                      <p:cBhvr>
                                        <p:cTn id="22" dur="2000"/>
                                        <p:tgtEl>
                                          <p:spTgt spid="39939">
                                            <p:txEl>
                                              <p:pRg st="23" end="23"/>
                                            </p:txEl>
                                          </p:spTgt>
                                        </p:tgtEl>
                                      </p:cBhvr>
                                    </p:animEffect>
                                  </p:childTnLst>
                                </p:cTn>
                              </p:par>
                              <p:par>
                                <p:cTn id="23" presetID="6" presetClass="entr" presetSubtype="16" fill="hold" nodeType="withEffect">
                                  <p:stCondLst>
                                    <p:cond delay="0"/>
                                  </p:stCondLst>
                                  <p:childTnLst>
                                    <p:set>
                                      <p:cBhvr>
                                        <p:cTn id="24" dur="1" fill="hold">
                                          <p:stCondLst>
                                            <p:cond delay="0"/>
                                          </p:stCondLst>
                                        </p:cTn>
                                        <p:tgtEl>
                                          <p:spTgt spid="39939">
                                            <p:txEl>
                                              <p:pRg st="24" end="24"/>
                                            </p:txEl>
                                          </p:spTgt>
                                        </p:tgtEl>
                                        <p:attrNameLst>
                                          <p:attrName>style.visibility</p:attrName>
                                        </p:attrNameLst>
                                      </p:cBhvr>
                                      <p:to>
                                        <p:strVal val="visible"/>
                                      </p:to>
                                    </p:set>
                                    <p:animEffect transition="in" filter="circle(in)">
                                      <p:cBhvr>
                                        <p:cTn id="25" dur="2000"/>
                                        <p:tgtEl>
                                          <p:spTgt spid="39939">
                                            <p:txEl>
                                              <p:pRg st="24" end="24"/>
                                            </p:txEl>
                                          </p:spTgt>
                                        </p:tgtEl>
                                      </p:cBhvr>
                                    </p:animEffect>
                                  </p:childTnLst>
                                </p:cTn>
                              </p:par>
                              <p:par>
                                <p:cTn id="26" presetID="6" presetClass="entr" presetSubtype="16" fill="hold" nodeType="withEffect">
                                  <p:stCondLst>
                                    <p:cond delay="0"/>
                                  </p:stCondLst>
                                  <p:childTnLst>
                                    <p:set>
                                      <p:cBhvr>
                                        <p:cTn id="27" dur="1" fill="hold">
                                          <p:stCondLst>
                                            <p:cond delay="0"/>
                                          </p:stCondLst>
                                        </p:cTn>
                                        <p:tgtEl>
                                          <p:spTgt spid="39939">
                                            <p:txEl>
                                              <p:pRg st="25" end="25"/>
                                            </p:txEl>
                                          </p:spTgt>
                                        </p:tgtEl>
                                        <p:attrNameLst>
                                          <p:attrName>style.visibility</p:attrName>
                                        </p:attrNameLst>
                                      </p:cBhvr>
                                      <p:to>
                                        <p:strVal val="visible"/>
                                      </p:to>
                                    </p:set>
                                    <p:animEffect transition="in" filter="circle(in)">
                                      <p:cBhvr>
                                        <p:cTn id="28" dur="2000"/>
                                        <p:tgtEl>
                                          <p:spTgt spid="39939">
                                            <p:txEl>
                                              <p:pRg st="25" end="2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idx="1"/>
          </p:nvPr>
        </p:nvSpPr>
        <p:spPr>
          <a:xfrm>
            <a:off x="44863" y="105998"/>
            <a:ext cx="8428632" cy="6646007"/>
          </a:xfrm>
        </p:spPr>
        <p:txBody>
          <a:bodyPr>
            <a:noAutofit/>
          </a:bodyPr>
          <a:lstStyle/>
          <a:p>
            <a:pPr marL="0" indent="0">
              <a:buNone/>
            </a:pPr>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myClass</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char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arr</a:t>
            </a:r>
            <a:r>
              <a:rPr lang="en-US" sz="1600" dirty="0">
                <a:solidFill>
                  <a:srgbClr val="000000"/>
                </a:solidFill>
                <a:latin typeface="Consolas" panose="020B0609020204030204" pitchFamily="49" charset="0"/>
              </a:rPr>
              <a:t>[15] = </a:t>
            </a:r>
            <a:r>
              <a:rPr lang="en-US" sz="1600" dirty="0">
                <a:solidFill>
                  <a:srgbClr val="A31515"/>
                </a:solidFill>
                <a:latin typeface="Consolas" panose="020B0609020204030204" pitchFamily="49" charset="0"/>
              </a:rPr>
              <a:t>"something"</a:t>
            </a:r>
            <a:r>
              <a:rPr lang="en-US" sz="1600" dirty="0">
                <a:solidFill>
                  <a:srgbClr val="000000"/>
                </a:solidFill>
                <a:latin typeface="Consolas" panose="020B0609020204030204" pitchFamily="49" charset="0"/>
              </a:rPr>
              <a:t>;</a:t>
            </a:r>
          </a:p>
          <a:p>
            <a:pPr marL="0"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myClass</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x</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a:t>
            </a:r>
            <a:r>
              <a:rPr lang="en-US" sz="1600" dirty="0">
                <a:solidFill>
                  <a:srgbClr val="008080"/>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nConstructor</a:t>
            </a:r>
            <a:r>
              <a:rPr lang="en-US" sz="1600" dirty="0">
                <a:solidFill>
                  <a:srgbClr val="A31515"/>
                </a:solidFill>
                <a:latin typeface="Consolas" panose="020B0609020204030204" pitchFamily="49" charset="0"/>
              </a:rPr>
              <a:t> called"</a:t>
            </a:r>
            <a:r>
              <a:rPr lang="en-US" sz="1600" dirty="0">
                <a:solidFill>
                  <a:srgbClr val="000000"/>
                </a:solidFill>
                <a:latin typeface="Consolas" panose="020B0609020204030204" pitchFamily="49" charset="0"/>
              </a:rPr>
              <a:t> </a:t>
            </a:r>
            <a:r>
              <a:rPr lang="en-US" sz="1600" dirty="0">
                <a:solidFill>
                  <a:srgbClr val="008080"/>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        a = </a:t>
            </a:r>
            <a:r>
              <a:rPr lang="en-US" sz="1600" dirty="0">
                <a:solidFill>
                  <a:srgbClr val="808080"/>
                </a:solidFill>
                <a:latin typeface="Consolas" panose="020B0609020204030204" pitchFamily="49" charset="0"/>
              </a:rPr>
              <a:t>x</a:t>
            </a:r>
            <a:r>
              <a:rPr lang="en-US" sz="1600" dirty="0">
                <a:solidFill>
                  <a:srgbClr val="000000"/>
                </a:solidFill>
                <a:latin typeface="Consolas" panose="020B0609020204030204" pitchFamily="49" charset="0"/>
              </a:rPr>
              <a:t>;</a:t>
            </a:r>
          </a:p>
          <a:p>
            <a:pPr marL="0" indent="0">
              <a:buNone/>
            </a:pPr>
            <a:r>
              <a:rPr lang="en-PK"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myClass</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myClass</a:t>
            </a:r>
            <a:r>
              <a:rPr lang="en-US" sz="1600" dirty="0">
                <a:solidFill>
                  <a:srgbClr val="000000"/>
                </a:solidFill>
                <a:latin typeface="Consolas" panose="020B0609020204030204" pitchFamily="49" charset="0"/>
              </a:rPr>
              <a:t>&amp; </a:t>
            </a:r>
            <a:r>
              <a:rPr lang="en-US" sz="1600" dirty="0">
                <a:solidFill>
                  <a:srgbClr val="808080"/>
                </a:solidFill>
                <a:latin typeface="Consolas" panose="020B0609020204030204" pitchFamily="49" charset="0"/>
              </a:rPr>
              <a:t>m</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a:t>
            </a:r>
            <a:r>
              <a:rPr lang="en-US" sz="1600" dirty="0">
                <a:solidFill>
                  <a:srgbClr val="008080"/>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"copy constructor"</a:t>
            </a:r>
            <a:r>
              <a:rPr lang="en-US" sz="1600" dirty="0">
                <a:solidFill>
                  <a:srgbClr val="000000"/>
                </a:solidFill>
                <a:latin typeface="Consolas" panose="020B0609020204030204" pitchFamily="49" charset="0"/>
              </a:rPr>
              <a:t> </a:t>
            </a:r>
            <a:r>
              <a:rPr lang="en-US" sz="1600" dirty="0">
                <a:solidFill>
                  <a:srgbClr val="008080"/>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        a = </a:t>
            </a:r>
            <a:r>
              <a:rPr lang="en-US" sz="1600" dirty="0" err="1">
                <a:solidFill>
                  <a:srgbClr val="808080"/>
                </a:solidFill>
                <a:latin typeface="Consolas" panose="020B0609020204030204" pitchFamily="49" charset="0"/>
              </a:rPr>
              <a:t>m</a:t>
            </a:r>
            <a:r>
              <a:rPr lang="en-US" sz="1600" dirty="0" err="1">
                <a:solidFill>
                  <a:srgbClr val="000000"/>
                </a:solidFill>
                <a:latin typeface="Consolas" panose="020B0609020204030204" pitchFamily="49" charset="0"/>
              </a:rPr>
              <a:t>.a</a:t>
            </a:r>
            <a:r>
              <a:rPr lang="en-US" sz="1600" dirty="0">
                <a:solidFill>
                  <a:srgbClr val="000000"/>
                </a:solidFill>
                <a:latin typeface="Consolas" panose="020B0609020204030204" pitchFamily="49" charset="0"/>
              </a:rPr>
              <a:t>;</a:t>
            </a:r>
          </a:p>
          <a:p>
            <a:pPr marL="0" indent="0">
              <a:buNone/>
            </a:pPr>
            <a:r>
              <a:rPr lang="en-PK"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getA</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a:t>
            </a:r>
          </a:p>
          <a:p>
            <a:pPr marL="0" indent="0">
              <a:buNone/>
            </a:pPr>
            <a:r>
              <a:rPr lang="en-PK"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setA</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aa</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 = </a:t>
            </a:r>
            <a:r>
              <a:rPr lang="en-US" sz="1600" dirty="0">
                <a:solidFill>
                  <a:srgbClr val="808080"/>
                </a:solidFill>
                <a:latin typeface="Consolas" panose="020B0609020204030204" pitchFamily="49" charset="0"/>
              </a:rPr>
              <a:t>aa</a:t>
            </a:r>
            <a:r>
              <a:rPr lang="en-US" sz="1600" dirty="0">
                <a:solidFill>
                  <a:srgbClr val="000000"/>
                </a:solidFill>
                <a:latin typeface="Consolas" panose="020B0609020204030204" pitchFamily="49" charset="0"/>
              </a:rPr>
              <a:t>;</a:t>
            </a:r>
          </a:p>
          <a:p>
            <a:pPr marL="0" indent="0">
              <a:buNone/>
            </a:pPr>
            <a:r>
              <a:rPr lang="en-PK"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rgbClr val="008080"/>
                </a:solidFill>
                <a:latin typeface="Consolas" panose="020B0609020204030204" pitchFamily="49" charset="0"/>
              </a:rPr>
              <a:t>operator()</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myClass</a:t>
            </a:r>
            <a:r>
              <a:rPr lang="en-US" sz="1600" dirty="0">
                <a:solidFill>
                  <a:srgbClr val="000000"/>
                </a:solidFill>
                <a:latin typeface="Consolas" panose="020B0609020204030204" pitchFamily="49" charset="0"/>
              </a:rPr>
              <a:t> </a:t>
            </a:r>
            <a:r>
              <a:rPr lang="en-US" sz="1600" b="1" dirty="0">
                <a:solidFill>
                  <a:srgbClr val="000000"/>
                </a:solidFill>
                <a:latin typeface="Consolas" panose="020B0609020204030204" pitchFamily="49" charset="0"/>
              </a:rPr>
              <a:t>&amp;</a:t>
            </a:r>
            <a:r>
              <a:rPr lang="en-US" sz="1600" dirty="0">
                <a:solidFill>
                  <a:srgbClr val="808080"/>
                </a:solidFill>
                <a:latin typeface="Consolas" panose="020B0609020204030204" pitchFamily="49" charset="0"/>
              </a:rPr>
              <a:t>find</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a:t>
            </a:r>
            <a:r>
              <a:rPr lang="en-US" sz="1600" dirty="0">
                <a:solidFill>
                  <a:srgbClr val="008080"/>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nOverloaded</a:t>
            </a:r>
            <a:r>
              <a:rPr lang="en-US" sz="1600" dirty="0">
                <a:solidFill>
                  <a:srgbClr val="A31515"/>
                </a:solidFill>
                <a:latin typeface="Consolas" panose="020B0609020204030204" pitchFamily="49" charset="0"/>
              </a:rPr>
              <a:t> () called"</a:t>
            </a:r>
            <a:r>
              <a:rPr lang="en-US" sz="1600" dirty="0">
                <a:solidFill>
                  <a:srgbClr val="000000"/>
                </a:solidFill>
                <a:latin typeface="Consolas" panose="020B0609020204030204" pitchFamily="49" charset="0"/>
              </a:rPr>
              <a:t> </a:t>
            </a:r>
            <a:r>
              <a:rPr lang="en-US" sz="1600" dirty="0">
                <a:solidFill>
                  <a:srgbClr val="008080"/>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-1;</a:t>
            </a:r>
          </a:p>
          <a:p>
            <a:pPr marL="0" indent="0">
              <a:buNone/>
            </a:pPr>
            <a:r>
              <a:rPr lang="en-PK" sz="1600" dirty="0">
                <a:solidFill>
                  <a:srgbClr val="000000"/>
                </a:solidFill>
                <a:latin typeface="Consolas" panose="020B0609020204030204" pitchFamily="49" charset="0"/>
              </a:rPr>
              <a:t>    }</a:t>
            </a:r>
          </a:p>
          <a:p>
            <a:pPr marL="0" indent="0">
              <a:buNone/>
            </a:pPr>
            <a:r>
              <a:rPr lang="en-PK" sz="1600" dirty="0">
                <a:solidFill>
                  <a:srgbClr val="000000"/>
                </a:solidFill>
                <a:latin typeface="Consolas" panose="020B0609020204030204" pitchFamily="49" charset="0"/>
              </a:rPr>
              <a:t>};</a:t>
            </a:r>
          </a:p>
        </p:txBody>
      </p:sp>
      <p:sp>
        <p:nvSpPr>
          <p:cNvPr id="2" name="Slide Number Placeholder 1">
            <a:extLst>
              <a:ext uri="{FF2B5EF4-FFF2-40B4-BE49-F238E27FC236}">
                <a16:creationId xmlns:a16="http://schemas.microsoft.com/office/drawing/2014/main" id="{0862FAE1-83B1-4588-BA87-A449F7EDFBB9}"/>
              </a:ext>
            </a:extLst>
          </p:cNvPr>
          <p:cNvSpPr>
            <a:spLocks noGrp="1"/>
          </p:cNvSpPr>
          <p:nvPr>
            <p:ph type="sldNum" sz="quarter" idx="12"/>
          </p:nvPr>
        </p:nvSpPr>
        <p:spPr/>
        <p:txBody>
          <a:bodyPr/>
          <a:lstStyle/>
          <a:p>
            <a:fld id="{25C2CBD0-4E8A-462D-9424-859647FC3ED0}" type="slidenum">
              <a:rPr lang="en-US" smtClean="0"/>
              <a:pPr/>
              <a:t>64</a:t>
            </a:fld>
            <a:endParaRPr lang="en-US"/>
          </a:p>
        </p:txBody>
      </p:sp>
      <p:sp>
        <p:nvSpPr>
          <p:cNvPr id="3" name="TextBox 2">
            <a:extLst>
              <a:ext uri="{FF2B5EF4-FFF2-40B4-BE49-F238E27FC236}">
                <a16:creationId xmlns:a16="http://schemas.microsoft.com/office/drawing/2014/main" id="{71D498E1-5D2C-4C34-A35A-4D997E5AED59}"/>
              </a:ext>
            </a:extLst>
          </p:cNvPr>
          <p:cNvSpPr txBox="1"/>
          <p:nvPr/>
        </p:nvSpPr>
        <p:spPr>
          <a:xfrm>
            <a:off x="5241991" y="21062"/>
            <a:ext cx="3857146" cy="3693319"/>
          </a:xfrm>
          <a:prstGeom prst="rect">
            <a:avLst/>
          </a:prstGeom>
          <a:solidFill>
            <a:schemeClr val="bg1"/>
          </a:solidFill>
          <a:ln>
            <a:solidFill>
              <a:schemeClr val="tx1"/>
            </a:solidFill>
          </a:ln>
        </p:spPr>
        <p:txBody>
          <a:bodyPr wrap="none" rtlCol="0">
            <a:spAutoFit/>
          </a:bodyPr>
          <a:lstStyle/>
          <a:p>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PK"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myClass</a:t>
            </a:r>
            <a:r>
              <a:rPr lang="en-US" dirty="0">
                <a:solidFill>
                  <a:srgbClr val="000000"/>
                </a:solidFill>
                <a:latin typeface="Consolas" panose="020B0609020204030204" pitchFamily="49" charset="0"/>
              </a:rPr>
              <a:t> c1(15),c3(0); </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//constructor called</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c1</a:t>
            </a:r>
            <a:r>
              <a:rPr lang="en-US" dirty="0">
                <a:solidFill>
                  <a:srgbClr val="008080"/>
                </a:solidFill>
                <a:latin typeface="Consolas" panose="020B0609020204030204" pitchFamily="49" charset="0"/>
              </a:rPr>
              <a:t>(</a:t>
            </a:r>
            <a:r>
              <a:rPr lang="en-US" dirty="0">
                <a:solidFill>
                  <a:srgbClr val="000000"/>
                </a:solidFill>
                <a:latin typeface="Consolas" panose="020B0609020204030204" pitchFamily="49" charset="0"/>
              </a:rPr>
              <a:t>c3</a:t>
            </a:r>
            <a:r>
              <a:rPr lang="en-US" dirty="0">
                <a:solidFill>
                  <a:srgbClr val="0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//overloaded () called</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p>
          <a:p>
            <a:r>
              <a:rPr lang="en-US" dirty="0">
                <a:solidFill>
                  <a:srgbClr val="2B91AF"/>
                </a:solidFill>
                <a:latin typeface="Consolas" panose="020B0609020204030204" pitchFamily="49" charset="0"/>
              </a:rPr>
              <a:t>    </a:t>
            </a:r>
            <a:r>
              <a:rPr lang="en-US" dirty="0" err="1">
                <a:solidFill>
                  <a:srgbClr val="2B91AF"/>
                </a:solidFill>
                <a:latin typeface="Consolas" panose="020B0609020204030204" pitchFamily="49" charset="0"/>
              </a:rPr>
              <a:t>myClass</a:t>
            </a:r>
            <a:r>
              <a:rPr lang="en-US" dirty="0">
                <a:solidFill>
                  <a:srgbClr val="000000"/>
                </a:solidFill>
                <a:latin typeface="Consolas" panose="020B0609020204030204" pitchFamily="49" charset="0"/>
              </a:rPr>
              <a:t> c2(c1); </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//copy constructor called</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0;</a:t>
            </a:r>
          </a:p>
          <a:p>
            <a:r>
              <a:rPr lang="en-PK" dirty="0">
                <a:solidFill>
                  <a:srgbClr val="000000"/>
                </a:solidFill>
                <a:latin typeface="Consolas" panose="020B0609020204030204" pitchFamily="49" charset="0"/>
              </a:rPr>
              <a:t>}</a:t>
            </a:r>
            <a:endParaRPr lang="en-PK" dirty="0"/>
          </a:p>
        </p:txBody>
      </p:sp>
      <p:sp>
        <p:nvSpPr>
          <p:cNvPr id="4" name="TextBox 3">
            <a:extLst>
              <a:ext uri="{FF2B5EF4-FFF2-40B4-BE49-F238E27FC236}">
                <a16:creationId xmlns:a16="http://schemas.microsoft.com/office/drawing/2014/main" id="{752A35EE-6CCC-437A-9396-AA4D25BC7C5D}"/>
              </a:ext>
            </a:extLst>
          </p:cNvPr>
          <p:cNvSpPr txBox="1"/>
          <p:nvPr/>
        </p:nvSpPr>
        <p:spPr>
          <a:xfrm>
            <a:off x="6632331" y="4120517"/>
            <a:ext cx="2075248" cy="2031325"/>
          </a:xfrm>
          <a:prstGeom prst="rect">
            <a:avLst/>
          </a:prstGeom>
          <a:solidFill>
            <a:schemeClr val="bg1"/>
          </a:solidFill>
          <a:ln>
            <a:solidFill>
              <a:srgbClr val="FF0000"/>
            </a:solidFill>
          </a:ln>
        </p:spPr>
        <p:txBody>
          <a:bodyPr wrap="none" rtlCol="0">
            <a:spAutoFit/>
          </a:bodyPr>
          <a:lstStyle/>
          <a:p>
            <a:r>
              <a:rPr lang="en-US" dirty="0"/>
              <a:t>Constructor called</a:t>
            </a:r>
          </a:p>
          <a:p>
            <a:endParaRPr lang="en-US" dirty="0"/>
          </a:p>
          <a:p>
            <a:r>
              <a:rPr lang="en-US" dirty="0"/>
              <a:t>Constructor called</a:t>
            </a:r>
          </a:p>
          <a:p>
            <a:endParaRPr lang="en-US" dirty="0"/>
          </a:p>
          <a:p>
            <a:r>
              <a:rPr lang="en-US" dirty="0"/>
              <a:t>Overloaded () called</a:t>
            </a:r>
          </a:p>
          <a:p>
            <a:endParaRPr lang="en-US" dirty="0"/>
          </a:p>
          <a:p>
            <a:r>
              <a:rPr lang="en-US" dirty="0"/>
              <a:t>copy constructor</a:t>
            </a:r>
            <a:endParaRPr lang="en-PK" dirty="0"/>
          </a:p>
        </p:txBody>
      </p:sp>
    </p:spTree>
    <p:extLst>
      <p:ext uri="{BB962C8B-B14F-4D97-AF65-F5344CB8AC3E}">
        <p14:creationId xmlns:p14="http://schemas.microsoft.com/office/powerpoint/2010/main" val="331470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9939">
                                            <p:txEl>
                                              <p:pRg st="18" end="18"/>
                                            </p:txEl>
                                          </p:spTgt>
                                        </p:tgtEl>
                                        <p:attrNameLst>
                                          <p:attrName>r</p:attrName>
                                        </p:attrNameLst>
                                      </p:cBhvr>
                                    </p:animRot>
                                    <p:animRot by="-240000">
                                      <p:cBhvr>
                                        <p:cTn id="7" dur="200" fill="hold">
                                          <p:stCondLst>
                                            <p:cond delay="200"/>
                                          </p:stCondLst>
                                        </p:cTn>
                                        <p:tgtEl>
                                          <p:spTgt spid="39939">
                                            <p:txEl>
                                              <p:pRg st="18" end="18"/>
                                            </p:txEl>
                                          </p:spTgt>
                                        </p:tgtEl>
                                        <p:attrNameLst>
                                          <p:attrName>r</p:attrName>
                                        </p:attrNameLst>
                                      </p:cBhvr>
                                    </p:animRot>
                                    <p:animRot by="240000">
                                      <p:cBhvr>
                                        <p:cTn id="8" dur="200" fill="hold">
                                          <p:stCondLst>
                                            <p:cond delay="400"/>
                                          </p:stCondLst>
                                        </p:cTn>
                                        <p:tgtEl>
                                          <p:spTgt spid="39939">
                                            <p:txEl>
                                              <p:pRg st="18" end="18"/>
                                            </p:txEl>
                                          </p:spTgt>
                                        </p:tgtEl>
                                        <p:attrNameLst>
                                          <p:attrName>r</p:attrName>
                                        </p:attrNameLst>
                                      </p:cBhvr>
                                    </p:animRot>
                                    <p:animRot by="-240000">
                                      <p:cBhvr>
                                        <p:cTn id="9" dur="200" fill="hold">
                                          <p:stCondLst>
                                            <p:cond delay="600"/>
                                          </p:stCondLst>
                                        </p:cTn>
                                        <p:tgtEl>
                                          <p:spTgt spid="39939">
                                            <p:txEl>
                                              <p:pRg st="18" end="18"/>
                                            </p:txEl>
                                          </p:spTgt>
                                        </p:tgtEl>
                                        <p:attrNameLst>
                                          <p:attrName>r</p:attrName>
                                        </p:attrNameLst>
                                      </p:cBhvr>
                                    </p:animRot>
                                    <p:animRot by="120000">
                                      <p:cBhvr>
                                        <p:cTn id="10" dur="200" fill="hold">
                                          <p:stCondLst>
                                            <p:cond delay="800"/>
                                          </p:stCondLst>
                                        </p:cTn>
                                        <p:tgtEl>
                                          <p:spTgt spid="39939">
                                            <p:txEl>
                                              <p:pRg st="18" end="18"/>
                                            </p:txEl>
                                          </p:spTgt>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39939">
                                            <p:txEl>
                                              <p:pRg st="19" end="19"/>
                                            </p:txEl>
                                          </p:spTgt>
                                        </p:tgtEl>
                                        <p:attrNameLst>
                                          <p:attrName>r</p:attrName>
                                        </p:attrNameLst>
                                      </p:cBhvr>
                                    </p:animRot>
                                    <p:animRot by="-240000">
                                      <p:cBhvr>
                                        <p:cTn id="13" dur="200" fill="hold">
                                          <p:stCondLst>
                                            <p:cond delay="200"/>
                                          </p:stCondLst>
                                        </p:cTn>
                                        <p:tgtEl>
                                          <p:spTgt spid="39939">
                                            <p:txEl>
                                              <p:pRg st="19" end="19"/>
                                            </p:txEl>
                                          </p:spTgt>
                                        </p:tgtEl>
                                        <p:attrNameLst>
                                          <p:attrName>r</p:attrName>
                                        </p:attrNameLst>
                                      </p:cBhvr>
                                    </p:animRot>
                                    <p:animRot by="240000">
                                      <p:cBhvr>
                                        <p:cTn id="14" dur="200" fill="hold">
                                          <p:stCondLst>
                                            <p:cond delay="400"/>
                                          </p:stCondLst>
                                        </p:cTn>
                                        <p:tgtEl>
                                          <p:spTgt spid="39939">
                                            <p:txEl>
                                              <p:pRg st="19" end="19"/>
                                            </p:txEl>
                                          </p:spTgt>
                                        </p:tgtEl>
                                        <p:attrNameLst>
                                          <p:attrName>r</p:attrName>
                                        </p:attrNameLst>
                                      </p:cBhvr>
                                    </p:animRot>
                                    <p:animRot by="-240000">
                                      <p:cBhvr>
                                        <p:cTn id="15" dur="200" fill="hold">
                                          <p:stCondLst>
                                            <p:cond delay="600"/>
                                          </p:stCondLst>
                                        </p:cTn>
                                        <p:tgtEl>
                                          <p:spTgt spid="39939">
                                            <p:txEl>
                                              <p:pRg st="19" end="19"/>
                                            </p:txEl>
                                          </p:spTgt>
                                        </p:tgtEl>
                                        <p:attrNameLst>
                                          <p:attrName>r</p:attrName>
                                        </p:attrNameLst>
                                      </p:cBhvr>
                                    </p:animRot>
                                    <p:animRot by="120000">
                                      <p:cBhvr>
                                        <p:cTn id="16" dur="200" fill="hold">
                                          <p:stCondLst>
                                            <p:cond delay="800"/>
                                          </p:stCondLst>
                                        </p:cTn>
                                        <p:tgtEl>
                                          <p:spTgt spid="39939">
                                            <p:txEl>
                                              <p:pRg st="19" end="19"/>
                                            </p:txEl>
                                          </p:spTgt>
                                        </p:tgtEl>
                                        <p:attrNameLst>
                                          <p:attrName>r</p:attrName>
                                        </p:attrNameLst>
                                      </p:cBhvr>
                                    </p:animRot>
                                  </p:childTnLst>
                                </p:cTn>
                              </p:par>
                              <p:par>
                                <p:cTn id="17" presetID="32" presetClass="emph" presetSubtype="0" fill="hold" nodeType="withEffect">
                                  <p:stCondLst>
                                    <p:cond delay="0"/>
                                  </p:stCondLst>
                                  <p:childTnLst>
                                    <p:animRot by="120000">
                                      <p:cBhvr>
                                        <p:cTn id="18" dur="100" fill="hold">
                                          <p:stCondLst>
                                            <p:cond delay="0"/>
                                          </p:stCondLst>
                                        </p:cTn>
                                        <p:tgtEl>
                                          <p:spTgt spid="39939">
                                            <p:txEl>
                                              <p:pRg st="20" end="20"/>
                                            </p:txEl>
                                          </p:spTgt>
                                        </p:tgtEl>
                                        <p:attrNameLst>
                                          <p:attrName>r</p:attrName>
                                        </p:attrNameLst>
                                      </p:cBhvr>
                                    </p:animRot>
                                    <p:animRot by="-240000">
                                      <p:cBhvr>
                                        <p:cTn id="19" dur="200" fill="hold">
                                          <p:stCondLst>
                                            <p:cond delay="200"/>
                                          </p:stCondLst>
                                        </p:cTn>
                                        <p:tgtEl>
                                          <p:spTgt spid="39939">
                                            <p:txEl>
                                              <p:pRg st="20" end="20"/>
                                            </p:txEl>
                                          </p:spTgt>
                                        </p:tgtEl>
                                        <p:attrNameLst>
                                          <p:attrName>r</p:attrName>
                                        </p:attrNameLst>
                                      </p:cBhvr>
                                    </p:animRot>
                                    <p:animRot by="240000">
                                      <p:cBhvr>
                                        <p:cTn id="20" dur="200" fill="hold">
                                          <p:stCondLst>
                                            <p:cond delay="400"/>
                                          </p:stCondLst>
                                        </p:cTn>
                                        <p:tgtEl>
                                          <p:spTgt spid="39939">
                                            <p:txEl>
                                              <p:pRg st="20" end="20"/>
                                            </p:txEl>
                                          </p:spTgt>
                                        </p:tgtEl>
                                        <p:attrNameLst>
                                          <p:attrName>r</p:attrName>
                                        </p:attrNameLst>
                                      </p:cBhvr>
                                    </p:animRot>
                                    <p:animRot by="-240000">
                                      <p:cBhvr>
                                        <p:cTn id="21" dur="200" fill="hold">
                                          <p:stCondLst>
                                            <p:cond delay="600"/>
                                          </p:stCondLst>
                                        </p:cTn>
                                        <p:tgtEl>
                                          <p:spTgt spid="39939">
                                            <p:txEl>
                                              <p:pRg st="20" end="20"/>
                                            </p:txEl>
                                          </p:spTgt>
                                        </p:tgtEl>
                                        <p:attrNameLst>
                                          <p:attrName>r</p:attrName>
                                        </p:attrNameLst>
                                      </p:cBhvr>
                                    </p:animRot>
                                    <p:animRot by="120000">
                                      <p:cBhvr>
                                        <p:cTn id="22" dur="200" fill="hold">
                                          <p:stCondLst>
                                            <p:cond delay="800"/>
                                          </p:stCondLst>
                                        </p:cTn>
                                        <p:tgtEl>
                                          <p:spTgt spid="39939">
                                            <p:txEl>
                                              <p:pRg st="20" end="20"/>
                                            </p:txEl>
                                          </p:spTgt>
                                        </p:tgtEl>
                                        <p:attrNameLst>
                                          <p:attrName>r</p:attrName>
                                        </p:attrNameLst>
                                      </p:cBhvr>
                                    </p:animRot>
                                  </p:childTnLst>
                                </p:cTn>
                              </p:par>
                              <p:par>
                                <p:cTn id="23" presetID="32" presetClass="emph" presetSubtype="0" fill="hold" nodeType="withEffect">
                                  <p:stCondLst>
                                    <p:cond delay="0"/>
                                  </p:stCondLst>
                                  <p:childTnLst>
                                    <p:animRot by="120000">
                                      <p:cBhvr>
                                        <p:cTn id="24" dur="100" fill="hold">
                                          <p:stCondLst>
                                            <p:cond delay="0"/>
                                          </p:stCondLst>
                                        </p:cTn>
                                        <p:tgtEl>
                                          <p:spTgt spid="39939">
                                            <p:txEl>
                                              <p:pRg st="21" end="21"/>
                                            </p:txEl>
                                          </p:spTgt>
                                        </p:tgtEl>
                                        <p:attrNameLst>
                                          <p:attrName>r</p:attrName>
                                        </p:attrNameLst>
                                      </p:cBhvr>
                                    </p:animRot>
                                    <p:animRot by="-240000">
                                      <p:cBhvr>
                                        <p:cTn id="25" dur="200" fill="hold">
                                          <p:stCondLst>
                                            <p:cond delay="200"/>
                                          </p:stCondLst>
                                        </p:cTn>
                                        <p:tgtEl>
                                          <p:spTgt spid="39939">
                                            <p:txEl>
                                              <p:pRg st="21" end="21"/>
                                            </p:txEl>
                                          </p:spTgt>
                                        </p:tgtEl>
                                        <p:attrNameLst>
                                          <p:attrName>r</p:attrName>
                                        </p:attrNameLst>
                                      </p:cBhvr>
                                    </p:animRot>
                                    <p:animRot by="240000">
                                      <p:cBhvr>
                                        <p:cTn id="26" dur="200" fill="hold">
                                          <p:stCondLst>
                                            <p:cond delay="400"/>
                                          </p:stCondLst>
                                        </p:cTn>
                                        <p:tgtEl>
                                          <p:spTgt spid="39939">
                                            <p:txEl>
                                              <p:pRg st="21" end="21"/>
                                            </p:txEl>
                                          </p:spTgt>
                                        </p:tgtEl>
                                        <p:attrNameLst>
                                          <p:attrName>r</p:attrName>
                                        </p:attrNameLst>
                                      </p:cBhvr>
                                    </p:animRot>
                                    <p:animRot by="-240000">
                                      <p:cBhvr>
                                        <p:cTn id="27" dur="200" fill="hold">
                                          <p:stCondLst>
                                            <p:cond delay="600"/>
                                          </p:stCondLst>
                                        </p:cTn>
                                        <p:tgtEl>
                                          <p:spTgt spid="39939">
                                            <p:txEl>
                                              <p:pRg st="21" end="21"/>
                                            </p:txEl>
                                          </p:spTgt>
                                        </p:tgtEl>
                                        <p:attrNameLst>
                                          <p:attrName>r</p:attrName>
                                        </p:attrNameLst>
                                      </p:cBhvr>
                                    </p:animRot>
                                    <p:animRot by="120000">
                                      <p:cBhvr>
                                        <p:cTn id="28" dur="200" fill="hold">
                                          <p:stCondLst>
                                            <p:cond delay="800"/>
                                          </p:stCondLst>
                                        </p:cTn>
                                        <p:tgtEl>
                                          <p:spTgt spid="39939">
                                            <p:txEl>
                                              <p:pRg st="21" end="21"/>
                                            </p:txEl>
                                          </p:spTgt>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47CF1F-008E-4ED6-8735-A7BF61DCC0A6}"/>
              </a:ext>
            </a:extLst>
          </p:cNvPr>
          <p:cNvSpPr>
            <a:spLocks noGrp="1"/>
          </p:cNvSpPr>
          <p:nvPr>
            <p:ph idx="1"/>
          </p:nvPr>
        </p:nvSpPr>
        <p:spPr>
          <a:xfrm>
            <a:off x="146693" y="116307"/>
            <a:ext cx="8153400" cy="6625389"/>
          </a:xfrm>
        </p:spPr>
        <p:txBody>
          <a:bodyPr>
            <a:noAutofit/>
          </a:bodyPr>
          <a:lstStyle/>
          <a:p>
            <a:pPr marL="0" indent="0">
              <a:buNone/>
            </a:pPr>
            <a:r>
              <a:rPr lang="en-US" sz="1300" dirty="0">
                <a:solidFill>
                  <a:srgbClr val="0000FF"/>
                </a:solidFill>
                <a:latin typeface="Consolas" panose="020B0609020204030204" pitchFamily="49" charset="0"/>
              </a:rPr>
              <a:t>class</a:t>
            </a:r>
            <a:r>
              <a:rPr lang="en-US" sz="1300" dirty="0">
                <a:solidFill>
                  <a:srgbClr val="000000"/>
                </a:solidFill>
                <a:latin typeface="Consolas" panose="020B0609020204030204" pitchFamily="49" charset="0"/>
              </a:rPr>
              <a:t> </a:t>
            </a:r>
            <a:r>
              <a:rPr lang="en-US" sz="1300" dirty="0" err="1">
                <a:solidFill>
                  <a:srgbClr val="2B91AF"/>
                </a:solidFill>
                <a:latin typeface="Consolas" panose="020B0609020204030204" pitchFamily="49" charset="0"/>
              </a:rPr>
              <a:t>myClass</a:t>
            </a:r>
            <a:r>
              <a:rPr lang="en-US" sz="1300" dirty="0">
                <a:solidFill>
                  <a:srgbClr val="000000"/>
                </a:solidFill>
                <a:latin typeface="Consolas" panose="020B0609020204030204" pitchFamily="49" charset="0"/>
              </a:rPr>
              <a:t> {</a:t>
            </a:r>
          </a:p>
          <a:p>
            <a:pPr marL="0" indent="0">
              <a:buNone/>
            </a:pPr>
            <a:r>
              <a:rPr lang="en-US" sz="1300" dirty="0">
                <a:solidFill>
                  <a:srgbClr val="000000"/>
                </a:solidFill>
                <a:latin typeface="Consolas" panose="020B0609020204030204" pitchFamily="49" charset="0"/>
              </a:rPr>
              <a:t>    </a:t>
            </a:r>
            <a:r>
              <a:rPr lang="en-US" sz="1300" dirty="0">
                <a:solidFill>
                  <a:srgbClr val="0000FF"/>
                </a:solidFill>
                <a:latin typeface="Consolas" panose="020B0609020204030204" pitchFamily="49" charset="0"/>
              </a:rPr>
              <a:t>int</a:t>
            </a:r>
            <a:r>
              <a:rPr lang="en-US" sz="1300" dirty="0">
                <a:solidFill>
                  <a:srgbClr val="000000"/>
                </a:solidFill>
                <a:latin typeface="Consolas" panose="020B0609020204030204" pitchFamily="49" charset="0"/>
              </a:rPr>
              <a:t> a;</a:t>
            </a:r>
          </a:p>
          <a:p>
            <a:pPr marL="0" indent="0">
              <a:buNone/>
            </a:pPr>
            <a:r>
              <a:rPr lang="en-US" sz="1300" dirty="0">
                <a:solidFill>
                  <a:srgbClr val="000000"/>
                </a:solidFill>
                <a:latin typeface="Consolas" panose="020B0609020204030204" pitchFamily="49" charset="0"/>
              </a:rPr>
              <a:t>    </a:t>
            </a:r>
            <a:r>
              <a:rPr lang="en-US" sz="1300" dirty="0">
                <a:solidFill>
                  <a:srgbClr val="0000FF"/>
                </a:solidFill>
                <a:latin typeface="Consolas" panose="020B0609020204030204" pitchFamily="49" charset="0"/>
              </a:rPr>
              <a:t>char</a:t>
            </a:r>
            <a:r>
              <a:rPr lang="en-US" sz="1300" dirty="0">
                <a:solidFill>
                  <a:srgbClr val="000000"/>
                </a:solidFill>
                <a:latin typeface="Consolas" panose="020B0609020204030204" pitchFamily="49" charset="0"/>
              </a:rPr>
              <a:t> </a:t>
            </a:r>
            <a:r>
              <a:rPr lang="en-US" sz="1300" dirty="0" err="1">
                <a:solidFill>
                  <a:srgbClr val="000000"/>
                </a:solidFill>
                <a:latin typeface="Consolas" panose="020B0609020204030204" pitchFamily="49" charset="0"/>
              </a:rPr>
              <a:t>arr</a:t>
            </a:r>
            <a:r>
              <a:rPr lang="en-US" sz="1300" dirty="0">
                <a:solidFill>
                  <a:srgbClr val="000000"/>
                </a:solidFill>
                <a:latin typeface="Consolas" panose="020B0609020204030204" pitchFamily="49" charset="0"/>
              </a:rPr>
              <a:t>[15] = </a:t>
            </a:r>
            <a:r>
              <a:rPr lang="en-US" sz="1300" dirty="0">
                <a:solidFill>
                  <a:srgbClr val="A31515"/>
                </a:solidFill>
                <a:latin typeface="Consolas" panose="020B0609020204030204" pitchFamily="49" charset="0"/>
              </a:rPr>
              <a:t>"something"</a:t>
            </a:r>
            <a:r>
              <a:rPr lang="en-US" sz="1300" dirty="0">
                <a:solidFill>
                  <a:srgbClr val="000000"/>
                </a:solidFill>
                <a:latin typeface="Consolas" panose="020B0609020204030204" pitchFamily="49" charset="0"/>
              </a:rPr>
              <a:t>;</a:t>
            </a:r>
          </a:p>
          <a:p>
            <a:pPr marL="0" indent="0">
              <a:buNone/>
            </a:pPr>
            <a:r>
              <a:rPr lang="en-US" sz="1300" dirty="0">
                <a:solidFill>
                  <a:srgbClr val="0000FF"/>
                </a:solidFill>
                <a:latin typeface="Consolas" panose="020B0609020204030204" pitchFamily="49" charset="0"/>
              </a:rPr>
              <a:t>public</a:t>
            </a:r>
            <a:r>
              <a:rPr lang="en-US" sz="1300" dirty="0">
                <a:solidFill>
                  <a:srgbClr val="000000"/>
                </a:solidFill>
                <a:latin typeface="Consolas" panose="020B0609020204030204" pitchFamily="49" charset="0"/>
              </a:rPr>
              <a:t>:</a:t>
            </a:r>
          </a:p>
          <a:p>
            <a:pPr marL="0" indent="0">
              <a:buNone/>
            </a:pPr>
            <a:r>
              <a:rPr lang="en-US" sz="1300" dirty="0">
                <a:solidFill>
                  <a:srgbClr val="000000"/>
                </a:solidFill>
                <a:latin typeface="Consolas" panose="020B0609020204030204" pitchFamily="49" charset="0"/>
              </a:rPr>
              <a:t>    </a:t>
            </a:r>
            <a:r>
              <a:rPr lang="en-US" sz="1300" dirty="0" err="1">
                <a:solidFill>
                  <a:srgbClr val="000000"/>
                </a:solidFill>
                <a:latin typeface="Consolas" panose="020B0609020204030204" pitchFamily="49" charset="0"/>
              </a:rPr>
              <a:t>myClass</a:t>
            </a:r>
            <a:r>
              <a:rPr lang="en-US" sz="1300" dirty="0">
                <a:solidFill>
                  <a:srgbClr val="000000"/>
                </a:solidFill>
                <a:latin typeface="Consolas" panose="020B0609020204030204" pitchFamily="49" charset="0"/>
              </a:rPr>
              <a:t>(</a:t>
            </a:r>
            <a:r>
              <a:rPr lang="en-US" sz="1300" dirty="0">
                <a:solidFill>
                  <a:srgbClr val="0000FF"/>
                </a:solidFill>
                <a:latin typeface="Consolas" panose="020B0609020204030204" pitchFamily="49" charset="0"/>
              </a:rPr>
              <a:t>int</a:t>
            </a:r>
            <a:r>
              <a:rPr lang="en-US" sz="1300" dirty="0">
                <a:solidFill>
                  <a:srgbClr val="000000"/>
                </a:solidFill>
                <a:latin typeface="Consolas" panose="020B0609020204030204" pitchFamily="49" charset="0"/>
              </a:rPr>
              <a:t> </a:t>
            </a:r>
            <a:r>
              <a:rPr lang="en-US" sz="1300" dirty="0">
                <a:solidFill>
                  <a:srgbClr val="808080"/>
                </a:solidFill>
                <a:latin typeface="Consolas" panose="020B0609020204030204" pitchFamily="49" charset="0"/>
              </a:rPr>
              <a:t>x</a:t>
            </a:r>
            <a:r>
              <a:rPr lang="en-US" sz="1300" dirty="0">
                <a:solidFill>
                  <a:srgbClr val="000000"/>
                </a:solidFill>
                <a:latin typeface="Consolas" panose="020B0609020204030204" pitchFamily="49" charset="0"/>
              </a:rPr>
              <a:t>=0) {</a:t>
            </a:r>
          </a:p>
          <a:p>
            <a:pPr marL="0" indent="0">
              <a:buNone/>
            </a:pPr>
            <a:r>
              <a:rPr lang="en-US" sz="1300" dirty="0">
                <a:solidFill>
                  <a:srgbClr val="000000"/>
                </a:solidFill>
                <a:latin typeface="Consolas" panose="020B0609020204030204" pitchFamily="49" charset="0"/>
              </a:rPr>
              <a:t>        </a:t>
            </a:r>
            <a:r>
              <a:rPr lang="en-US" sz="1300" dirty="0" err="1">
                <a:solidFill>
                  <a:srgbClr val="000000"/>
                </a:solidFill>
                <a:latin typeface="Consolas" panose="020B0609020204030204" pitchFamily="49" charset="0"/>
              </a:rPr>
              <a:t>cout</a:t>
            </a:r>
            <a:r>
              <a:rPr lang="en-US" sz="1300" dirty="0">
                <a:solidFill>
                  <a:srgbClr val="000000"/>
                </a:solidFill>
                <a:latin typeface="Consolas" panose="020B0609020204030204" pitchFamily="49" charset="0"/>
              </a:rPr>
              <a:t> </a:t>
            </a:r>
            <a:r>
              <a:rPr lang="en-US" sz="1300" dirty="0">
                <a:solidFill>
                  <a:srgbClr val="008080"/>
                </a:solidFill>
                <a:latin typeface="Consolas" panose="020B0609020204030204" pitchFamily="49" charset="0"/>
              </a:rPr>
              <a:t>&lt;&lt;</a:t>
            </a:r>
            <a:r>
              <a:rPr lang="en-US" sz="1300" dirty="0">
                <a:solidFill>
                  <a:srgbClr val="000000"/>
                </a:solidFill>
                <a:latin typeface="Consolas" panose="020B0609020204030204" pitchFamily="49" charset="0"/>
              </a:rPr>
              <a:t> </a:t>
            </a:r>
            <a:r>
              <a:rPr lang="en-US" sz="1300" dirty="0">
                <a:solidFill>
                  <a:srgbClr val="A31515"/>
                </a:solidFill>
                <a:latin typeface="Consolas" panose="020B0609020204030204" pitchFamily="49" charset="0"/>
              </a:rPr>
              <a:t>"\</a:t>
            </a:r>
            <a:r>
              <a:rPr lang="en-US" sz="1300" dirty="0" err="1">
                <a:solidFill>
                  <a:srgbClr val="A31515"/>
                </a:solidFill>
                <a:latin typeface="Consolas" panose="020B0609020204030204" pitchFamily="49" charset="0"/>
              </a:rPr>
              <a:t>nConstructor</a:t>
            </a:r>
            <a:r>
              <a:rPr lang="en-US" sz="1300" dirty="0">
                <a:solidFill>
                  <a:srgbClr val="A31515"/>
                </a:solidFill>
                <a:latin typeface="Consolas" panose="020B0609020204030204" pitchFamily="49" charset="0"/>
              </a:rPr>
              <a:t> called"</a:t>
            </a:r>
            <a:r>
              <a:rPr lang="en-US" sz="1300" dirty="0">
                <a:solidFill>
                  <a:srgbClr val="000000"/>
                </a:solidFill>
                <a:latin typeface="Consolas" panose="020B0609020204030204" pitchFamily="49" charset="0"/>
              </a:rPr>
              <a:t> </a:t>
            </a:r>
            <a:r>
              <a:rPr lang="en-US" sz="1300" dirty="0">
                <a:solidFill>
                  <a:srgbClr val="008080"/>
                </a:solidFill>
                <a:latin typeface="Consolas" panose="020B0609020204030204" pitchFamily="49" charset="0"/>
              </a:rPr>
              <a:t>&lt;&lt;</a:t>
            </a:r>
            <a:r>
              <a:rPr lang="en-US" sz="1300" dirty="0">
                <a:solidFill>
                  <a:srgbClr val="000000"/>
                </a:solidFill>
                <a:latin typeface="Consolas" panose="020B0609020204030204" pitchFamily="49" charset="0"/>
              </a:rPr>
              <a:t> </a:t>
            </a:r>
            <a:r>
              <a:rPr lang="en-US" sz="1300" dirty="0" err="1">
                <a:solidFill>
                  <a:srgbClr val="000000"/>
                </a:solidFill>
                <a:latin typeface="Consolas" panose="020B0609020204030204" pitchFamily="49" charset="0"/>
              </a:rPr>
              <a:t>endl</a:t>
            </a:r>
            <a:r>
              <a:rPr lang="en-US" sz="1300" dirty="0">
                <a:solidFill>
                  <a:srgbClr val="000000"/>
                </a:solidFill>
                <a:latin typeface="Consolas" panose="020B0609020204030204" pitchFamily="49" charset="0"/>
              </a:rPr>
              <a:t>;</a:t>
            </a:r>
          </a:p>
          <a:p>
            <a:pPr marL="0" indent="0">
              <a:buNone/>
            </a:pPr>
            <a:r>
              <a:rPr lang="en-PK" sz="1300" dirty="0">
                <a:solidFill>
                  <a:srgbClr val="000000"/>
                </a:solidFill>
                <a:latin typeface="Consolas" panose="020B0609020204030204" pitchFamily="49" charset="0"/>
              </a:rPr>
              <a:t>    }</a:t>
            </a:r>
          </a:p>
          <a:p>
            <a:pPr marL="0" indent="0">
              <a:buNone/>
            </a:pPr>
            <a:r>
              <a:rPr lang="en-US" sz="1300" dirty="0">
                <a:solidFill>
                  <a:srgbClr val="000000"/>
                </a:solidFill>
                <a:latin typeface="Consolas" panose="020B0609020204030204" pitchFamily="49" charset="0"/>
              </a:rPr>
              <a:t>    </a:t>
            </a:r>
            <a:r>
              <a:rPr lang="en-US" sz="1300" dirty="0" err="1">
                <a:solidFill>
                  <a:srgbClr val="000000"/>
                </a:solidFill>
                <a:latin typeface="Consolas" panose="020B0609020204030204" pitchFamily="49" charset="0"/>
              </a:rPr>
              <a:t>myClass</a:t>
            </a:r>
            <a:r>
              <a:rPr lang="en-US" sz="1300" dirty="0">
                <a:solidFill>
                  <a:srgbClr val="000000"/>
                </a:solidFill>
                <a:latin typeface="Consolas" panose="020B0609020204030204" pitchFamily="49" charset="0"/>
              </a:rPr>
              <a:t>(</a:t>
            </a:r>
            <a:r>
              <a:rPr lang="en-US" sz="1300" dirty="0">
                <a:solidFill>
                  <a:srgbClr val="0000FF"/>
                </a:solidFill>
                <a:latin typeface="Consolas" panose="020B0609020204030204" pitchFamily="49" charset="0"/>
              </a:rPr>
              <a:t>const</a:t>
            </a:r>
            <a:r>
              <a:rPr lang="en-US" sz="1300" dirty="0">
                <a:solidFill>
                  <a:srgbClr val="000000"/>
                </a:solidFill>
                <a:latin typeface="Consolas" panose="020B0609020204030204" pitchFamily="49" charset="0"/>
              </a:rPr>
              <a:t> </a:t>
            </a:r>
            <a:r>
              <a:rPr lang="en-US" sz="1300" dirty="0" err="1">
                <a:solidFill>
                  <a:srgbClr val="2B91AF"/>
                </a:solidFill>
                <a:latin typeface="Consolas" panose="020B0609020204030204" pitchFamily="49" charset="0"/>
              </a:rPr>
              <a:t>myClass</a:t>
            </a:r>
            <a:r>
              <a:rPr lang="en-US" sz="1300" dirty="0">
                <a:solidFill>
                  <a:srgbClr val="000000"/>
                </a:solidFill>
                <a:latin typeface="Consolas" panose="020B0609020204030204" pitchFamily="49" charset="0"/>
              </a:rPr>
              <a:t>&amp; </a:t>
            </a:r>
            <a:r>
              <a:rPr lang="en-US" sz="1300" dirty="0">
                <a:solidFill>
                  <a:srgbClr val="808080"/>
                </a:solidFill>
                <a:latin typeface="Consolas" panose="020B0609020204030204" pitchFamily="49" charset="0"/>
              </a:rPr>
              <a:t>m</a:t>
            </a:r>
            <a:r>
              <a:rPr lang="en-US" sz="1300" dirty="0">
                <a:solidFill>
                  <a:srgbClr val="000000"/>
                </a:solidFill>
                <a:latin typeface="Consolas" panose="020B0609020204030204" pitchFamily="49" charset="0"/>
              </a:rPr>
              <a:t>) {</a:t>
            </a:r>
          </a:p>
          <a:p>
            <a:pPr marL="0" indent="0">
              <a:buNone/>
            </a:pPr>
            <a:r>
              <a:rPr lang="en-US" sz="1300" dirty="0">
                <a:solidFill>
                  <a:srgbClr val="000000"/>
                </a:solidFill>
                <a:latin typeface="Consolas" panose="020B0609020204030204" pitchFamily="49" charset="0"/>
              </a:rPr>
              <a:t>        </a:t>
            </a:r>
            <a:r>
              <a:rPr lang="en-US" sz="1300" dirty="0" err="1">
                <a:solidFill>
                  <a:srgbClr val="000000"/>
                </a:solidFill>
                <a:latin typeface="Consolas" panose="020B0609020204030204" pitchFamily="49" charset="0"/>
              </a:rPr>
              <a:t>cout</a:t>
            </a:r>
            <a:r>
              <a:rPr lang="en-US" sz="1300" dirty="0">
                <a:solidFill>
                  <a:srgbClr val="000000"/>
                </a:solidFill>
                <a:latin typeface="Consolas" panose="020B0609020204030204" pitchFamily="49" charset="0"/>
              </a:rPr>
              <a:t> </a:t>
            </a:r>
            <a:r>
              <a:rPr lang="en-US" sz="1300" dirty="0">
                <a:solidFill>
                  <a:srgbClr val="008080"/>
                </a:solidFill>
                <a:latin typeface="Consolas" panose="020B0609020204030204" pitchFamily="49" charset="0"/>
              </a:rPr>
              <a:t>&lt;&lt;</a:t>
            </a:r>
            <a:r>
              <a:rPr lang="en-US" sz="1300" dirty="0">
                <a:solidFill>
                  <a:srgbClr val="000000"/>
                </a:solidFill>
                <a:latin typeface="Consolas" panose="020B0609020204030204" pitchFamily="49" charset="0"/>
              </a:rPr>
              <a:t> </a:t>
            </a:r>
            <a:r>
              <a:rPr lang="en-US" sz="1300" dirty="0">
                <a:solidFill>
                  <a:srgbClr val="A31515"/>
                </a:solidFill>
                <a:latin typeface="Consolas" panose="020B0609020204030204" pitchFamily="49" charset="0"/>
              </a:rPr>
              <a:t>"copy constructor"</a:t>
            </a:r>
            <a:r>
              <a:rPr lang="en-US" sz="1300" dirty="0">
                <a:solidFill>
                  <a:srgbClr val="000000"/>
                </a:solidFill>
                <a:latin typeface="Consolas" panose="020B0609020204030204" pitchFamily="49" charset="0"/>
              </a:rPr>
              <a:t> </a:t>
            </a:r>
            <a:r>
              <a:rPr lang="en-US" sz="1300" dirty="0">
                <a:solidFill>
                  <a:srgbClr val="008080"/>
                </a:solidFill>
                <a:latin typeface="Consolas" panose="020B0609020204030204" pitchFamily="49" charset="0"/>
              </a:rPr>
              <a:t>&lt;&lt;</a:t>
            </a:r>
            <a:r>
              <a:rPr lang="en-US" sz="1300" dirty="0">
                <a:solidFill>
                  <a:srgbClr val="000000"/>
                </a:solidFill>
                <a:latin typeface="Consolas" panose="020B0609020204030204" pitchFamily="49" charset="0"/>
              </a:rPr>
              <a:t> </a:t>
            </a:r>
            <a:r>
              <a:rPr lang="en-US" sz="1300" dirty="0" err="1">
                <a:solidFill>
                  <a:srgbClr val="000000"/>
                </a:solidFill>
                <a:latin typeface="Consolas" panose="020B0609020204030204" pitchFamily="49" charset="0"/>
              </a:rPr>
              <a:t>endl</a:t>
            </a:r>
            <a:r>
              <a:rPr lang="en-US" sz="1300" dirty="0">
                <a:solidFill>
                  <a:srgbClr val="000000"/>
                </a:solidFill>
                <a:latin typeface="Consolas" panose="020B0609020204030204" pitchFamily="49" charset="0"/>
              </a:rPr>
              <a:t>;</a:t>
            </a:r>
          </a:p>
          <a:p>
            <a:pPr marL="0" indent="0">
              <a:buNone/>
            </a:pPr>
            <a:r>
              <a:rPr lang="en-US" sz="1300" dirty="0">
                <a:solidFill>
                  <a:srgbClr val="000000"/>
                </a:solidFill>
                <a:latin typeface="Consolas" panose="020B0609020204030204" pitchFamily="49" charset="0"/>
              </a:rPr>
              <a:t>        a = </a:t>
            </a:r>
            <a:r>
              <a:rPr lang="en-US" sz="1300" dirty="0" err="1">
                <a:solidFill>
                  <a:srgbClr val="808080"/>
                </a:solidFill>
                <a:latin typeface="Consolas" panose="020B0609020204030204" pitchFamily="49" charset="0"/>
              </a:rPr>
              <a:t>m</a:t>
            </a:r>
            <a:r>
              <a:rPr lang="en-US" sz="1300" dirty="0" err="1">
                <a:solidFill>
                  <a:srgbClr val="000000"/>
                </a:solidFill>
                <a:latin typeface="Consolas" panose="020B0609020204030204" pitchFamily="49" charset="0"/>
              </a:rPr>
              <a:t>.a</a:t>
            </a:r>
            <a:r>
              <a:rPr lang="en-US" sz="1300" dirty="0">
                <a:solidFill>
                  <a:srgbClr val="000000"/>
                </a:solidFill>
                <a:latin typeface="Consolas" panose="020B0609020204030204" pitchFamily="49" charset="0"/>
              </a:rPr>
              <a:t>;</a:t>
            </a:r>
          </a:p>
          <a:p>
            <a:pPr marL="0" indent="0">
              <a:buNone/>
            </a:pPr>
            <a:r>
              <a:rPr lang="en-PK" sz="1300" dirty="0">
                <a:solidFill>
                  <a:srgbClr val="000000"/>
                </a:solidFill>
                <a:latin typeface="Consolas" panose="020B0609020204030204" pitchFamily="49" charset="0"/>
              </a:rPr>
              <a:t>    }</a:t>
            </a:r>
          </a:p>
          <a:p>
            <a:pPr marL="0" indent="0">
              <a:buNone/>
            </a:pPr>
            <a:r>
              <a:rPr lang="en-US" sz="1300" dirty="0">
                <a:solidFill>
                  <a:srgbClr val="000000"/>
                </a:solidFill>
                <a:latin typeface="Consolas" panose="020B0609020204030204" pitchFamily="49" charset="0"/>
              </a:rPr>
              <a:t>    </a:t>
            </a:r>
            <a:r>
              <a:rPr lang="en-US" sz="1300" dirty="0">
                <a:solidFill>
                  <a:srgbClr val="0000FF"/>
                </a:solidFill>
                <a:latin typeface="Consolas" panose="020B0609020204030204" pitchFamily="49" charset="0"/>
              </a:rPr>
              <a:t>int</a:t>
            </a:r>
            <a:r>
              <a:rPr lang="en-US" sz="1300" dirty="0">
                <a:solidFill>
                  <a:srgbClr val="000000"/>
                </a:solidFill>
                <a:latin typeface="Consolas" panose="020B0609020204030204" pitchFamily="49" charset="0"/>
              </a:rPr>
              <a:t> </a:t>
            </a:r>
            <a:r>
              <a:rPr lang="en-US" sz="1300" dirty="0" err="1">
                <a:solidFill>
                  <a:srgbClr val="000000"/>
                </a:solidFill>
                <a:latin typeface="Consolas" panose="020B0609020204030204" pitchFamily="49" charset="0"/>
              </a:rPr>
              <a:t>getA</a:t>
            </a:r>
            <a:r>
              <a:rPr lang="en-US" sz="1300" dirty="0">
                <a:solidFill>
                  <a:srgbClr val="000000"/>
                </a:solidFill>
                <a:latin typeface="Consolas" panose="020B0609020204030204" pitchFamily="49" charset="0"/>
              </a:rPr>
              <a:t>() {</a:t>
            </a:r>
          </a:p>
          <a:p>
            <a:pPr marL="0" indent="0">
              <a:buNone/>
            </a:pPr>
            <a:r>
              <a:rPr lang="en-US" sz="1300" dirty="0">
                <a:solidFill>
                  <a:srgbClr val="000000"/>
                </a:solidFill>
                <a:latin typeface="Consolas" panose="020B0609020204030204" pitchFamily="49" charset="0"/>
              </a:rPr>
              <a:t>        </a:t>
            </a:r>
            <a:r>
              <a:rPr lang="en-US" sz="1300" dirty="0">
                <a:solidFill>
                  <a:srgbClr val="0000FF"/>
                </a:solidFill>
                <a:latin typeface="Consolas" panose="020B0609020204030204" pitchFamily="49" charset="0"/>
              </a:rPr>
              <a:t>return</a:t>
            </a:r>
            <a:r>
              <a:rPr lang="en-US" sz="1300" dirty="0">
                <a:solidFill>
                  <a:srgbClr val="000000"/>
                </a:solidFill>
                <a:latin typeface="Consolas" panose="020B0609020204030204" pitchFamily="49" charset="0"/>
              </a:rPr>
              <a:t> a;</a:t>
            </a:r>
          </a:p>
          <a:p>
            <a:pPr marL="0" indent="0">
              <a:buNone/>
            </a:pPr>
            <a:r>
              <a:rPr lang="en-PK" sz="1300" dirty="0">
                <a:solidFill>
                  <a:srgbClr val="000000"/>
                </a:solidFill>
                <a:latin typeface="Consolas" panose="020B0609020204030204" pitchFamily="49" charset="0"/>
              </a:rPr>
              <a:t>    }</a:t>
            </a:r>
          </a:p>
          <a:p>
            <a:pPr marL="0" indent="0">
              <a:buNone/>
            </a:pPr>
            <a:r>
              <a:rPr lang="en-US" sz="1300" dirty="0">
                <a:solidFill>
                  <a:srgbClr val="000000"/>
                </a:solidFill>
                <a:latin typeface="Consolas" panose="020B0609020204030204" pitchFamily="49" charset="0"/>
              </a:rPr>
              <a:t>    </a:t>
            </a:r>
            <a:r>
              <a:rPr lang="en-US" sz="1300" dirty="0">
                <a:solidFill>
                  <a:srgbClr val="0000FF"/>
                </a:solidFill>
                <a:latin typeface="Consolas" panose="020B0609020204030204" pitchFamily="49" charset="0"/>
              </a:rPr>
              <a:t>void</a:t>
            </a:r>
            <a:r>
              <a:rPr lang="en-US" sz="1300" dirty="0">
                <a:solidFill>
                  <a:srgbClr val="000000"/>
                </a:solidFill>
                <a:latin typeface="Consolas" panose="020B0609020204030204" pitchFamily="49" charset="0"/>
              </a:rPr>
              <a:t> </a:t>
            </a:r>
            <a:r>
              <a:rPr lang="en-US" sz="1300" dirty="0" err="1">
                <a:solidFill>
                  <a:srgbClr val="000000"/>
                </a:solidFill>
                <a:latin typeface="Consolas" panose="020B0609020204030204" pitchFamily="49" charset="0"/>
              </a:rPr>
              <a:t>setA</a:t>
            </a:r>
            <a:r>
              <a:rPr lang="en-US" sz="1300" dirty="0">
                <a:solidFill>
                  <a:srgbClr val="000000"/>
                </a:solidFill>
                <a:latin typeface="Consolas" panose="020B0609020204030204" pitchFamily="49" charset="0"/>
              </a:rPr>
              <a:t>(</a:t>
            </a:r>
            <a:r>
              <a:rPr lang="en-US" sz="1300" dirty="0">
                <a:solidFill>
                  <a:srgbClr val="0000FF"/>
                </a:solidFill>
                <a:latin typeface="Consolas" panose="020B0609020204030204" pitchFamily="49" charset="0"/>
              </a:rPr>
              <a:t>int</a:t>
            </a:r>
            <a:r>
              <a:rPr lang="en-US" sz="1300" dirty="0">
                <a:solidFill>
                  <a:srgbClr val="000000"/>
                </a:solidFill>
                <a:latin typeface="Consolas" panose="020B0609020204030204" pitchFamily="49" charset="0"/>
              </a:rPr>
              <a:t> </a:t>
            </a:r>
            <a:r>
              <a:rPr lang="en-US" sz="1300" dirty="0">
                <a:solidFill>
                  <a:srgbClr val="808080"/>
                </a:solidFill>
                <a:latin typeface="Consolas" panose="020B0609020204030204" pitchFamily="49" charset="0"/>
              </a:rPr>
              <a:t>aa</a:t>
            </a:r>
            <a:r>
              <a:rPr lang="en-US" sz="1300" dirty="0">
                <a:solidFill>
                  <a:srgbClr val="000000"/>
                </a:solidFill>
                <a:latin typeface="Consolas" panose="020B0609020204030204" pitchFamily="49" charset="0"/>
              </a:rPr>
              <a:t>) {</a:t>
            </a:r>
          </a:p>
          <a:p>
            <a:pPr marL="0" indent="0">
              <a:buNone/>
            </a:pPr>
            <a:r>
              <a:rPr lang="en-US" sz="1300" dirty="0">
                <a:solidFill>
                  <a:srgbClr val="000000"/>
                </a:solidFill>
                <a:latin typeface="Consolas" panose="020B0609020204030204" pitchFamily="49" charset="0"/>
              </a:rPr>
              <a:t>        a = </a:t>
            </a:r>
            <a:r>
              <a:rPr lang="en-US" sz="1300" dirty="0">
                <a:solidFill>
                  <a:srgbClr val="808080"/>
                </a:solidFill>
                <a:latin typeface="Consolas" panose="020B0609020204030204" pitchFamily="49" charset="0"/>
              </a:rPr>
              <a:t>aa</a:t>
            </a:r>
            <a:r>
              <a:rPr lang="en-US" sz="1300" dirty="0">
                <a:solidFill>
                  <a:srgbClr val="000000"/>
                </a:solidFill>
                <a:latin typeface="Consolas" panose="020B0609020204030204" pitchFamily="49" charset="0"/>
              </a:rPr>
              <a:t>;</a:t>
            </a:r>
          </a:p>
          <a:p>
            <a:pPr marL="0" indent="0">
              <a:buNone/>
            </a:pPr>
            <a:r>
              <a:rPr lang="en-PK" sz="1300" dirty="0">
                <a:solidFill>
                  <a:srgbClr val="000000"/>
                </a:solidFill>
                <a:latin typeface="Consolas" panose="020B0609020204030204" pitchFamily="49" charset="0"/>
              </a:rPr>
              <a:t>    }</a:t>
            </a:r>
          </a:p>
          <a:p>
            <a:pPr marL="0" indent="0">
              <a:buNone/>
            </a:pPr>
            <a:r>
              <a:rPr lang="en-US" sz="1300" dirty="0">
                <a:solidFill>
                  <a:srgbClr val="000000"/>
                </a:solidFill>
                <a:latin typeface="Consolas" panose="020B0609020204030204" pitchFamily="49" charset="0"/>
              </a:rPr>
              <a:t>    </a:t>
            </a:r>
            <a:r>
              <a:rPr lang="en-US" sz="1300" dirty="0">
                <a:solidFill>
                  <a:srgbClr val="0000FF"/>
                </a:solidFill>
                <a:latin typeface="Consolas" panose="020B0609020204030204" pitchFamily="49" charset="0"/>
              </a:rPr>
              <a:t>void</a:t>
            </a:r>
            <a:r>
              <a:rPr lang="en-US" sz="1300" dirty="0">
                <a:solidFill>
                  <a:srgbClr val="000000"/>
                </a:solidFill>
                <a:latin typeface="Consolas" panose="020B0609020204030204" pitchFamily="49" charset="0"/>
              </a:rPr>
              <a:t>* </a:t>
            </a:r>
            <a:r>
              <a:rPr lang="en-US" sz="1300" dirty="0">
                <a:solidFill>
                  <a:srgbClr val="0000FF"/>
                </a:solidFill>
                <a:latin typeface="Consolas" panose="020B0609020204030204" pitchFamily="49" charset="0"/>
              </a:rPr>
              <a:t>operator new</a:t>
            </a:r>
            <a:r>
              <a:rPr lang="en-US" sz="1300" dirty="0">
                <a:solidFill>
                  <a:srgbClr val="000000"/>
                </a:solidFill>
                <a:latin typeface="Consolas" panose="020B0609020204030204" pitchFamily="49" charset="0"/>
              </a:rPr>
              <a:t>(</a:t>
            </a:r>
            <a:r>
              <a:rPr lang="en-US" sz="1300" dirty="0" err="1">
                <a:solidFill>
                  <a:srgbClr val="2B91AF"/>
                </a:solidFill>
                <a:latin typeface="Consolas" panose="020B0609020204030204" pitchFamily="49" charset="0"/>
              </a:rPr>
              <a:t>size_t</a:t>
            </a:r>
            <a:r>
              <a:rPr lang="en-US" sz="1300" dirty="0">
                <a:solidFill>
                  <a:srgbClr val="000000"/>
                </a:solidFill>
                <a:latin typeface="Consolas" panose="020B0609020204030204" pitchFamily="49" charset="0"/>
              </a:rPr>
              <a:t> </a:t>
            </a:r>
            <a:r>
              <a:rPr lang="en-US" sz="1300" dirty="0">
                <a:solidFill>
                  <a:srgbClr val="808080"/>
                </a:solidFill>
                <a:latin typeface="Consolas" panose="020B0609020204030204" pitchFamily="49" charset="0"/>
              </a:rPr>
              <a:t>s</a:t>
            </a:r>
            <a:r>
              <a:rPr lang="en-US" sz="1300" dirty="0">
                <a:solidFill>
                  <a:srgbClr val="000000"/>
                </a:solidFill>
                <a:latin typeface="Consolas" panose="020B0609020204030204" pitchFamily="49" charset="0"/>
              </a:rPr>
              <a:t>) {</a:t>
            </a:r>
          </a:p>
          <a:p>
            <a:pPr marL="0" indent="0">
              <a:buNone/>
            </a:pPr>
            <a:r>
              <a:rPr lang="en-US" sz="1300" dirty="0">
                <a:solidFill>
                  <a:srgbClr val="000000"/>
                </a:solidFill>
                <a:latin typeface="Consolas" panose="020B0609020204030204" pitchFamily="49" charset="0"/>
              </a:rPr>
              <a:t>        </a:t>
            </a:r>
            <a:r>
              <a:rPr lang="en-US" sz="1300" dirty="0" err="1">
                <a:solidFill>
                  <a:srgbClr val="000000"/>
                </a:solidFill>
                <a:latin typeface="Consolas" panose="020B0609020204030204" pitchFamily="49" charset="0"/>
              </a:rPr>
              <a:t>cout</a:t>
            </a:r>
            <a:r>
              <a:rPr lang="en-US" sz="1300" dirty="0">
                <a:solidFill>
                  <a:srgbClr val="000000"/>
                </a:solidFill>
                <a:latin typeface="Consolas" panose="020B0609020204030204" pitchFamily="49" charset="0"/>
              </a:rPr>
              <a:t> </a:t>
            </a:r>
            <a:r>
              <a:rPr lang="en-US" sz="1300" dirty="0">
                <a:solidFill>
                  <a:srgbClr val="008080"/>
                </a:solidFill>
                <a:latin typeface="Consolas" panose="020B0609020204030204" pitchFamily="49" charset="0"/>
              </a:rPr>
              <a:t>&lt;&lt;</a:t>
            </a:r>
            <a:r>
              <a:rPr lang="en-US" sz="1300" dirty="0">
                <a:solidFill>
                  <a:srgbClr val="000000"/>
                </a:solidFill>
                <a:latin typeface="Consolas" panose="020B0609020204030204" pitchFamily="49" charset="0"/>
              </a:rPr>
              <a:t> </a:t>
            </a:r>
            <a:r>
              <a:rPr lang="en-US" sz="1300" dirty="0">
                <a:solidFill>
                  <a:srgbClr val="A31515"/>
                </a:solidFill>
                <a:latin typeface="Consolas" panose="020B0609020204030204" pitchFamily="49" charset="0"/>
              </a:rPr>
              <a:t>"\</a:t>
            </a:r>
            <a:r>
              <a:rPr lang="en-US" sz="1300" dirty="0" err="1">
                <a:solidFill>
                  <a:srgbClr val="A31515"/>
                </a:solidFill>
                <a:latin typeface="Consolas" panose="020B0609020204030204" pitchFamily="49" charset="0"/>
              </a:rPr>
              <a:t>nOverloaded</a:t>
            </a:r>
            <a:r>
              <a:rPr lang="en-US" sz="1300" dirty="0">
                <a:solidFill>
                  <a:srgbClr val="A31515"/>
                </a:solidFill>
                <a:latin typeface="Consolas" panose="020B0609020204030204" pitchFamily="49" charset="0"/>
              </a:rPr>
              <a:t> new called"</a:t>
            </a:r>
            <a:r>
              <a:rPr lang="en-US" sz="1300" dirty="0">
                <a:solidFill>
                  <a:srgbClr val="000000"/>
                </a:solidFill>
                <a:latin typeface="Consolas" panose="020B0609020204030204" pitchFamily="49" charset="0"/>
              </a:rPr>
              <a:t> </a:t>
            </a:r>
            <a:r>
              <a:rPr lang="en-US" sz="1300" dirty="0">
                <a:solidFill>
                  <a:srgbClr val="008080"/>
                </a:solidFill>
                <a:latin typeface="Consolas" panose="020B0609020204030204" pitchFamily="49" charset="0"/>
              </a:rPr>
              <a:t>&lt;&lt;</a:t>
            </a:r>
            <a:r>
              <a:rPr lang="en-US" sz="1300" dirty="0">
                <a:solidFill>
                  <a:srgbClr val="000000"/>
                </a:solidFill>
                <a:latin typeface="Consolas" panose="020B0609020204030204" pitchFamily="49" charset="0"/>
              </a:rPr>
              <a:t> </a:t>
            </a:r>
            <a:r>
              <a:rPr lang="en-US" sz="1300" dirty="0" err="1">
                <a:solidFill>
                  <a:srgbClr val="000000"/>
                </a:solidFill>
                <a:latin typeface="Consolas" panose="020B0609020204030204" pitchFamily="49" charset="0"/>
              </a:rPr>
              <a:t>endl</a:t>
            </a:r>
            <a:r>
              <a:rPr lang="en-US" sz="1300" dirty="0">
                <a:solidFill>
                  <a:srgbClr val="000000"/>
                </a:solidFill>
                <a:latin typeface="Consolas" panose="020B0609020204030204" pitchFamily="49" charset="0"/>
              </a:rPr>
              <a:t>;</a:t>
            </a:r>
          </a:p>
          <a:p>
            <a:pPr marL="0" indent="0">
              <a:buNone/>
            </a:pPr>
            <a:r>
              <a:rPr lang="en-US" sz="1300" dirty="0">
                <a:solidFill>
                  <a:srgbClr val="000000"/>
                </a:solidFill>
                <a:latin typeface="Consolas" panose="020B0609020204030204" pitchFamily="49" charset="0"/>
              </a:rPr>
              <a:t>        </a:t>
            </a:r>
            <a:r>
              <a:rPr lang="en-US" sz="1300" dirty="0">
                <a:solidFill>
                  <a:srgbClr val="0000FF"/>
                </a:solidFill>
                <a:latin typeface="Consolas" panose="020B0609020204030204" pitchFamily="49" charset="0"/>
              </a:rPr>
              <a:t>void</a:t>
            </a:r>
            <a:r>
              <a:rPr lang="en-US" sz="1300" dirty="0">
                <a:solidFill>
                  <a:srgbClr val="000000"/>
                </a:solidFill>
                <a:latin typeface="Consolas" panose="020B0609020204030204" pitchFamily="49" charset="0"/>
              </a:rPr>
              <a:t>* p =:: </a:t>
            </a:r>
            <a:r>
              <a:rPr lang="en-US" sz="1300" dirty="0">
                <a:solidFill>
                  <a:srgbClr val="0000FF"/>
                </a:solidFill>
                <a:latin typeface="Consolas" panose="020B0609020204030204" pitchFamily="49" charset="0"/>
              </a:rPr>
              <a:t>operator new</a:t>
            </a:r>
            <a:r>
              <a:rPr lang="en-US" sz="1300" dirty="0">
                <a:solidFill>
                  <a:srgbClr val="000000"/>
                </a:solidFill>
                <a:latin typeface="Consolas" panose="020B0609020204030204" pitchFamily="49" charset="0"/>
              </a:rPr>
              <a:t>(</a:t>
            </a:r>
            <a:r>
              <a:rPr lang="en-US" sz="1300" dirty="0">
                <a:solidFill>
                  <a:srgbClr val="808080"/>
                </a:solidFill>
                <a:latin typeface="Consolas" panose="020B0609020204030204" pitchFamily="49" charset="0"/>
              </a:rPr>
              <a:t>s</a:t>
            </a:r>
            <a:r>
              <a:rPr lang="en-US" sz="1300" dirty="0">
                <a:solidFill>
                  <a:srgbClr val="000000"/>
                </a:solidFill>
                <a:latin typeface="Consolas" panose="020B0609020204030204" pitchFamily="49" charset="0"/>
              </a:rPr>
              <a:t>); </a:t>
            </a:r>
            <a:r>
              <a:rPr lang="en-US" sz="1300" dirty="0">
                <a:solidFill>
                  <a:srgbClr val="008000"/>
                </a:solidFill>
                <a:latin typeface="Consolas" panose="020B0609020204030204" pitchFamily="49" charset="0"/>
              </a:rPr>
              <a:t>//:: calls standard new operator</a:t>
            </a:r>
            <a:endParaRPr lang="en-US" sz="1300" dirty="0">
              <a:solidFill>
                <a:srgbClr val="000000"/>
              </a:solidFill>
              <a:latin typeface="Consolas" panose="020B0609020204030204" pitchFamily="49" charset="0"/>
            </a:endParaRPr>
          </a:p>
          <a:p>
            <a:pPr marL="0" indent="0">
              <a:buNone/>
            </a:pPr>
            <a:r>
              <a:rPr lang="en-US" sz="1300" dirty="0">
                <a:solidFill>
                  <a:srgbClr val="000000"/>
                </a:solidFill>
                <a:latin typeface="Consolas" panose="020B0609020204030204" pitchFamily="49" charset="0"/>
              </a:rPr>
              <a:t>        </a:t>
            </a:r>
            <a:r>
              <a:rPr lang="en-US" sz="1300" dirty="0">
                <a:solidFill>
                  <a:srgbClr val="0000FF"/>
                </a:solidFill>
                <a:latin typeface="Consolas" panose="020B0609020204030204" pitchFamily="49" charset="0"/>
              </a:rPr>
              <a:t>return</a:t>
            </a:r>
            <a:r>
              <a:rPr lang="en-US" sz="1300" dirty="0">
                <a:solidFill>
                  <a:srgbClr val="000000"/>
                </a:solidFill>
                <a:latin typeface="Consolas" panose="020B0609020204030204" pitchFamily="49" charset="0"/>
              </a:rPr>
              <a:t> p;</a:t>
            </a:r>
          </a:p>
          <a:p>
            <a:pPr marL="0" indent="0">
              <a:buNone/>
            </a:pPr>
            <a:r>
              <a:rPr lang="en-PK" sz="1300" dirty="0">
                <a:solidFill>
                  <a:srgbClr val="000000"/>
                </a:solidFill>
                <a:latin typeface="Consolas" panose="020B0609020204030204" pitchFamily="49" charset="0"/>
              </a:rPr>
              <a:t>    }</a:t>
            </a:r>
          </a:p>
          <a:p>
            <a:pPr marL="0" indent="0">
              <a:buNone/>
            </a:pPr>
            <a:r>
              <a:rPr lang="en-US" sz="1300" dirty="0">
                <a:solidFill>
                  <a:srgbClr val="000000"/>
                </a:solidFill>
                <a:latin typeface="Consolas" panose="020B0609020204030204" pitchFamily="49" charset="0"/>
              </a:rPr>
              <a:t>    </a:t>
            </a:r>
            <a:r>
              <a:rPr lang="en-US" sz="1300" dirty="0">
                <a:solidFill>
                  <a:srgbClr val="0000FF"/>
                </a:solidFill>
                <a:latin typeface="Consolas" panose="020B0609020204030204" pitchFamily="49" charset="0"/>
              </a:rPr>
              <a:t>void</a:t>
            </a:r>
            <a:r>
              <a:rPr lang="en-US" sz="1300" dirty="0">
                <a:solidFill>
                  <a:srgbClr val="000000"/>
                </a:solidFill>
                <a:latin typeface="Consolas" panose="020B0609020204030204" pitchFamily="49" charset="0"/>
              </a:rPr>
              <a:t>* </a:t>
            </a:r>
            <a:r>
              <a:rPr lang="en-US" sz="1300" dirty="0">
                <a:solidFill>
                  <a:srgbClr val="0000FF"/>
                </a:solidFill>
                <a:latin typeface="Consolas" panose="020B0609020204030204" pitchFamily="49" charset="0"/>
              </a:rPr>
              <a:t>operator new[]</a:t>
            </a:r>
            <a:r>
              <a:rPr lang="en-US" sz="1300" dirty="0">
                <a:solidFill>
                  <a:srgbClr val="000000"/>
                </a:solidFill>
                <a:latin typeface="Consolas" panose="020B0609020204030204" pitchFamily="49" charset="0"/>
              </a:rPr>
              <a:t>(</a:t>
            </a:r>
            <a:r>
              <a:rPr lang="en-US" sz="1300" dirty="0" err="1">
                <a:solidFill>
                  <a:srgbClr val="2B91AF"/>
                </a:solidFill>
                <a:latin typeface="Consolas" panose="020B0609020204030204" pitchFamily="49" charset="0"/>
              </a:rPr>
              <a:t>size_t</a:t>
            </a:r>
            <a:r>
              <a:rPr lang="en-US" sz="1300" dirty="0">
                <a:solidFill>
                  <a:srgbClr val="000000"/>
                </a:solidFill>
                <a:latin typeface="Consolas" panose="020B0609020204030204" pitchFamily="49" charset="0"/>
              </a:rPr>
              <a:t> </a:t>
            </a:r>
            <a:r>
              <a:rPr lang="en-US" sz="1300" dirty="0">
                <a:solidFill>
                  <a:srgbClr val="808080"/>
                </a:solidFill>
                <a:latin typeface="Consolas" panose="020B0609020204030204" pitchFamily="49" charset="0"/>
              </a:rPr>
              <a:t>s</a:t>
            </a:r>
            <a:r>
              <a:rPr lang="en-US" sz="1300" dirty="0">
                <a:solidFill>
                  <a:srgbClr val="000000"/>
                </a:solidFill>
                <a:latin typeface="Consolas" panose="020B0609020204030204" pitchFamily="49" charset="0"/>
              </a:rPr>
              <a:t>) {</a:t>
            </a:r>
          </a:p>
          <a:p>
            <a:pPr marL="0" indent="0">
              <a:buNone/>
            </a:pPr>
            <a:r>
              <a:rPr lang="en-US" sz="1300" dirty="0">
                <a:solidFill>
                  <a:srgbClr val="000000"/>
                </a:solidFill>
                <a:latin typeface="Consolas" panose="020B0609020204030204" pitchFamily="49" charset="0"/>
              </a:rPr>
              <a:t>        </a:t>
            </a:r>
            <a:r>
              <a:rPr lang="en-US" sz="1300" dirty="0" err="1">
                <a:solidFill>
                  <a:srgbClr val="000000"/>
                </a:solidFill>
                <a:latin typeface="Consolas" panose="020B0609020204030204" pitchFamily="49" charset="0"/>
              </a:rPr>
              <a:t>cout</a:t>
            </a:r>
            <a:r>
              <a:rPr lang="en-US" sz="1300" dirty="0">
                <a:solidFill>
                  <a:srgbClr val="000000"/>
                </a:solidFill>
                <a:latin typeface="Consolas" panose="020B0609020204030204" pitchFamily="49" charset="0"/>
              </a:rPr>
              <a:t> </a:t>
            </a:r>
            <a:r>
              <a:rPr lang="en-US" sz="1300" dirty="0">
                <a:solidFill>
                  <a:srgbClr val="008080"/>
                </a:solidFill>
                <a:latin typeface="Consolas" panose="020B0609020204030204" pitchFamily="49" charset="0"/>
              </a:rPr>
              <a:t>&lt;&lt;</a:t>
            </a:r>
            <a:r>
              <a:rPr lang="en-US" sz="1300" dirty="0">
                <a:solidFill>
                  <a:srgbClr val="000000"/>
                </a:solidFill>
                <a:latin typeface="Consolas" panose="020B0609020204030204" pitchFamily="49" charset="0"/>
              </a:rPr>
              <a:t> </a:t>
            </a:r>
            <a:r>
              <a:rPr lang="en-US" sz="1300" dirty="0">
                <a:solidFill>
                  <a:srgbClr val="A31515"/>
                </a:solidFill>
                <a:latin typeface="Consolas" panose="020B0609020204030204" pitchFamily="49" charset="0"/>
              </a:rPr>
              <a:t>"\</a:t>
            </a:r>
            <a:r>
              <a:rPr lang="en-US" sz="1300" dirty="0" err="1">
                <a:solidFill>
                  <a:srgbClr val="A31515"/>
                </a:solidFill>
                <a:latin typeface="Consolas" panose="020B0609020204030204" pitchFamily="49" charset="0"/>
              </a:rPr>
              <a:t>nOverloaded</a:t>
            </a:r>
            <a:r>
              <a:rPr lang="en-US" sz="1300" dirty="0">
                <a:solidFill>
                  <a:srgbClr val="A31515"/>
                </a:solidFill>
                <a:latin typeface="Consolas" panose="020B0609020204030204" pitchFamily="49" charset="0"/>
              </a:rPr>
              <a:t> new [] called"</a:t>
            </a:r>
            <a:r>
              <a:rPr lang="en-US" sz="1300" dirty="0">
                <a:solidFill>
                  <a:srgbClr val="000000"/>
                </a:solidFill>
                <a:latin typeface="Consolas" panose="020B0609020204030204" pitchFamily="49" charset="0"/>
              </a:rPr>
              <a:t> </a:t>
            </a:r>
            <a:r>
              <a:rPr lang="en-US" sz="1300" dirty="0">
                <a:solidFill>
                  <a:srgbClr val="008080"/>
                </a:solidFill>
                <a:latin typeface="Consolas" panose="020B0609020204030204" pitchFamily="49" charset="0"/>
              </a:rPr>
              <a:t>&lt;&lt;</a:t>
            </a:r>
            <a:r>
              <a:rPr lang="en-US" sz="1300" dirty="0">
                <a:solidFill>
                  <a:srgbClr val="000000"/>
                </a:solidFill>
                <a:latin typeface="Consolas" panose="020B0609020204030204" pitchFamily="49" charset="0"/>
              </a:rPr>
              <a:t> </a:t>
            </a:r>
            <a:r>
              <a:rPr lang="en-US" sz="1300" dirty="0" err="1">
                <a:solidFill>
                  <a:srgbClr val="000000"/>
                </a:solidFill>
                <a:latin typeface="Consolas" panose="020B0609020204030204" pitchFamily="49" charset="0"/>
              </a:rPr>
              <a:t>endl</a:t>
            </a:r>
            <a:r>
              <a:rPr lang="en-US" sz="1300" dirty="0">
                <a:solidFill>
                  <a:srgbClr val="000000"/>
                </a:solidFill>
                <a:latin typeface="Consolas" panose="020B0609020204030204" pitchFamily="49" charset="0"/>
              </a:rPr>
              <a:t>;</a:t>
            </a:r>
          </a:p>
          <a:p>
            <a:pPr marL="0" indent="0">
              <a:buNone/>
            </a:pPr>
            <a:r>
              <a:rPr lang="en-US" sz="1300" dirty="0">
                <a:solidFill>
                  <a:srgbClr val="000000"/>
                </a:solidFill>
                <a:latin typeface="Consolas" panose="020B0609020204030204" pitchFamily="49" charset="0"/>
              </a:rPr>
              <a:t>        </a:t>
            </a:r>
            <a:r>
              <a:rPr lang="en-US" sz="1300" dirty="0">
                <a:solidFill>
                  <a:srgbClr val="0000FF"/>
                </a:solidFill>
                <a:latin typeface="Consolas" panose="020B0609020204030204" pitchFamily="49" charset="0"/>
              </a:rPr>
              <a:t>void</a:t>
            </a:r>
            <a:r>
              <a:rPr lang="en-US" sz="1300" dirty="0">
                <a:solidFill>
                  <a:srgbClr val="000000"/>
                </a:solidFill>
                <a:latin typeface="Consolas" panose="020B0609020204030204" pitchFamily="49" charset="0"/>
              </a:rPr>
              <a:t>* p = ::</a:t>
            </a:r>
            <a:r>
              <a:rPr lang="en-US" sz="1300" dirty="0">
                <a:solidFill>
                  <a:srgbClr val="0000FF"/>
                </a:solidFill>
                <a:latin typeface="Consolas" panose="020B0609020204030204" pitchFamily="49" charset="0"/>
              </a:rPr>
              <a:t>operator new[]</a:t>
            </a:r>
            <a:r>
              <a:rPr lang="en-US" sz="1300" dirty="0">
                <a:solidFill>
                  <a:srgbClr val="000000"/>
                </a:solidFill>
                <a:latin typeface="Consolas" panose="020B0609020204030204" pitchFamily="49" charset="0"/>
              </a:rPr>
              <a:t>(</a:t>
            </a:r>
            <a:r>
              <a:rPr lang="en-US" sz="1300" dirty="0">
                <a:solidFill>
                  <a:srgbClr val="808080"/>
                </a:solidFill>
                <a:latin typeface="Consolas" panose="020B0609020204030204" pitchFamily="49" charset="0"/>
              </a:rPr>
              <a:t>s</a:t>
            </a:r>
            <a:r>
              <a:rPr lang="en-US" sz="1300" dirty="0">
                <a:solidFill>
                  <a:srgbClr val="000000"/>
                </a:solidFill>
                <a:latin typeface="Consolas" panose="020B0609020204030204" pitchFamily="49" charset="0"/>
              </a:rPr>
              <a:t>); </a:t>
            </a:r>
            <a:r>
              <a:rPr lang="en-US" sz="1300" dirty="0">
                <a:solidFill>
                  <a:srgbClr val="008000"/>
                </a:solidFill>
                <a:latin typeface="Consolas" panose="020B0609020204030204" pitchFamily="49" charset="0"/>
              </a:rPr>
              <a:t>//:: calls standard new [] operator</a:t>
            </a:r>
            <a:endParaRPr lang="en-US" sz="1300" dirty="0">
              <a:solidFill>
                <a:srgbClr val="000000"/>
              </a:solidFill>
              <a:latin typeface="Consolas" panose="020B0609020204030204" pitchFamily="49" charset="0"/>
            </a:endParaRPr>
          </a:p>
          <a:p>
            <a:pPr marL="0" indent="0">
              <a:buNone/>
            </a:pPr>
            <a:r>
              <a:rPr lang="en-US" sz="1300" dirty="0">
                <a:solidFill>
                  <a:srgbClr val="000000"/>
                </a:solidFill>
                <a:latin typeface="Consolas" panose="020B0609020204030204" pitchFamily="49" charset="0"/>
              </a:rPr>
              <a:t>        </a:t>
            </a:r>
            <a:r>
              <a:rPr lang="en-US" sz="1300" dirty="0">
                <a:solidFill>
                  <a:srgbClr val="0000FF"/>
                </a:solidFill>
                <a:latin typeface="Consolas" panose="020B0609020204030204" pitchFamily="49" charset="0"/>
              </a:rPr>
              <a:t>return</a:t>
            </a:r>
            <a:r>
              <a:rPr lang="en-US" sz="1300" dirty="0">
                <a:solidFill>
                  <a:srgbClr val="000000"/>
                </a:solidFill>
                <a:latin typeface="Consolas" panose="020B0609020204030204" pitchFamily="49" charset="0"/>
              </a:rPr>
              <a:t> p;</a:t>
            </a:r>
          </a:p>
          <a:p>
            <a:pPr marL="0" indent="0">
              <a:buNone/>
            </a:pPr>
            <a:r>
              <a:rPr lang="en-PK" sz="1300" dirty="0">
                <a:solidFill>
                  <a:srgbClr val="000000"/>
                </a:solidFill>
                <a:latin typeface="Consolas" panose="020B0609020204030204" pitchFamily="49" charset="0"/>
              </a:rPr>
              <a:t>    }</a:t>
            </a:r>
          </a:p>
          <a:p>
            <a:pPr marL="0" indent="0">
              <a:buNone/>
            </a:pPr>
            <a:r>
              <a:rPr lang="en-PK" sz="1300" dirty="0">
                <a:solidFill>
                  <a:srgbClr val="000000"/>
                </a:solidFill>
                <a:latin typeface="Consolas" panose="020B0609020204030204" pitchFamily="49" charset="0"/>
              </a:rPr>
              <a:t>};</a:t>
            </a:r>
          </a:p>
        </p:txBody>
      </p:sp>
      <p:sp>
        <p:nvSpPr>
          <p:cNvPr id="4" name="Slide Number Placeholder 3">
            <a:extLst>
              <a:ext uri="{FF2B5EF4-FFF2-40B4-BE49-F238E27FC236}">
                <a16:creationId xmlns:a16="http://schemas.microsoft.com/office/drawing/2014/main" id="{C7EDF6BD-FD98-4286-BA6C-C71EDBE06E69}"/>
              </a:ext>
            </a:extLst>
          </p:cNvPr>
          <p:cNvSpPr>
            <a:spLocks noGrp="1"/>
          </p:cNvSpPr>
          <p:nvPr>
            <p:ph type="sldNum" sz="quarter" idx="12"/>
          </p:nvPr>
        </p:nvSpPr>
        <p:spPr/>
        <p:txBody>
          <a:bodyPr/>
          <a:lstStyle/>
          <a:p>
            <a:fld id="{25C2CBD0-4E8A-462D-9424-859647FC3ED0}" type="slidenum">
              <a:rPr lang="en-US" smtClean="0"/>
              <a:pPr/>
              <a:t>65</a:t>
            </a:fld>
            <a:endParaRPr lang="en-US"/>
          </a:p>
        </p:txBody>
      </p:sp>
      <p:sp>
        <p:nvSpPr>
          <p:cNvPr id="5" name="TextBox 4">
            <a:extLst>
              <a:ext uri="{FF2B5EF4-FFF2-40B4-BE49-F238E27FC236}">
                <a16:creationId xmlns:a16="http://schemas.microsoft.com/office/drawing/2014/main" id="{9ED7A968-3149-4304-B237-2C13327DD018}"/>
              </a:ext>
            </a:extLst>
          </p:cNvPr>
          <p:cNvSpPr txBox="1"/>
          <p:nvPr/>
        </p:nvSpPr>
        <p:spPr>
          <a:xfrm>
            <a:off x="4886888" y="1359639"/>
            <a:ext cx="4110421" cy="2585323"/>
          </a:xfrm>
          <a:prstGeom prst="rect">
            <a:avLst/>
          </a:prstGeom>
          <a:solidFill>
            <a:schemeClr val="bg1"/>
          </a:solidFill>
          <a:ln>
            <a:solidFill>
              <a:schemeClr val="tx1"/>
            </a:solidFill>
          </a:ln>
        </p:spPr>
        <p:txBody>
          <a:bodyPr wrap="none" rtlCol="0">
            <a:spAutoFit/>
          </a:bodyPr>
          <a:lstStyle/>
          <a:p>
            <a:endParaRPr lang="en-PK"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PK"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myClass</a:t>
            </a:r>
            <a:r>
              <a:rPr lang="en-US" dirty="0">
                <a:solidFill>
                  <a:srgbClr val="000000"/>
                </a:solidFill>
                <a:latin typeface="Consolas" panose="020B0609020204030204" pitchFamily="49" charset="0"/>
              </a:rPr>
              <a:t> *p=</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myClass</a:t>
            </a:r>
            <a:r>
              <a:rPr lang="en-US" dirty="0">
                <a:solidFill>
                  <a:srgbClr val="000000"/>
                </a:solidFill>
                <a:latin typeface="Consolas" panose="020B0609020204030204" pitchFamily="49" charset="0"/>
              </a:rPr>
              <a:t>[5]; </a:t>
            </a:r>
          </a:p>
          <a:p>
            <a:r>
              <a:rPr lang="en-US" dirty="0">
                <a:solidFill>
                  <a:srgbClr val="008000"/>
                </a:solidFill>
                <a:latin typeface="Consolas" panose="020B0609020204030204" pitchFamily="49" charset="0"/>
              </a:rPr>
              <a:t>    //calls overloaded new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p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myClass</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//calls overloaded new</a:t>
            </a:r>
            <a:endParaRPr lang="en-US" dirty="0">
              <a:solidFill>
                <a:srgbClr val="000000"/>
              </a:solidFill>
              <a:latin typeface="Consolas" panose="020B0609020204030204" pitchFamily="49" charset="0"/>
            </a:endParaRPr>
          </a:p>
          <a:p>
            <a:r>
              <a:rPr lang="en-PK" dirty="0">
                <a:solidFill>
                  <a:srgbClr val="000000"/>
                </a:solidFill>
                <a:latin typeface="Consolas" panose="020B0609020204030204" pitchFamily="49" charset="0"/>
              </a:rPr>
              <a:t>}</a:t>
            </a:r>
            <a:endParaRPr lang="en-PK" dirty="0"/>
          </a:p>
          <a:p>
            <a:endParaRPr lang="en-PK" dirty="0"/>
          </a:p>
        </p:txBody>
      </p:sp>
      <p:sp>
        <p:nvSpPr>
          <p:cNvPr id="6" name="Rectangle 2">
            <a:extLst>
              <a:ext uri="{FF2B5EF4-FFF2-40B4-BE49-F238E27FC236}">
                <a16:creationId xmlns:a16="http://schemas.microsoft.com/office/drawing/2014/main" id="{F945D341-57F1-4CD1-9946-582B4C5F3116}"/>
              </a:ext>
            </a:extLst>
          </p:cNvPr>
          <p:cNvSpPr>
            <a:spLocks noGrp="1" noChangeArrowheads="1"/>
          </p:cNvSpPr>
          <p:nvPr>
            <p:ph type="title"/>
          </p:nvPr>
        </p:nvSpPr>
        <p:spPr>
          <a:xfrm>
            <a:off x="5067300" y="105995"/>
            <a:ext cx="8153400" cy="1066800"/>
          </a:xfrm>
        </p:spPr>
        <p:txBody>
          <a:bodyPr>
            <a:normAutofit fontScale="90000"/>
          </a:bodyPr>
          <a:lstStyle/>
          <a:p>
            <a:r>
              <a:rPr lang="en-US" dirty="0"/>
              <a:t>new vs new[ ] </a:t>
            </a:r>
            <a:br>
              <a:rPr lang="en-US" dirty="0"/>
            </a:br>
            <a:r>
              <a:rPr lang="en-US" dirty="0"/>
              <a:t>operator overloaded</a:t>
            </a:r>
          </a:p>
        </p:txBody>
      </p:sp>
    </p:spTree>
    <p:extLst>
      <p:ext uri="{BB962C8B-B14F-4D97-AF65-F5344CB8AC3E}">
        <p14:creationId xmlns:p14="http://schemas.microsoft.com/office/powerpoint/2010/main" val="20406014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solidFill>
            <a:schemeClr val="bg1"/>
          </a:solidFill>
        </p:spPr>
        <p:txBody>
          <a:bodyPr>
            <a:noAutofit/>
          </a:bodyPr>
          <a:lstStyle/>
          <a:p>
            <a:r>
              <a:rPr lang="en-US" dirty="0"/>
              <a:t>Calling an overloaded operator from native data types</a:t>
            </a:r>
          </a:p>
        </p:txBody>
      </p:sp>
      <p:sp>
        <p:nvSpPr>
          <p:cNvPr id="4099" name="Content Placeholder 2"/>
          <p:cNvSpPr>
            <a:spLocks noGrp="1"/>
          </p:cNvSpPr>
          <p:nvPr>
            <p:ph idx="1"/>
          </p:nvPr>
        </p:nvSpPr>
        <p:spPr/>
        <p:txBody>
          <a:bodyPr>
            <a:normAutofit/>
          </a:bodyPr>
          <a:lstStyle/>
          <a:p>
            <a:endParaRPr lang="en-US" dirty="0"/>
          </a:p>
          <a:p>
            <a:pPr lvl="1">
              <a:buFontTx/>
              <a:buNone/>
            </a:pPr>
            <a:r>
              <a:rPr lang="en-US" b="1" dirty="0">
                <a:solidFill>
                  <a:srgbClr val="0070C0"/>
                </a:solidFill>
                <a:cs typeface="Tahoma" panose="020B0604030504040204" pitchFamily="34" charset="0"/>
              </a:rPr>
              <a:t>	</a:t>
            </a:r>
            <a:r>
              <a:rPr lang="en-US" b="1" dirty="0">
                <a:solidFill>
                  <a:srgbClr val="0070C0"/>
                </a:solidFill>
                <a:latin typeface="Consolas" panose="020B0609020204030204" pitchFamily="49" charset="0"/>
                <a:cs typeface="Courier New" panose="02070309020205020404" pitchFamily="49" charset="0"/>
              </a:rPr>
              <a:t>int </a:t>
            </a:r>
            <a:r>
              <a:rPr lang="en-US" dirty="0">
                <a:latin typeface="Consolas" panose="020B0609020204030204" pitchFamily="49" charset="0"/>
                <a:cs typeface="Courier New" panose="02070309020205020404" pitchFamily="49" charset="0"/>
              </a:rPr>
              <a:t>var;</a:t>
            </a:r>
          </a:p>
          <a:p>
            <a:pPr lvl="1">
              <a:buFontTx/>
              <a:buNone/>
            </a:pPr>
            <a:r>
              <a:rPr lang="en-US" b="1" dirty="0">
                <a:solidFill>
                  <a:srgbClr val="00B050"/>
                </a:solidFill>
                <a:latin typeface="Consolas" panose="020B0609020204030204" pitchFamily="49" charset="0"/>
                <a:cs typeface="Courier New" panose="02070309020205020404" pitchFamily="49" charset="0"/>
              </a:rPr>
              <a:t>	Point </a:t>
            </a:r>
            <a:r>
              <a:rPr lang="en-US" dirty="0">
                <a:latin typeface="Consolas" panose="020B0609020204030204" pitchFamily="49" charset="0"/>
                <a:cs typeface="Courier New" panose="02070309020205020404" pitchFamily="49" charset="0"/>
              </a:rPr>
              <a:t>object;</a:t>
            </a:r>
          </a:p>
          <a:p>
            <a:pPr lvl="1">
              <a:buFontTx/>
              <a:buNone/>
            </a:pPr>
            <a:r>
              <a:rPr lang="en-US" dirty="0">
                <a:latin typeface="Consolas" panose="020B0609020204030204" pitchFamily="49" charset="0"/>
                <a:cs typeface="Courier New" panose="02070309020205020404" pitchFamily="49" charset="0"/>
              </a:rPr>
              <a:t>	var = var + object; </a:t>
            </a:r>
          </a:p>
          <a:p>
            <a:pPr lvl="1">
              <a:buFontTx/>
              <a:buNone/>
            </a:pPr>
            <a:endParaRPr lang="en-US" dirty="0">
              <a:cs typeface="Tahoma" panose="020B0604030504040204" pitchFamily="34" charset="0"/>
            </a:endParaRPr>
          </a:p>
          <a:p>
            <a:pPr algn="just"/>
            <a:r>
              <a:rPr lang="en-US" dirty="0"/>
              <a:t>In above example, it seems that we need to overload + operator for integer (native-data type). </a:t>
            </a:r>
          </a:p>
          <a:p>
            <a:pPr algn="just"/>
            <a:endParaRPr lang="en-US" dirty="0"/>
          </a:p>
          <a:p>
            <a:pPr algn="just"/>
            <a:r>
              <a:rPr lang="en-US" dirty="0"/>
              <a:t>But in operator overloading we </a:t>
            </a:r>
            <a:r>
              <a:rPr lang="en-US" b="1" i="1" dirty="0">
                <a:solidFill>
                  <a:srgbClr val="FF0000"/>
                </a:solidFill>
              </a:rPr>
              <a:t>can't change the functionality of integer (or any primitive) data type</a:t>
            </a:r>
          </a:p>
          <a:p>
            <a:endParaRPr lang="en-US" dirty="0">
              <a:cs typeface="Tahoma" panose="020B0604030504040204" pitchFamily="34" charset="0"/>
            </a:endParaRPr>
          </a:p>
          <a:p>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332D99D4-7F7B-4CF8-BD63-75A990295DD0}"/>
              </a:ext>
            </a:extLst>
          </p:cNvPr>
          <p:cNvSpPr>
            <a:spLocks noGrp="1"/>
          </p:cNvSpPr>
          <p:nvPr>
            <p:ph type="sldNum" sz="quarter" idx="12"/>
          </p:nvPr>
        </p:nvSpPr>
        <p:spPr/>
        <p:txBody>
          <a:bodyPr/>
          <a:lstStyle/>
          <a:p>
            <a:fld id="{25C2CBD0-4E8A-462D-9424-859647FC3ED0}" type="slidenum">
              <a:rPr lang="en-US" smtClean="0"/>
              <a:pPr/>
              <a:t>66</a:t>
            </a:fld>
            <a:endParaRPr lang="en-US"/>
          </a:p>
        </p:txBody>
      </p:sp>
    </p:spTree>
    <p:extLst>
      <p:ext uri="{BB962C8B-B14F-4D97-AF65-F5344CB8AC3E}">
        <p14:creationId xmlns:p14="http://schemas.microsoft.com/office/powerpoint/2010/main" val="23664078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4099">
                                            <p:txEl>
                                              <p:pRg st="3" end="3"/>
                                            </p:txEl>
                                          </p:spTgt>
                                        </p:tgtEl>
                                        <p:attrNameLst>
                                          <p:attrName>style.color</p:attrName>
                                        </p:attrNameLst>
                                      </p:cBhvr>
                                      <p:to>
                                        <p:clrVal>
                                          <a:srgbClr val="FF0000"/>
                                        </p:clrVal>
                                      </p:to>
                                    </p:set>
                                    <p:set>
                                      <p:cBhvr>
                                        <p:cTn id="7" dur="500" fill="hold"/>
                                        <p:tgtEl>
                                          <p:spTgt spid="4099">
                                            <p:txEl>
                                              <p:pRg st="3" end="3"/>
                                            </p:txEl>
                                          </p:spTgt>
                                        </p:tgtEl>
                                        <p:attrNameLst>
                                          <p:attrName>fillcolor</p:attrName>
                                        </p:attrNameLst>
                                      </p:cBhvr>
                                      <p:to>
                                        <p:clrVal>
                                          <a:srgbClr val="FF0000"/>
                                        </p:clrVal>
                                      </p:to>
                                    </p:set>
                                    <p:set>
                                      <p:cBhvr>
                                        <p:cTn id="8" dur="500" fill="hold"/>
                                        <p:tgtEl>
                                          <p:spTgt spid="4099">
                                            <p:txEl>
                                              <p:pRg st="3" end="3"/>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9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95300" y="327416"/>
            <a:ext cx="8153400" cy="829733"/>
          </a:xfrm>
          <a:solidFill>
            <a:schemeClr val="bg1"/>
          </a:solidFill>
        </p:spPr>
        <p:txBody>
          <a:bodyPr>
            <a:noAutofit/>
          </a:bodyPr>
          <a:lstStyle/>
          <a:p>
            <a:r>
              <a:rPr lang="en-US" dirty="0"/>
              <a:t>Calling an overloaded operator from native data types</a:t>
            </a:r>
          </a:p>
        </p:txBody>
      </p:sp>
      <p:sp>
        <p:nvSpPr>
          <p:cNvPr id="5123" name="Content Placeholder 2"/>
          <p:cNvSpPr>
            <a:spLocks noGrp="1"/>
          </p:cNvSpPr>
          <p:nvPr>
            <p:ph idx="1"/>
          </p:nvPr>
        </p:nvSpPr>
        <p:spPr>
          <a:xfrm>
            <a:off x="483577" y="1508126"/>
            <a:ext cx="8153400" cy="4848225"/>
          </a:xfrm>
        </p:spPr>
        <p:txBody>
          <a:bodyPr/>
          <a:lstStyle/>
          <a:p>
            <a:pPr algn="just"/>
            <a:r>
              <a:rPr lang="en-US" b="1" i="1" dirty="0">
                <a:solidFill>
                  <a:srgbClr val="FF0000"/>
                </a:solidFill>
              </a:rPr>
              <a:t>Friend functions </a:t>
            </a:r>
            <a:r>
              <a:rPr lang="en-US" dirty="0"/>
              <a:t>can help solve this problem.</a:t>
            </a:r>
          </a:p>
          <a:p>
            <a:endParaRPr lang="en-US" dirty="0"/>
          </a:p>
          <a:p>
            <a:r>
              <a:rPr lang="en-US" dirty="0"/>
              <a:t>A Friend function </a:t>
            </a:r>
            <a:r>
              <a:rPr lang="en-US" dirty="0">
                <a:solidFill>
                  <a:srgbClr val="0070C0"/>
                </a:solidFill>
              </a:rPr>
              <a:t>does not need</a:t>
            </a:r>
            <a:r>
              <a:rPr lang="en-US" dirty="0"/>
              <a:t> an object of a class for its calling.</a:t>
            </a:r>
          </a:p>
          <a:p>
            <a:endParaRPr lang="en-US" dirty="0"/>
          </a:p>
          <a:p>
            <a:pPr algn="just"/>
            <a:r>
              <a:rPr lang="en-US" dirty="0"/>
              <a:t>Thus, with a simple trick we can set parameter1 of an overloaded operator to a native data type and parameter2 to class object.</a:t>
            </a:r>
          </a:p>
          <a:p>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2CCA23B7-42E3-4C22-80EC-3B18E3C15B65}"/>
              </a:ext>
            </a:extLst>
          </p:cNvPr>
          <p:cNvSpPr>
            <a:spLocks noGrp="1"/>
          </p:cNvSpPr>
          <p:nvPr>
            <p:ph type="sldNum" sz="quarter" idx="12"/>
          </p:nvPr>
        </p:nvSpPr>
        <p:spPr/>
        <p:txBody>
          <a:bodyPr/>
          <a:lstStyle/>
          <a:p>
            <a:fld id="{25C2CBD0-4E8A-462D-9424-859647FC3ED0}" type="slidenum">
              <a:rPr lang="en-US" smtClean="0"/>
              <a:pPr/>
              <a:t>67</a:t>
            </a:fld>
            <a:endParaRPr lang="en-US"/>
          </a:p>
        </p:txBody>
      </p:sp>
    </p:spTree>
    <p:extLst>
      <p:ext uri="{BB962C8B-B14F-4D97-AF65-F5344CB8AC3E}">
        <p14:creationId xmlns:p14="http://schemas.microsoft.com/office/powerpoint/2010/main" val="22824992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dirty="0"/>
              <a:t>Friend Functions</a:t>
            </a:r>
          </a:p>
        </p:txBody>
      </p:sp>
      <p:sp>
        <p:nvSpPr>
          <p:cNvPr id="5123" name="Content Placeholder 2"/>
          <p:cNvSpPr>
            <a:spLocks noGrp="1"/>
          </p:cNvSpPr>
          <p:nvPr>
            <p:ph idx="1"/>
          </p:nvPr>
        </p:nvSpPr>
        <p:spPr/>
        <p:txBody>
          <a:bodyPr/>
          <a:lstStyle/>
          <a:p>
            <a:r>
              <a:rPr lang="en-US" dirty="0"/>
              <a:t>Friend functions: can be given special grant to access private and protected members. A friend function can be:</a:t>
            </a:r>
          </a:p>
          <a:p>
            <a:pPr marL="0" indent="0">
              <a:buNone/>
            </a:pPr>
            <a:br>
              <a:rPr lang="en-US" dirty="0"/>
            </a:br>
            <a:r>
              <a:rPr lang="en-US" dirty="0"/>
              <a:t>	a) method of another class</a:t>
            </a:r>
          </a:p>
          <a:p>
            <a:r>
              <a:rPr lang="en-US" dirty="0"/>
              <a:t>   	b) global function</a:t>
            </a:r>
          </a:p>
          <a:p>
            <a:endParaRPr lang="en-US" dirty="0"/>
          </a:p>
          <a:p>
            <a:r>
              <a:rPr lang="en-US" dirty="0"/>
              <a:t>Friends should be used only for limited purpose, too many functions declared as friends with protected or private data access, lessens the value of encapsulation</a:t>
            </a:r>
          </a:p>
          <a:p>
            <a:endParaRPr lang="en-US" dirty="0"/>
          </a:p>
          <a:p>
            <a:endParaRPr lang="en-US" dirty="0"/>
          </a:p>
        </p:txBody>
      </p:sp>
      <p:sp>
        <p:nvSpPr>
          <p:cNvPr id="2" name="Slide Number Placeholder 1">
            <a:extLst>
              <a:ext uri="{FF2B5EF4-FFF2-40B4-BE49-F238E27FC236}">
                <a16:creationId xmlns:a16="http://schemas.microsoft.com/office/drawing/2014/main" id="{29892332-4DEC-4AAD-A1BD-10BA3F2A06B4}"/>
              </a:ext>
            </a:extLst>
          </p:cNvPr>
          <p:cNvSpPr>
            <a:spLocks noGrp="1"/>
          </p:cNvSpPr>
          <p:nvPr>
            <p:ph type="sldNum" sz="quarter" idx="12"/>
          </p:nvPr>
        </p:nvSpPr>
        <p:spPr/>
        <p:txBody>
          <a:bodyPr/>
          <a:lstStyle/>
          <a:p>
            <a:fld id="{25C2CBD0-4E8A-462D-9424-859647FC3ED0}" type="slidenum">
              <a:rPr lang="en-US" smtClean="0"/>
              <a:pPr/>
              <a:t>68</a:t>
            </a:fld>
            <a:endParaRPr lang="en-US"/>
          </a:p>
        </p:txBody>
      </p:sp>
    </p:spTree>
    <p:extLst>
      <p:ext uri="{BB962C8B-B14F-4D97-AF65-F5344CB8AC3E}">
        <p14:creationId xmlns:p14="http://schemas.microsoft.com/office/powerpoint/2010/main" val="19265893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r>
              <a:rPr lang="en-US" dirty="0"/>
              <a:t>Calling an overloaded operator from native data types</a:t>
            </a:r>
          </a:p>
        </p:txBody>
      </p:sp>
      <p:sp>
        <p:nvSpPr>
          <p:cNvPr id="6147" name="Content Placeholder 2"/>
          <p:cNvSpPr>
            <a:spLocks noGrp="1"/>
          </p:cNvSpPr>
          <p:nvPr>
            <p:ph idx="1"/>
          </p:nvPr>
        </p:nvSpPr>
        <p:spPr/>
        <p:txBody>
          <a:bodyPr/>
          <a:lstStyle/>
          <a:p>
            <a:r>
              <a:rPr lang="en-US" dirty="0"/>
              <a:t>For friend function the syntax is changed, the first operator is moved from calling object to first parameter of function.</a:t>
            </a:r>
          </a:p>
          <a:p>
            <a:pPr marL="0" indent="0">
              <a:buNone/>
            </a:pPr>
            <a:r>
              <a:rPr lang="en-US" dirty="0"/>
              <a:t>  </a:t>
            </a:r>
            <a:r>
              <a:rPr lang="en-US" sz="2800" b="1" i="1" dirty="0">
                <a:solidFill>
                  <a:srgbClr val="FF0000"/>
                </a:solidFill>
              </a:rPr>
              <a:t>friend</a:t>
            </a:r>
            <a:r>
              <a:rPr lang="en-US" sz="2800" b="1" dirty="0"/>
              <a:t> </a:t>
            </a:r>
            <a:r>
              <a:rPr lang="en-US" sz="2800" b="1" dirty="0" err="1"/>
              <a:t>datatype</a:t>
            </a:r>
            <a:r>
              <a:rPr lang="en-US" sz="2800" b="1" dirty="0"/>
              <a:t> operator+ (</a:t>
            </a:r>
            <a:r>
              <a:rPr lang="en-US" sz="2800" b="1" dirty="0" err="1"/>
              <a:t>datatype</a:t>
            </a:r>
            <a:r>
              <a:rPr lang="en-US" sz="2800" b="1" dirty="0"/>
              <a:t>, </a:t>
            </a:r>
            <a:r>
              <a:rPr lang="en-US" sz="2800" b="1" dirty="0" err="1"/>
              <a:t>datatype</a:t>
            </a:r>
            <a:r>
              <a:rPr lang="en-US" sz="2800" b="1" dirty="0"/>
              <a:t>)</a:t>
            </a:r>
            <a:endParaRPr lang="en-US" b="1" dirty="0"/>
          </a:p>
        </p:txBody>
      </p:sp>
      <p:sp>
        <p:nvSpPr>
          <p:cNvPr id="2" name="Slide Number Placeholder 1">
            <a:extLst>
              <a:ext uri="{FF2B5EF4-FFF2-40B4-BE49-F238E27FC236}">
                <a16:creationId xmlns:a16="http://schemas.microsoft.com/office/drawing/2014/main" id="{75DCB9C2-0567-468A-9A46-E2932EC6BAF2}"/>
              </a:ext>
            </a:extLst>
          </p:cNvPr>
          <p:cNvSpPr>
            <a:spLocks noGrp="1"/>
          </p:cNvSpPr>
          <p:nvPr>
            <p:ph type="sldNum" sz="quarter" idx="12"/>
          </p:nvPr>
        </p:nvSpPr>
        <p:spPr/>
        <p:txBody>
          <a:bodyPr/>
          <a:lstStyle/>
          <a:p>
            <a:fld id="{25C2CBD0-4E8A-462D-9424-859647FC3ED0}" type="slidenum">
              <a:rPr lang="en-US" smtClean="0"/>
              <a:pPr/>
              <a:t>69</a:t>
            </a:fld>
            <a:endParaRPr lang="en-US"/>
          </a:p>
        </p:txBody>
      </p:sp>
      <p:sp>
        <p:nvSpPr>
          <p:cNvPr id="6" name="Text Box 6"/>
          <p:cNvSpPr txBox="1">
            <a:spLocks noChangeArrowheads="1"/>
          </p:cNvSpPr>
          <p:nvPr/>
        </p:nvSpPr>
        <p:spPr bwMode="auto">
          <a:xfrm>
            <a:off x="152400" y="5400135"/>
            <a:ext cx="4114800" cy="708025"/>
          </a:xfrm>
          <a:prstGeom prst="rect">
            <a:avLst/>
          </a:prstGeom>
          <a:ln>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spcBef>
                <a:spcPct val="50000"/>
              </a:spcBef>
              <a:defRPr/>
            </a:pPr>
            <a:r>
              <a:rPr lang="en-US" sz="2000" b="1" dirty="0"/>
              <a:t>return parameter (can be </a:t>
            </a:r>
            <a:r>
              <a:rPr lang="en-US" sz="2000" b="1" dirty="0">
                <a:solidFill>
                  <a:srgbClr val="0070C0"/>
                </a:solidFill>
              </a:rPr>
              <a:t>native data type</a:t>
            </a:r>
            <a:r>
              <a:rPr lang="en-US" sz="2000" b="1" dirty="0"/>
              <a:t> or </a:t>
            </a:r>
            <a:r>
              <a:rPr lang="en-US" sz="2000" b="1" dirty="0">
                <a:solidFill>
                  <a:srgbClr val="0070C0"/>
                </a:solidFill>
              </a:rPr>
              <a:t>user defined data type</a:t>
            </a:r>
            <a:r>
              <a:rPr lang="en-US" sz="2000" b="1" dirty="0"/>
              <a:t>)</a:t>
            </a:r>
          </a:p>
        </p:txBody>
      </p:sp>
      <p:sp>
        <p:nvSpPr>
          <p:cNvPr id="19460" name="Line 8"/>
          <p:cNvSpPr>
            <a:spLocks noChangeShapeType="1"/>
          </p:cNvSpPr>
          <p:nvPr/>
        </p:nvSpPr>
        <p:spPr bwMode="auto">
          <a:xfrm flipH="1">
            <a:off x="990600" y="2451654"/>
            <a:ext cx="1523996" cy="2948481"/>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Text Box 6"/>
          <p:cNvSpPr txBox="1">
            <a:spLocks noChangeArrowheads="1"/>
          </p:cNvSpPr>
          <p:nvPr/>
        </p:nvSpPr>
        <p:spPr bwMode="auto">
          <a:xfrm>
            <a:off x="4876800" y="4712384"/>
            <a:ext cx="4075946" cy="708025"/>
          </a:xfrm>
          <a:prstGeom prst="rect">
            <a:avLst/>
          </a:prstGeom>
          <a:ln>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spcBef>
                <a:spcPct val="50000"/>
              </a:spcBef>
              <a:defRPr/>
            </a:pPr>
            <a:r>
              <a:rPr lang="en-US" sz="2000" b="1" dirty="0"/>
              <a:t>Second parameter (can be </a:t>
            </a:r>
            <a:r>
              <a:rPr lang="en-US" sz="2000" b="1" dirty="0">
                <a:solidFill>
                  <a:srgbClr val="0070C0"/>
                </a:solidFill>
              </a:rPr>
              <a:t>native data type</a:t>
            </a:r>
            <a:r>
              <a:rPr lang="en-US" sz="2000" b="1" dirty="0"/>
              <a:t> or </a:t>
            </a:r>
            <a:r>
              <a:rPr lang="en-US" sz="2000" b="1" dirty="0">
                <a:solidFill>
                  <a:srgbClr val="0070C0"/>
                </a:solidFill>
              </a:rPr>
              <a:t>user defined data type</a:t>
            </a:r>
            <a:r>
              <a:rPr lang="en-US" sz="2000" b="1" dirty="0"/>
              <a:t>)</a:t>
            </a:r>
          </a:p>
        </p:txBody>
      </p:sp>
      <p:sp>
        <p:nvSpPr>
          <p:cNvPr id="10" name="Text Box 6"/>
          <p:cNvSpPr txBox="1">
            <a:spLocks noChangeArrowheads="1"/>
          </p:cNvSpPr>
          <p:nvPr/>
        </p:nvSpPr>
        <p:spPr bwMode="auto">
          <a:xfrm>
            <a:off x="2362200" y="3657060"/>
            <a:ext cx="3962400" cy="708025"/>
          </a:xfrm>
          <a:prstGeom prst="rect">
            <a:avLst/>
          </a:prstGeom>
          <a:ln>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spcBef>
                <a:spcPct val="50000"/>
              </a:spcBef>
              <a:defRPr/>
            </a:pPr>
            <a:r>
              <a:rPr lang="en-US" sz="2000" b="1" dirty="0"/>
              <a:t>First parameter (can be </a:t>
            </a:r>
            <a:r>
              <a:rPr lang="en-US" sz="2000" b="1" u="sng" dirty="0">
                <a:solidFill>
                  <a:srgbClr val="0070C0"/>
                </a:solidFill>
              </a:rPr>
              <a:t>native data </a:t>
            </a:r>
            <a:r>
              <a:rPr lang="en-US" sz="2000" b="1" dirty="0"/>
              <a:t>type or user </a:t>
            </a:r>
            <a:r>
              <a:rPr lang="en-US" sz="2000" b="1" dirty="0">
                <a:solidFill>
                  <a:srgbClr val="0070C0"/>
                </a:solidFill>
              </a:rPr>
              <a:t>defined data type</a:t>
            </a:r>
            <a:r>
              <a:rPr lang="en-US" sz="2000" b="1" dirty="0"/>
              <a:t>)</a:t>
            </a:r>
          </a:p>
        </p:txBody>
      </p:sp>
      <p:sp>
        <p:nvSpPr>
          <p:cNvPr id="19464" name="Line 8"/>
          <p:cNvSpPr>
            <a:spLocks noChangeShapeType="1"/>
          </p:cNvSpPr>
          <p:nvPr/>
        </p:nvSpPr>
        <p:spPr bwMode="auto">
          <a:xfrm flipH="1">
            <a:off x="7315200" y="2451654"/>
            <a:ext cx="0" cy="2230249"/>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62" name="Line 8"/>
          <p:cNvSpPr>
            <a:spLocks noChangeShapeType="1"/>
          </p:cNvSpPr>
          <p:nvPr/>
        </p:nvSpPr>
        <p:spPr bwMode="auto">
          <a:xfrm flipH="1">
            <a:off x="4343402" y="2451652"/>
            <a:ext cx="944217" cy="120540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42140165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4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460" grpId="0" animBg="1"/>
      <p:bldP spid="8" grpId="0" animBg="1"/>
      <p:bldP spid="10" grpId="0" animBg="1"/>
      <p:bldP spid="19464" grpId="0" animBg="1"/>
      <p:bldP spid="194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How to Overload an Operator?</a:t>
            </a:r>
          </a:p>
        </p:txBody>
      </p:sp>
      <p:sp>
        <p:nvSpPr>
          <p:cNvPr id="8195" name="Rectangle 3"/>
          <p:cNvSpPr>
            <a:spLocks noGrp="1" noChangeArrowheads="1"/>
          </p:cNvSpPr>
          <p:nvPr>
            <p:ph idx="1"/>
          </p:nvPr>
        </p:nvSpPr>
        <p:spPr/>
        <p:txBody>
          <a:bodyPr>
            <a:normAutofit/>
          </a:bodyPr>
          <a:lstStyle/>
          <a:p>
            <a:r>
              <a:rPr lang="en-US" dirty="0"/>
              <a:t>An </a:t>
            </a:r>
            <a:r>
              <a:rPr lang="en-US" dirty="0">
                <a:solidFill>
                  <a:srgbClr val="0070C0"/>
                </a:solidFill>
              </a:rPr>
              <a:t>operator can be overloaded </a:t>
            </a:r>
            <a:r>
              <a:rPr lang="en-US" dirty="0"/>
              <a:t>by declaring a </a:t>
            </a:r>
            <a:r>
              <a:rPr lang="en-US" dirty="0">
                <a:solidFill>
                  <a:srgbClr val="0070C0"/>
                </a:solidFill>
              </a:rPr>
              <a:t>special function</a:t>
            </a:r>
          </a:p>
          <a:p>
            <a:endParaRPr lang="en-US" dirty="0"/>
          </a:p>
          <a:p>
            <a:r>
              <a:rPr lang="en-US" dirty="0"/>
              <a:t>Name of the function is </a:t>
            </a:r>
            <a:r>
              <a:rPr lang="en-US" i="1" dirty="0">
                <a:solidFill>
                  <a:srgbClr val="FF0000"/>
                </a:solidFill>
              </a:rPr>
              <a:t>operator</a:t>
            </a:r>
            <a:r>
              <a:rPr lang="en-US" dirty="0"/>
              <a:t> followed by </a:t>
            </a:r>
            <a:r>
              <a:rPr lang="en-US" b="1" i="1" dirty="0">
                <a:solidFill>
                  <a:srgbClr val="FF0000"/>
                </a:solidFill>
              </a:rPr>
              <a:t>operator symbol</a:t>
            </a:r>
            <a:r>
              <a:rPr lang="en-US" dirty="0"/>
              <a:t> e.g., </a:t>
            </a:r>
            <a:r>
              <a:rPr lang="en-US" b="1" dirty="0"/>
              <a:t>operator+</a:t>
            </a:r>
            <a:r>
              <a:rPr lang="en-US" dirty="0"/>
              <a:t>, </a:t>
            </a:r>
            <a:r>
              <a:rPr lang="en-US" b="1" dirty="0"/>
              <a:t>operator/</a:t>
            </a:r>
            <a:r>
              <a:rPr lang="en-US" dirty="0"/>
              <a:t>, etc.</a:t>
            </a:r>
          </a:p>
          <a:p>
            <a:endParaRPr lang="en-US" dirty="0"/>
          </a:p>
          <a:p>
            <a:r>
              <a:rPr lang="en-US" i="1" dirty="0">
                <a:solidFill>
                  <a:srgbClr val="0070C0"/>
                </a:solidFill>
              </a:rPr>
              <a:t>operator</a:t>
            </a:r>
            <a:r>
              <a:rPr lang="en-US" dirty="0"/>
              <a:t> is a keyword here</a:t>
            </a:r>
          </a:p>
          <a:p>
            <a:endParaRPr lang="en-US" dirty="0"/>
          </a:p>
          <a:p>
            <a:r>
              <a:rPr lang="en-US" dirty="0"/>
              <a:t>Can be a </a:t>
            </a:r>
            <a:r>
              <a:rPr lang="en-US" dirty="0">
                <a:solidFill>
                  <a:srgbClr val="0070C0"/>
                </a:solidFill>
              </a:rPr>
              <a:t>member function </a:t>
            </a:r>
            <a:r>
              <a:rPr lang="en-US" dirty="0"/>
              <a:t>of the class (must be non-static)</a:t>
            </a:r>
          </a:p>
          <a:p>
            <a:endParaRPr lang="en-US" dirty="0"/>
          </a:p>
          <a:p>
            <a:r>
              <a:rPr lang="en-US" dirty="0"/>
              <a:t>Can be </a:t>
            </a:r>
            <a:r>
              <a:rPr lang="en-US" dirty="0">
                <a:solidFill>
                  <a:srgbClr val="0070C0"/>
                </a:solidFill>
              </a:rPr>
              <a:t>non-member function </a:t>
            </a:r>
            <a:r>
              <a:rPr lang="en-US" dirty="0"/>
              <a:t>(except for the following operators: ( ), [ ], -&gt;,=</a:t>
            </a:r>
          </a:p>
        </p:txBody>
      </p:sp>
      <p:sp>
        <p:nvSpPr>
          <p:cNvPr id="2" name="Slide Number Placeholder 1">
            <a:extLst>
              <a:ext uri="{FF2B5EF4-FFF2-40B4-BE49-F238E27FC236}">
                <a16:creationId xmlns:a16="http://schemas.microsoft.com/office/drawing/2014/main" id="{E9B9508F-CFA7-44AD-BE72-668B42382CC6}"/>
              </a:ext>
            </a:extLst>
          </p:cNvPr>
          <p:cNvSpPr>
            <a:spLocks noGrp="1"/>
          </p:cNvSpPr>
          <p:nvPr>
            <p:ph type="sldNum" sz="quarter" idx="12"/>
          </p:nvPr>
        </p:nvSpPr>
        <p:spPr/>
        <p:txBody>
          <a:bodyPr/>
          <a:lstStyle/>
          <a:p>
            <a:fld id="{25C2CBD0-4E8A-462D-9424-859647FC3ED0}" type="slidenum">
              <a:rPr lang="en-US" smtClean="0"/>
              <a:pPr/>
              <a:t>7</a:t>
            </a:fld>
            <a:endParaRPr lang="en-US"/>
          </a:p>
        </p:txBody>
      </p:sp>
    </p:spTree>
    <p:extLst>
      <p:ext uri="{BB962C8B-B14F-4D97-AF65-F5344CB8AC3E}">
        <p14:creationId xmlns:p14="http://schemas.microsoft.com/office/powerpoint/2010/main" val="399663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95300" y="2"/>
            <a:ext cx="8153400" cy="1036319"/>
          </a:xfrm>
        </p:spPr>
        <p:txBody>
          <a:bodyPr/>
          <a:lstStyle/>
          <a:p>
            <a:r>
              <a:rPr lang="en-US" dirty="0"/>
              <a:t>Example</a:t>
            </a:r>
          </a:p>
        </p:txBody>
      </p:sp>
      <p:sp>
        <p:nvSpPr>
          <p:cNvPr id="7171" name="Rectangle 3"/>
          <p:cNvSpPr>
            <a:spLocks noGrp="1" noChangeArrowheads="1"/>
          </p:cNvSpPr>
          <p:nvPr>
            <p:ph idx="1"/>
          </p:nvPr>
        </p:nvSpPr>
        <p:spPr>
          <a:xfrm>
            <a:off x="261257" y="1219200"/>
            <a:ext cx="8504674" cy="5340220"/>
          </a:xfrm>
        </p:spPr>
        <p:txBody>
          <a:bodyPr>
            <a:normAutofit/>
          </a:bodyPr>
          <a:lstStyle/>
          <a:p>
            <a:pPr>
              <a:lnSpc>
                <a:spcPct val="80000"/>
              </a:lnSpc>
              <a:buFont typeface="Monotype Sorts" charset="2"/>
              <a:buNone/>
            </a:pPr>
            <a:r>
              <a:rPr lang="en-US" b="1" dirty="0">
                <a:latin typeface="Consolas" panose="020B0609020204030204" pitchFamily="49" charset="0"/>
                <a:cs typeface="Tahoma" panose="020B0604030504040204" pitchFamily="34" charset="0"/>
              </a:rPr>
              <a:t>class Point</a:t>
            </a:r>
          </a:p>
          <a:p>
            <a:pPr>
              <a:lnSpc>
                <a:spcPct val="80000"/>
              </a:lnSpc>
              <a:buFont typeface="Monotype Sorts" charset="2"/>
              <a:buNone/>
            </a:pPr>
            <a:r>
              <a:rPr lang="en-US" b="1" dirty="0">
                <a:latin typeface="Consolas" panose="020B0609020204030204" pitchFamily="49" charset="0"/>
                <a:cs typeface="Tahoma" panose="020B0604030504040204" pitchFamily="34" charset="0"/>
              </a:rPr>
              <a:t>{</a:t>
            </a:r>
          </a:p>
          <a:p>
            <a:pPr>
              <a:lnSpc>
                <a:spcPct val="80000"/>
              </a:lnSpc>
              <a:buFont typeface="Monotype Sorts" charset="2"/>
              <a:buNone/>
            </a:pPr>
            <a:r>
              <a:rPr lang="en-US" b="1" dirty="0">
                <a:latin typeface="Consolas" panose="020B0609020204030204" pitchFamily="49" charset="0"/>
                <a:cs typeface="Tahoma" panose="020B0604030504040204" pitchFamily="34" charset="0"/>
              </a:rPr>
              <a:t>	 private:</a:t>
            </a:r>
          </a:p>
          <a:p>
            <a:pPr>
              <a:lnSpc>
                <a:spcPct val="80000"/>
              </a:lnSpc>
              <a:buFont typeface="Monotype Sorts" charset="2"/>
              <a:buNone/>
            </a:pPr>
            <a:r>
              <a:rPr lang="en-US" b="1" dirty="0">
                <a:latin typeface="Consolas" panose="020B0609020204030204" pitchFamily="49" charset="0"/>
                <a:cs typeface="Tahoma" panose="020B0604030504040204" pitchFamily="34" charset="0"/>
              </a:rPr>
              <a:t>   	float </a:t>
            </a:r>
            <a:r>
              <a:rPr lang="en-US" b="1" dirty="0" err="1">
                <a:latin typeface="Consolas" panose="020B0609020204030204" pitchFamily="49" charset="0"/>
                <a:cs typeface="Tahoma" panose="020B0604030504040204" pitchFamily="34" charset="0"/>
              </a:rPr>
              <a:t>m_dX</a:t>
            </a:r>
            <a:r>
              <a:rPr lang="en-US" b="1" dirty="0">
                <a:latin typeface="Consolas" panose="020B0609020204030204" pitchFamily="49" charset="0"/>
                <a:cs typeface="Tahoma" panose="020B0604030504040204" pitchFamily="34" charset="0"/>
              </a:rPr>
              <a:t>, </a:t>
            </a:r>
            <a:r>
              <a:rPr lang="en-US" b="1" dirty="0" err="1">
                <a:latin typeface="Consolas" panose="020B0609020204030204" pitchFamily="49" charset="0"/>
                <a:cs typeface="Tahoma" panose="020B0604030504040204" pitchFamily="34" charset="0"/>
              </a:rPr>
              <a:t>m_dY</a:t>
            </a:r>
            <a:r>
              <a:rPr lang="en-US" b="1" dirty="0">
                <a:latin typeface="Consolas" panose="020B0609020204030204" pitchFamily="49" charset="0"/>
                <a:cs typeface="Tahoma" panose="020B0604030504040204" pitchFamily="34" charset="0"/>
              </a:rPr>
              <a:t>, </a:t>
            </a:r>
            <a:r>
              <a:rPr lang="en-US" b="1" dirty="0" err="1">
                <a:latin typeface="Consolas" panose="020B0609020204030204" pitchFamily="49" charset="0"/>
                <a:cs typeface="Tahoma" panose="020B0604030504040204" pitchFamily="34" charset="0"/>
              </a:rPr>
              <a:t>m_dZ</a:t>
            </a:r>
            <a:r>
              <a:rPr lang="en-US" b="1" dirty="0">
                <a:latin typeface="Consolas" panose="020B0609020204030204" pitchFamily="49" charset="0"/>
                <a:cs typeface="Tahoma" panose="020B0604030504040204" pitchFamily="34" charset="0"/>
              </a:rPr>
              <a:t>; </a:t>
            </a:r>
          </a:p>
          <a:p>
            <a:pPr>
              <a:lnSpc>
                <a:spcPct val="80000"/>
              </a:lnSpc>
              <a:buFont typeface="Monotype Sorts" charset="2"/>
              <a:buNone/>
            </a:pPr>
            <a:r>
              <a:rPr lang="en-US" b="1" dirty="0">
                <a:latin typeface="Consolas" panose="020B0609020204030204" pitchFamily="49" charset="0"/>
                <a:cs typeface="Tahoma" panose="020B0604030504040204" pitchFamily="34" charset="0"/>
              </a:rPr>
              <a:t>	 public:</a:t>
            </a:r>
          </a:p>
          <a:p>
            <a:pPr>
              <a:lnSpc>
                <a:spcPct val="80000"/>
              </a:lnSpc>
              <a:buFont typeface="Monotype Sorts" charset="2"/>
              <a:buNone/>
            </a:pPr>
            <a:r>
              <a:rPr lang="en-US" b="1" dirty="0">
                <a:latin typeface="Consolas" panose="020B0609020204030204" pitchFamily="49" charset="0"/>
                <a:cs typeface="Tahoma" panose="020B0604030504040204" pitchFamily="34" charset="0"/>
              </a:rPr>
              <a:t>   	Point(float </a:t>
            </a:r>
            <a:r>
              <a:rPr lang="en-US" b="1" dirty="0" err="1">
                <a:latin typeface="Consolas" panose="020B0609020204030204" pitchFamily="49" charset="0"/>
                <a:cs typeface="Tahoma" panose="020B0604030504040204" pitchFamily="34" charset="0"/>
              </a:rPr>
              <a:t>dX</a:t>
            </a:r>
            <a:r>
              <a:rPr lang="en-US" b="1" dirty="0">
                <a:latin typeface="Consolas" panose="020B0609020204030204" pitchFamily="49" charset="0"/>
                <a:cs typeface="Tahoma" panose="020B0604030504040204" pitchFamily="34" charset="0"/>
              </a:rPr>
              <a:t>, float </a:t>
            </a:r>
            <a:r>
              <a:rPr lang="en-US" b="1" dirty="0" err="1">
                <a:latin typeface="Consolas" panose="020B0609020204030204" pitchFamily="49" charset="0"/>
                <a:cs typeface="Tahoma" panose="020B0604030504040204" pitchFamily="34" charset="0"/>
              </a:rPr>
              <a:t>dY</a:t>
            </a:r>
            <a:r>
              <a:rPr lang="en-US" b="1" dirty="0">
                <a:latin typeface="Consolas" panose="020B0609020204030204" pitchFamily="49" charset="0"/>
                <a:cs typeface="Tahoma" panose="020B0604030504040204" pitchFamily="34" charset="0"/>
              </a:rPr>
              <a:t>, float </a:t>
            </a:r>
            <a:r>
              <a:rPr lang="en-US" b="1" dirty="0" err="1">
                <a:latin typeface="Consolas" panose="020B0609020204030204" pitchFamily="49" charset="0"/>
                <a:cs typeface="Tahoma" panose="020B0604030504040204" pitchFamily="34" charset="0"/>
              </a:rPr>
              <a:t>dZ</a:t>
            </a:r>
            <a:r>
              <a:rPr lang="en-US" b="1" dirty="0">
                <a:latin typeface="Consolas" panose="020B0609020204030204" pitchFamily="49" charset="0"/>
                <a:cs typeface="Tahoma" panose="020B0604030504040204" pitchFamily="34" charset="0"/>
              </a:rPr>
              <a:t>)</a:t>
            </a:r>
          </a:p>
          <a:p>
            <a:pPr>
              <a:lnSpc>
                <a:spcPct val="80000"/>
              </a:lnSpc>
              <a:buFont typeface="Monotype Sorts" charset="2"/>
              <a:buNone/>
            </a:pPr>
            <a:r>
              <a:rPr lang="en-US" b="1" dirty="0">
                <a:latin typeface="Consolas" panose="020B0609020204030204" pitchFamily="49" charset="0"/>
                <a:cs typeface="Tahoma" panose="020B0604030504040204" pitchFamily="34" charset="0"/>
              </a:rPr>
              <a:t>	 	{  </a:t>
            </a:r>
          </a:p>
          <a:p>
            <a:pPr>
              <a:lnSpc>
                <a:spcPct val="80000"/>
              </a:lnSpc>
              <a:buFont typeface="Monotype Sorts" charset="2"/>
              <a:buNone/>
            </a:pPr>
            <a:r>
              <a:rPr lang="en-US" b="1" dirty="0">
                <a:latin typeface="Consolas" panose="020B0609020204030204" pitchFamily="49" charset="0"/>
                <a:cs typeface="Tahoma" panose="020B0604030504040204" pitchFamily="34" charset="0"/>
              </a:rPr>
              <a:t>            </a:t>
            </a:r>
            <a:r>
              <a:rPr lang="en-US" b="1" dirty="0" err="1">
                <a:latin typeface="Consolas" panose="020B0609020204030204" pitchFamily="49" charset="0"/>
                <a:cs typeface="Tahoma" panose="020B0604030504040204" pitchFamily="34" charset="0"/>
              </a:rPr>
              <a:t>m_dX</a:t>
            </a:r>
            <a:r>
              <a:rPr lang="en-US" b="1" dirty="0">
                <a:latin typeface="Consolas" panose="020B0609020204030204" pitchFamily="49" charset="0"/>
                <a:cs typeface="Tahoma" panose="020B0604030504040204" pitchFamily="34" charset="0"/>
              </a:rPr>
              <a:t> = </a:t>
            </a:r>
            <a:r>
              <a:rPr lang="en-US" b="1" dirty="0" err="1">
                <a:latin typeface="Consolas" panose="020B0609020204030204" pitchFamily="49" charset="0"/>
                <a:cs typeface="Tahoma" panose="020B0604030504040204" pitchFamily="34" charset="0"/>
              </a:rPr>
              <a:t>dX</a:t>
            </a:r>
            <a:r>
              <a:rPr lang="en-US" b="1" dirty="0">
                <a:latin typeface="Consolas" panose="020B0609020204030204" pitchFamily="49" charset="0"/>
                <a:cs typeface="Tahoma" panose="020B0604030504040204" pitchFamily="34" charset="0"/>
              </a:rPr>
              <a:t>;</a:t>
            </a:r>
          </a:p>
          <a:p>
            <a:pPr>
              <a:lnSpc>
                <a:spcPct val="80000"/>
              </a:lnSpc>
              <a:buFont typeface="Monotype Sorts" charset="2"/>
              <a:buNone/>
            </a:pPr>
            <a:r>
              <a:rPr lang="en-US" b="1" dirty="0">
                <a:latin typeface="Consolas" panose="020B0609020204030204" pitchFamily="49" charset="0"/>
                <a:cs typeface="Tahoma" panose="020B0604030504040204" pitchFamily="34" charset="0"/>
              </a:rPr>
              <a:t>            </a:t>
            </a:r>
            <a:r>
              <a:rPr lang="en-US" b="1" dirty="0" err="1">
                <a:latin typeface="Consolas" panose="020B0609020204030204" pitchFamily="49" charset="0"/>
                <a:cs typeface="Tahoma" panose="020B0604030504040204" pitchFamily="34" charset="0"/>
              </a:rPr>
              <a:t>m_dY</a:t>
            </a:r>
            <a:r>
              <a:rPr lang="en-US" b="1" dirty="0">
                <a:latin typeface="Consolas" panose="020B0609020204030204" pitchFamily="49" charset="0"/>
                <a:cs typeface="Tahoma" panose="020B0604030504040204" pitchFamily="34" charset="0"/>
              </a:rPr>
              <a:t> = </a:t>
            </a:r>
            <a:r>
              <a:rPr lang="en-US" b="1" dirty="0" err="1">
                <a:latin typeface="Consolas" panose="020B0609020204030204" pitchFamily="49" charset="0"/>
                <a:cs typeface="Tahoma" panose="020B0604030504040204" pitchFamily="34" charset="0"/>
              </a:rPr>
              <a:t>dY</a:t>
            </a:r>
            <a:r>
              <a:rPr lang="en-US" b="1" dirty="0">
                <a:latin typeface="Consolas" panose="020B0609020204030204" pitchFamily="49" charset="0"/>
                <a:cs typeface="Tahoma" panose="020B0604030504040204" pitchFamily="34" charset="0"/>
              </a:rPr>
              <a:t>; </a:t>
            </a:r>
          </a:p>
          <a:p>
            <a:pPr>
              <a:lnSpc>
                <a:spcPct val="80000"/>
              </a:lnSpc>
              <a:buFont typeface="Monotype Sorts" charset="2"/>
              <a:buNone/>
            </a:pPr>
            <a:r>
              <a:rPr lang="en-US" b="1" dirty="0">
                <a:latin typeface="Consolas" panose="020B0609020204030204" pitchFamily="49" charset="0"/>
                <a:cs typeface="Tahoma" panose="020B0604030504040204" pitchFamily="34" charset="0"/>
              </a:rPr>
              <a:t>            </a:t>
            </a:r>
            <a:r>
              <a:rPr lang="en-US" b="1" dirty="0" err="1">
                <a:latin typeface="Consolas" panose="020B0609020204030204" pitchFamily="49" charset="0"/>
                <a:cs typeface="Tahoma" panose="020B0604030504040204" pitchFamily="34" charset="0"/>
              </a:rPr>
              <a:t>m_dZ</a:t>
            </a:r>
            <a:r>
              <a:rPr lang="en-US" b="1" dirty="0">
                <a:latin typeface="Consolas" panose="020B0609020204030204" pitchFamily="49" charset="0"/>
                <a:cs typeface="Tahoma" panose="020B0604030504040204" pitchFamily="34" charset="0"/>
              </a:rPr>
              <a:t> = </a:t>
            </a:r>
            <a:r>
              <a:rPr lang="en-US" b="1" dirty="0" err="1">
                <a:latin typeface="Consolas" panose="020B0609020204030204" pitchFamily="49" charset="0"/>
                <a:cs typeface="Tahoma" panose="020B0604030504040204" pitchFamily="34" charset="0"/>
              </a:rPr>
              <a:t>dZ</a:t>
            </a:r>
            <a:r>
              <a:rPr lang="en-US" b="1" dirty="0">
                <a:latin typeface="Consolas" panose="020B0609020204030204" pitchFamily="49" charset="0"/>
                <a:cs typeface="Tahoma" panose="020B0604030504040204" pitchFamily="34" charset="0"/>
              </a:rPr>
              <a:t>;    </a:t>
            </a:r>
          </a:p>
          <a:p>
            <a:pPr>
              <a:lnSpc>
                <a:spcPct val="80000"/>
              </a:lnSpc>
              <a:buFont typeface="Monotype Sorts" charset="2"/>
              <a:buNone/>
            </a:pPr>
            <a:r>
              <a:rPr lang="en-US" b="1" dirty="0">
                <a:latin typeface="Consolas" panose="020B0609020204030204" pitchFamily="49" charset="0"/>
                <a:cs typeface="Tahoma" panose="020B0604030504040204" pitchFamily="34" charset="0"/>
              </a:rPr>
              <a:t>      } </a:t>
            </a:r>
          </a:p>
          <a:p>
            <a:pPr>
              <a:lnSpc>
                <a:spcPct val="80000"/>
              </a:lnSpc>
              <a:buFont typeface="Monotype Sorts" charset="2"/>
              <a:buNone/>
            </a:pPr>
            <a:r>
              <a:rPr lang="en-US" b="1" dirty="0">
                <a:latin typeface="Consolas" panose="020B0609020204030204" pitchFamily="49" charset="0"/>
                <a:cs typeface="Tahoma" panose="020B0604030504040204" pitchFamily="34" charset="0"/>
              </a:rPr>
              <a:t>  </a:t>
            </a:r>
            <a:r>
              <a:rPr lang="en-US" b="1" i="1" dirty="0">
                <a:solidFill>
                  <a:srgbClr val="FF0000"/>
                </a:solidFill>
                <a:latin typeface="Consolas" panose="020B0609020204030204" pitchFamily="49" charset="0"/>
                <a:cs typeface="Tahoma" panose="020B0604030504040204" pitchFamily="34" charset="0"/>
              </a:rPr>
              <a:t>friend</a:t>
            </a:r>
            <a:r>
              <a:rPr lang="en-US" b="1" dirty="0">
                <a:solidFill>
                  <a:srgbClr val="FF0000"/>
                </a:solidFill>
                <a:latin typeface="Consolas" panose="020B0609020204030204" pitchFamily="49" charset="0"/>
                <a:cs typeface="Tahoma" panose="020B0604030504040204" pitchFamily="34" charset="0"/>
              </a:rPr>
              <a:t> float operator+ (float, Point &amp;);</a:t>
            </a:r>
            <a:r>
              <a:rPr lang="en-US" b="1" dirty="0">
                <a:solidFill>
                  <a:srgbClr val="2C14DE"/>
                </a:solidFill>
                <a:latin typeface="Consolas" panose="020B0609020204030204" pitchFamily="49" charset="0"/>
                <a:cs typeface="Tahoma" panose="020B0604030504040204" pitchFamily="34" charset="0"/>
              </a:rPr>
              <a:t> </a:t>
            </a:r>
          </a:p>
          <a:p>
            <a:pPr>
              <a:lnSpc>
                <a:spcPct val="80000"/>
              </a:lnSpc>
              <a:buFont typeface="Monotype Sorts" charset="2"/>
              <a:buNone/>
            </a:pPr>
            <a:r>
              <a:rPr lang="en-US" b="1" dirty="0">
                <a:latin typeface="Consolas" panose="020B0609020204030204" pitchFamily="49" charset="0"/>
                <a:cs typeface="Tahoma" panose="020B0604030504040204" pitchFamily="34" charset="0"/>
              </a:rPr>
              <a:t>};</a:t>
            </a:r>
          </a:p>
        </p:txBody>
      </p:sp>
      <p:sp>
        <p:nvSpPr>
          <p:cNvPr id="2" name="Slide Number Placeholder 1">
            <a:extLst>
              <a:ext uri="{FF2B5EF4-FFF2-40B4-BE49-F238E27FC236}">
                <a16:creationId xmlns:a16="http://schemas.microsoft.com/office/drawing/2014/main" id="{DD61CED5-E125-4CA1-94AD-DB7A08309FB5}"/>
              </a:ext>
            </a:extLst>
          </p:cNvPr>
          <p:cNvSpPr>
            <a:spLocks noGrp="1"/>
          </p:cNvSpPr>
          <p:nvPr>
            <p:ph type="sldNum" sz="quarter" idx="12"/>
          </p:nvPr>
        </p:nvSpPr>
        <p:spPr/>
        <p:txBody>
          <a:bodyPr/>
          <a:lstStyle/>
          <a:p>
            <a:fld id="{25C2CBD0-4E8A-462D-9424-859647FC3ED0}" type="slidenum">
              <a:rPr lang="en-US" smtClean="0"/>
              <a:pPr/>
              <a:t>70</a:t>
            </a:fld>
            <a:endParaRPr lang="en-US"/>
          </a:p>
        </p:txBody>
      </p:sp>
    </p:spTree>
    <p:extLst>
      <p:ext uri="{BB962C8B-B14F-4D97-AF65-F5344CB8AC3E}">
        <p14:creationId xmlns:p14="http://schemas.microsoft.com/office/powerpoint/2010/main" val="103089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171">
                                            <p:txEl>
                                              <p:pRg st="11" end="11"/>
                                            </p:txEl>
                                          </p:spTgt>
                                        </p:tgtEl>
                                        <p:attrNameLst>
                                          <p:attrName>r</p:attrName>
                                        </p:attrNameLst>
                                      </p:cBhvr>
                                    </p:animRot>
                                    <p:animRot by="-240000">
                                      <p:cBhvr>
                                        <p:cTn id="7" dur="200" fill="hold">
                                          <p:stCondLst>
                                            <p:cond delay="200"/>
                                          </p:stCondLst>
                                        </p:cTn>
                                        <p:tgtEl>
                                          <p:spTgt spid="7171">
                                            <p:txEl>
                                              <p:pRg st="11" end="11"/>
                                            </p:txEl>
                                          </p:spTgt>
                                        </p:tgtEl>
                                        <p:attrNameLst>
                                          <p:attrName>r</p:attrName>
                                        </p:attrNameLst>
                                      </p:cBhvr>
                                    </p:animRot>
                                    <p:animRot by="240000">
                                      <p:cBhvr>
                                        <p:cTn id="8" dur="200" fill="hold">
                                          <p:stCondLst>
                                            <p:cond delay="400"/>
                                          </p:stCondLst>
                                        </p:cTn>
                                        <p:tgtEl>
                                          <p:spTgt spid="7171">
                                            <p:txEl>
                                              <p:pRg st="11" end="11"/>
                                            </p:txEl>
                                          </p:spTgt>
                                        </p:tgtEl>
                                        <p:attrNameLst>
                                          <p:attrName>r</p:attrName>
                                        </p:attrNameLst>
                                      </p:cBhvr>
                                    </p:animRot>
                                    <p:animRot by="-240000">
                                      <p:cBhvr>
                                        <p:cTn id="9" dur="200" fill="hold">
                                          <p:stCondLst>
                                            <p:cond delay="600"/>
                                          </p:stCondLst>
                                        </p:cTn>
                                        <p:tgtEl>
                                          <p:spTgt spid="7171">
                                            <p:txEl>
                                              <p:pRg st="11" end="11"/>
                                            </p:txEl>
                                          </p:spTgt>
                                        </p:tgtEl>
                                        <p:attrNameLst>
                                          <p:attrName>r</p:attrName>
                                        </p:attrNameLst>
                                      </p:cBhvr>
                                    </p:animRot>
                                    <p:animRot by="120000">
                                      <p:cBhvr>
                                        <p:cTn id="10" dur="200" fill="hold">
                                          <p:stCondLst>
                                            <p:cond delay="800"/>
                                          </p:stCondLst>
                                        </p:cTn>
                                        <p:tgtEl>
                                          <p:spTgt spid="7171">
                                            <p:txEl>
                                              <p:pRg st="11" end="1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95300" y="0"/>
            <a:ext cx="8153400" cy="1066800"/>
          </a:xfrm>
        </p:spPr>
        <p:txBody>
          <a:bodyPr/>
          <a:lstStyle/>
          <a:p>
            <a:r>
              <a:rPr lang="en-US" dirty="0"/>
              <a:t>Example</a:t>
            </a:r>
          </a:p>
        </p:txBody>
      </p:sp>
      <p:sp>
        <p:nvSpPr>
          <p:cNvPr id="8195" name="Text Box 3"/>
          <p:cNvSpPr txBox="1">
            <a:spLocks noChangeArrowheads="1"/>
          </p:cNvSpPr>
          <p:nvPr/>
        </p:nvSpPr>
        <p:spPr bwMode="auto">
          <a:xfrm>
            <a:off x="457200" y="1219202"/>
            <a:ext cx="8308733"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a:solidFill>
                  <a:srgbClr val="0070C0"/>
                </a:solidFill>
                <a:latin typeface="Consolas" panose="020B0609020204030204" pitchFamily="49" charset="0"/>
              </a:rPr>
              <a:t>float operator+(float var1, Point &amp;p)</a:t>
            </a:r>
          </a:p>
          <a:p>
            <a:pPr eaLnBrk="1" hangingPunct="1"/>
            <a:r>
              <a:rPr lang="en-US" sz="2400" b="1" dirty="0">
                <a:latin typeface="Consolas" panose="020B0609020204030204" pitchFamily="49" charset="0"/>
              </a:rPr>
              <a:t>{</a:t>
            </a:r>
          </a:p>
          <a:p>
            <a:pPr eaLnBrk="1" hangingPunct="1"/>
            <a:r>
              <a:rPr lang="en-US" sz="2400" b="1" dirty="0">
                <a:latin typeface="Consolas" panose="020B0609020204030204" pitchFamily="49" charset="0"/>
              </a:rPr>
              <a:t>	return ( var1 + </a:t>
            </a:r>
            <a:r>
              <a:rPr lang="en-US" sz="2400" b="1" dirty="0" err="1">
                <a:latin typeface="Consolas" panose="020B0609020204030204" pitchFamily="49" charset="0"/>
              </a:rPr>
              <a:t>p.m_dX</a:t>
            </a:r>
            <a:r>
              <a:rPr lang="en-US" sz="2400" b="1" dirty="0">
                <a:latin typeface="Consolas" panose="020B0609020204030204" pitchFamily="49" charset="0"/>
              </a:rPr>
              <a:t>);</a:t>
            </a:r>
          </a:p>
          <a:p>
            <a:pPr eaLnBrk="1" hangingPunct="1"/>
            <a:r>
              <a:rPr lang="en-US" sz="2400" b="1" dirty="0">
                <a:latin typeface="Consolas" panose="020B0609020204030204" pitchFamily="49" charset="0"/>
              </a:rPr>
              <a:t>}</a:t>
            </a:r>
          </a:p>
          <a:p>
            <a:pPr eaLnBrk="1" hangingPunct="1"/>
            <a:endParaRPr lang="en-US" sz="2400" b="1" dirty="0">
              <a:latin typeface="Consolas" panose="020B0609020204030204" pitchFamily="49" charset="0"/>
            </a:endParaRPr>
          </a:p>
          <a:p>
            <a:pPr eaLnBrk="1" hangingPunct="1"/>
            <a:r>
              <a:rPr lang="en-US" sz="2400" b="1" dirty="0" err="1">
                <a:latin typeface="Consolas" panose="020B0609020204030204" pitchFamily="49" charset="0"/>
              </a:rPr>
              <a:t>int</a:t>
            </a:r>
            <a:r>
              <a:rPr lang="en-US" sz="2400" b="1" dirty="0">
                <a:latin typeface="Consolas" panose="020B0609020204030204" pitchFamily="49" charset="0"/>
              </a:rPr>
              <a:t> main (void)</a:t>
            </a:r>
          </a:p>
          <a:p>
            <a:pPr eaLnBrk="1" hangingPunct="1"/>
            <a:r>
              <a:rPr lang="en-US" sz="2400" b="1" dirty="0">
                <a:latin typeface="Consolas" panose="020B0609020204030204" pitchFamily="49" charset="0"/>
              </a:rPr>
              <a:t>{</a:t>
            </a:r>
          </a:p>
          <a:p>
            <a:pPr eaLnBrk="1" hangingPunct="1"/>
            <a:r>
              <a:rPr lang="en-US" sz="2400" b="1" dirty="0">
                <a:latin typeface="Consolas" panose="020B0609020204030204" pitchFamily="49" charset="0"/>
              </a:rPr>
              <a:t>	float variable = 5.6;</a:t>
            </a:r>
          </a:p>
          <a:p>
            <a:pPr eaLnBrk="1" hangingPunct="1"/>
            <a:r>
              <a:rPr lang="en-US" sz="2400" b="1" dirty="0">
                <a:latin typeface="Consolas" panose="020B0609020204030204" pitchFamily="49" charset="0"/>
              </a:rPr>
              <a:t>	Point </a:t>
            </a:r>
            <a:r>
              <a:rPr lang="en-US" sz="2400" b="1" dirty="0" err="1">
                <a:latin typeface="Consolas" panose="020B0609020204030204" pitchFamily="49" charset="0"/>
              </a:rPr>
              <a:t>cPoint</a:t>
            </a:r>
            <a:r>
              <a:rPr lang="en-US" sz="2400" b="1" dirty="0">
                <a:latin typeface="Consolas" panose="020B0609020204030204" pitchFamily="49" charset="0"/>
              </a:rPr>
              <a:t> ( 2, 9.8, 3.3 );</a:t>
            </a:r>
          </a:p>
          <a:p>
            <a:pPr eaLnBrk="1" hangingPunct="1"/>
            <a:r>
              <a:rPr lang="en-US" sz="2400" b="1" dirty="0">
                <a:latin typeface="Consolas" panose="020B0609020204030204" pitchFamily="49" charset="0"/>
              </a:rPr>
              <a:t>	float </a:t>
            </a:r>
            <a:r>
              <a:rPr lang="en-US" sz="2400" b="1" dirty="0" err="1">
                <a:latin typeface="Consolas" panose="020B0609020204030204" pitchFamily="49" charset="0"/>
              </a:rPr>
              <a:t>returnVar</a:t>
            </a:r>
            <a:r>
              <a:rPr lang="en-US" sz="2400" b="1" dirty="0">
                <a:latin typeface="Consolas" panose="020B0609020204030204" pitchFamily="49" charset="0"/>
              </a:rPr>
              <a:t>;</a:t>
            </a:r>
          </a:p>
          <a:p>
            <a:pPr eaLnBrk="1" hangingPunct="1"/>
            <a:r>
              <a:rPr lang="en-US" sz="2400" b="1" dirty="0">
                <a:latin typeface="Consolas" panose="020B0609020204030204" pitchFamily="49" charset="0"/>
              </a:rPr>
              <a:t>	</a:t>
            </a:r>
            <a:r>
              <a:rPr lang="en-US" sz="2400" b="1" dirty="0" err="1">
                <a:solidFill>
                  <a:srgbClr val="0070C0"/>
                </a:solidFill>
                <a:latin typeface="Consolas" panose="020B0609020204030204" pitchFamily="49" charset="0"/>
              </a:rPr>
              <a:t>returnVar</a:t>
            </a:r>
            <a:r>
              <a:rPr lang="en-US" sz="2400" b="1" dirty="0">
                <a:solidFill>
                  <a:srgbClr val="0070C0"/>
                </a:solidFill>
                <a:latin typeface="Consolas" panose="020B0609020204030204" pitchFamily="49" charset="0"/>
              </a:rPr>
              <a:t> = variable + </a:t>
            </a:r>
            <a:r>
              <a:rPr lang="en-US" sz="2400" b="1" dirty="0" err="1">
                <a:solidFill>
                  <a:srgbClr val="0070C0"/>
                </a:solidFill>
                <a:latin typeface="Consolas" panose="020B0609020204030204" pitchFamily="49" charset="0"/>
              </a:rPr>
              <a:t>cPoint</a:t>
            </a:r>
            <a:r>
              <a:rPr lang="en-US" sz="2400" b="1" dirty="0">
                <a:solidFill>
                  <a:srgbClr val="0070C0"/>
                </a:solidFill>
                <a:latin typeface="Consolas" panose="020B0609020204030204" pitchFamily="49" charset="0"/>
              </a:rPr>
              <a:t>; </a:t>
            </a:r>
          </a:p>
          <a:p>
            <a:pPr eaLnBrk="1" hangingPunct="1"/>
            <a:r>
              <a:rPr lang="en-US" sz="2400" b="1" dirty="0">
                <a:latin typeface="Consolas" panose="020B0609020204030204" pitchFamily="49" charset="0"/>
              </a:rPr>
              <a:t>	</a:t>
            </a:r>
            <a:r>
              <a:rPr lang="en-US" sz="2400" b="1" dirty="0" err="1">
                <a:latin typeface="Consolas" panose="020B0609020204030204" pitchFamily="49" charset="0"/>
              </a:rPr>
              <a:t>cout</a:t>
            </a:r>
            <a:r>
              <a:rPr lang="en-US" sz="2400" b="1" dirty="0">
                <a:latin typeface="Consolas" panose="020B0609020204030204" pitchFamily="49" charset="0"/>
              </a:rPr>
              <a:t> &lt;&lt; </a:t>
            </a:r>
            <a:r>
              <a:rPr lang="en-US" sz="2400" b="1" dirty="0" err="1">
                <a:latin typeface="Consolas" panose="020B0609020204030204" pitchFamily="49" charset="0"/>
              </a:rPr>
              <a:t>returnVar</a:t>
            </a:r>
            <a:r>
              <a:rPr lang="en-US" sz="2400" b="1" dirty="0">
                <a:latin typeface="Consolas" panose="020B0609020204030204" pitchFamily="49" charset="0"/>
              </a:rPr>
              <a:t>; // 7.6 </a:t>
            </a:r>
          </a:p>
          <a:p>
            <a:pPr eaLnBrk="1" hangingPunct="1"/>
            <a:r>
              <a:rPr lang="en-US" sz="2400" b="1" dirty="0">
                <a:latin typeface="Consolas" panose="020B0609020204030204" pitchFamily="49" charset="0"/>
              </a:rPr>
              <a:t>	return 0;</a:t>
            </a:r>
          </a:p>
          <a:p>
            <a:pPr eaLnBrk="1" hangingPunct="1"/>
            <a:r>
              <a:rPr lang="en-US" sz="2400" b="1" dirty="0">
                <a:latin typeface="Consolas" panose="020B0609020204030204" pitchFamily="49" charset="0"/>
              </a:rPr>
              <a:t>}</a:t>
            </a:r>
          </a:p>
        </p:txBody>
      </p:sp>
      <p:sp>
        <p:nvSpPr>
          <p:cNvPr id="2" name="Slide Number Placeholder 1">
            <a:extLst>
              <a:ext uri="{FF2B5EF4-FFF2-40B4-BE49-F238E27FC236}">
                <a16:creationId xmlns:a16="http://schemas.microsoft.com/office/drawing/2014/main" id="{D8266215-E1B1-4D33-BE7E-4837C0952099}"/>
              </a:ext>
            </a:extLst>
          </p:cNvPr>
          <p:cNvSpPr>
            <a:spLocks noGrp="1"/>
          </p:cNvSpPr>
          <p:nvPr>
            <p:ph type="sldNum" sz="quarter" idx="12"/>
          </p:nvPr>
        </p:nvSpPr>
        <p:spPr/>
        <p:txBody>
          <a:bodyPr/>
          <a:lstStyle/>
          <a:p>
            <a:fld id="{25C2CBD0-4E8A-462D-9424-859647FC3ED0}" type="slidenum">
              <a:rPr lang="en-US" smtClean="0"/>
              <a:pPr/>
              <a:t>71</a:t>
            </a:fld>
            <a:endParaRPr lang="en-US"/>
          </a:p>
        </p:txBody>
      </p:sp>
    </p:spTree>
    <p:extLst>
      <p:ext uri="{BB962C8B-B14F-4D97-AF65-F5344CB8AC3E}">
        <p14:creationId xmlns:p14="http://schemas.microsoft.com/office/powerpoint/2010/main" val="3227519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96982" y="76200"/>
            <a:ext cx="9144000" cy="1066800"/>
          </a:xfrm>
          <a:solidFill>
            <a:schemeClr val="bg1"/>
          </a:solidFill>
        </p:spPr>
        <p:txBody>
          <a:bodyPr>
            <a:normAutofit/>
          </a:bodyPr>
          <a:lstStyle/>
          <a:p>
            <a:r>
              <a:rPr lang="en-US" dirty="0"/>
              <a:t>Overloading </a:t>
            </a:r>
            <a:r>
              <a:rPr lang="en-US" dirty="0" err="1"/>
              <a:t>iostream</a:t>
            </a:r>
            <a:r>
              <a:rPr lang="en-US" dirty="0"/>
              <a:t> operators </a:t>
            </a:r>
            <a:r>
              <a:rPr lang="en-US" dirty="0">
                <a:solidFill>
                  <a:srgbClr val="FF0000"/>
                </a:solidFill>
              </a:rPr>
              <a:t>&gt;&gt;</a:t>
            </a:r>
            <a:r>
              <a:rPr lang="en-US" dirty="0"/>
              <a:t> and </a:t>
            </a:r>
            <a:r>
              <a:rPr lang="en-US" dirty="0">
                <a:solidFill>
                  <a:srgbClr val="FF0000"/>
                </a:solidFill>
              </a:rPr>
              <a:t>&lt;&lt;</a:t>
            </a:r>
          </a:p>
        </p:txBody>
      </p:sp>
      <p:sp>
        <p:nvSpPr>
          <p:cNvPr id="9219" name="Content Placeholder 2"/>
          <p:cNvSpPr>
            <a:spLocks noGrp="1"/>
          </p:cNvSpPr>
          <p:nvPr>
            <p:ph idx="1"/>
          </p:nvPr>
        </p:nvSpPr>
        <p:spPr>
          <a:xfrm>
            <a:off x="279920" y="1143000"/>
            <a:ext cx="8486013" cy="5500396"/>
          </a:xfrm>
        </p:spPr>
        <p:txBody>
          <a:bodyPr>
            <a:normAutofit/>
          </a:bodyPr>
          <a:lstStyle/>
          <a:p>
            <a:r>
              <a:rPr lang="en-US" b="0" i="0" dirty="0">
                <a:solidFill>
                  <a:srgbClr val="0070C0"/>
                </a:solidFill>
                <a:effectLst/>
                <a:latin typeface="urw-din"/>
              </a:rPr>
              <a:t>stream insertion operator </a:t>
            </a:r>
            <a:r>
              <a:rPr lang="en-US" dirty="0">
                <a:solidFill>
                  <a:srgbClr val="273239"/>
                </a:solidFill>
                <a:latin typeface="urw-din"/>
              </a:rPr>
              <a:t> </a:t>
            </a:r>
            <a:r>
              <a:rPr lang="en-US" b="1" i="0" dirty="0">
                <a:solidFill>
                  <a:srgbClr val="FF0000"/>
                </a:solidFill>
                <a:effectLst/>
                <a:latin typeface="urw-din"/>
              </a:rPr>
              <a:t>&lt;&lt;</a:t>
            </a:r>
            <a:r>
              <a:rPr lang="en-US" b="0" i="0" dirty="0">
                <a:solidFill>
                  <a:srgbClr val="273239"/>
                </a:solidFill>
                <a:effectLst/>
                <a:latin typeface="urw-din"/>
              </a:rPr>
              <a:t> is used for output </a:t>
            </a:r>
          </a:p>
          <a:p>
            <a:endParaRPr lang="en-US" dirty="0">
              <a:solidFill>
                <a:srgbClr val="273239"/>
              </a:solidFill>
              <a:latin typeface="urw-din"/>
            </a:endParaRPr>
          </a:p>
          <a:p>
            <a:r>
              <a:rPr lang="en-US" dirty="0">
                <a:solidFill>
                  <a:srgbClr val="0070C0"/>
                </a:solidFill>
                <a:latin typeface="urw-din"/>
              </a:rPr>
              <a:t>s</a:t>
            </a:r>
            <a:r>
              <a:rPr lang="en-US" b="0" i="0" dirty="0">
                <a:solidFill>
                  <a:srgbClr val="0070C0"/>
                </a:solidFill>
                <a:effectLst/>
                <a:latin typeface="urw-din"/>
              </a:rPr>
              <a:t>tream extraction operator</a:t>
            </a:r>
            <a:r>
              <a:rPr lang="en-US" b="0" i="0" dirty="0">
                <a:solidFill>
                  <a:srgbClr val="273239"/>
                </a:solidFill>
                <a:effectLst/>
                <a:latin typeface="urw-din"/>
              </a:rPr>
              <a:t> </a:t>
            </a:r>
            <a:r>
              <a:rPr lang="en-US" b="1" i="0" dirty="0">
                <a:solidFill>
                  <a:srgbClr val="FF0000"/>
                </a:solidFill>
                <a:effectLst/>
                <a:latin typeface="urw-din"/>
              </a:rPr>
              <a:t>&gt;&gt;</a:t>
            </a:r>
            <a:r>
              <a:rPr lang="en-US" b="0" i="0" dirty="0">
                <a:solidFill>
                  <a:srgbClr val="273239"/>
                </a:solidFill>
                <a:effectLst/>
                <a:latin typeface="urw-din"/>
              </a:rPr>
              <a:t> is used for input</a:t>
            </a:r>
          </a:p>
          <a:p>
            <a:pPr marL="457200" lvl="1" indent="0">
              <a:buNone/>
            </a:pPr>
            <a:endParaRPr lang="en-US" b="0" i="0" dirty="0">
              <a:solidFill>
                <a:srgbClr val="FF0000"/>
              </a:solidFill>
              <a:effectLst/>
              <a:latin typeface="urw-din"/>
            </a:endParaRPr>
          </a:p>
          <a:p>
            <a:pPr marL="457200" lvl="1" indent="0">
              <a:buNone/>
            </a:pPr>
            <a:r>
              <a:rPr lang="en-US" b="0" i="0" dirty="0" err="1">
                <a:solidFill>
                  <a:srgbClr val="FF0000"/>
                </a:solidFill>
                <a:effectLst/>
                <a:latin typeface="urw-din"/>
              </a:rPr>
              <a:t>cout</a:t>
            </a:r>
            <a:r>
              <a:rPr lang="en-US" b="0" i="0" dirty="0">
                <a:solidFill>
                  <a:srgbClr val="273239"/>
                </a:solidFill>
                <a:effectLst/>
                <a:latin typeface="urw-din"/>
              </a:rPr>
              <a:t> is an object of </a:t>
            </a:r>
            <a:r>
              <a:rPr lang="en-US" b="0" i="0" dirty="0" err="1">
                <a:solidFill>
                  <a:srgbClr val="FF0000"/>
                </a:solidFill>
                <a:effectLst/>
                <a:latin typeface="urw-din"/>
              </a:rPr>
              <a:t>ostream</a:t>
            </a:r>
            <a:r>
              <a:rPr lang="en-US" b="0" i="0" dirty="0">
                <a:solidFill>
                  <a:srgbClr val="FF0000"/>
                </a:solidFill>
                <a:effectLst/>
                <a:latin typeface="urw-din"/>
              </a:rPr>
              <a:t> </a:t>
            </a:r>
            <a:r>
              <a:rPr lang="en-US" b="0" i="0" dirty="0">
                <a:solidFill>
                  <a:srgbClr val="273239"/>
                </a:solidFill>
                <a:effectLst/>
                <a:latin typeface="urw-din"/>
              </a:rPr>
              <a:t>class </a:t>
            </a:r>
          </a:p>
          <a:p>
            <a:pPr marL="457200" lvl="1" indent="0">
              <a:buNone/>
            </a:pPr>
            <a:r>
              <a:rPr lang="en-US" b="0" i="0" dirty="0" err="1">
                <a:solidFill>
                  <a:srgbClr val="FF0000"/>
                </a:solidFill>
                <a:effectLst/>
                <a:latin typeface="urw-din"/>
              </a:rPr>
              <a:t>cin</a:t>
            </a:r>
            <a:r>
              <a:rPr lang="en-US" b="0" i="0" dirty="0">
                <a:solidFill>
                  <a:srgbClr val="273239"/>
                </a:solidFill>
                <a:effectLst/>
                <a:latin typeface="urw-din"/>
              </a:rPr>
              <a:t> is an object of </a:t>
            </a:r>
            <a:r>
              <a:rPr lang="en-US" b="0" i="0" dirty="0" err="1">
                <a:solidFill>
                  <a:srgbClr val="FF0000"/>
                </a:solidFill>
                <a:effectLst/>
                <a:latin typeface="urw-din"/>
              </a:rPr>
              <a:t>istream</a:t>
            </a:r>
            <a:r>
              <a:rPr lang="en-US" b="0" i="0" dirty="0">
                <a:solidFill>
                  <a:srgbClr val="273239"/>
                </a:solidFill>
                <a:effectLst/>
                <a:latin typeface="urw-din"/>
              </a:rPr>
              <a:t> class </a:t>
            </a:r>
          </a:p>
          <a:p>
            <a:pPr marL="0" indent="0">
              <a:buNone/>
            </a:pPr>
            <a:endParaRPr lang="en-US" dirty="0">
              <a:solidFill>
                <a:srgbClr val="273239"/>
              </a:solidFill>
              <a:latin typeface="urw-din"/>
            </a:endParaRPr>
          </a:p>
          <a:p>
            <a:pPr marL="0" indent="0">
              <a:buNone/>
            </a:pPr>
            <a:br>
              <a:rPr lang="en-US" dirty="0"/>
            </a:br>
            <a:r>
              <a:rPr lang="en-US" b="0" i="0" dirty="0">
                <a:solidFill>
                  <a:srgbClr val="273239"/>
                </a:solidFill>
                <a:effectLst/>
                <a:latin typeface="urw-din"/>
              </a:rPr>
              <a:t>These operators </a:t>
            </a:r>
            <a:r>
              <a:rPr lang="en-US" b="0" i="0" dirty="0">
                <a:solidFill>
                  <a:srgbClr val="0070C0"/>
                </a:solidFill>
                <a:effectLst/>
                <a:latin typeface="urw-din"/>
              </a:rPr>
              <a:t>must be overloaded as a global function</a:t>
            </a:r>
            <a:r>
              <a:rPr lang="en-US" b="0" i="0" dirty="0">
                <a:solidFill>
                  <a:srgbClr val="273239"/>
                </a:solidFill>
                <a:effectLst/>
                <a:latin typeface="urw-din"/>
              </a:rPr>
              <a:t>. And if we want to allow them to access private data members of the class, we </a:t>
            </a:r>
            <a:r>
              <a:rPr lang="en-US" b="0" i="0" dirty="0">
                <a:solidFill>
                  <a:srgbClr val="0070C0"/>
                </a:solidFill>
                <a:effectLst/>
                <a:latin typeface="urw-din"/>
              </a:rPr>
              <a:t>must make them friend</a:t>
            </a:r>
            <a:r>
              <a:rPr lang="en-US" b="0" i="0" dirty="0">
                <a:solidFill>
                  <a:srgbClr val="273239"/>
                </a:solidFill>
                <a:effectLst/>
                <a:latin typeface="urw-din"/>
              </a:rPr>
              <a:t>. </a:t>
            </a:r>
            <a:br>
              <a:rPr lang="en-US" dirty="0"/>
            </a:br>
            <a:endParaRPr lang="en-US" dirty="0">
              <a:cs typeface="Tahoma" panose="020B0604030504040204" pitchFamily="34" charset="0"/>
            </a:endParaRPr>
          </a:p>
        </p:txBody>
      </p:sp>
      <p:sp>
        <p:nvSpPr>
          <p:cNvPr id="2" name="Slide Number Placeholder 1">
            <a:extLst>
              <a:ext uri="{FF2B5EF4-FFF2-40B4-BE49-F238E27FC236}">
                <a16:creationId xmlns:a16="http://schemas.microsoft.com/office/drawing/2014/main" id="{B5C4E943-4253-4FA4-AD00-78B65A11852A}"/>
              </a:ext>
            </a:extLst>
          </p:cNvPr>
          <p:cNvSpPr>
            <a:spLocks noGrp="1"/>
          </p:cNvSpPr>
          <p:nvPr>
            <p:ph type="sldNum" sz="quarter" idx="12"/>
          </p:nvPr>
        </p:nvSpPr>
        <p:spPr/>
        <p:txBody>
          <a:bodyPr/>
          <a:lstStyle/>
          <a:p>
            <a:fld id="{25C2CBD0-4E8A-462D-9424-859647FC3ED0}" type="slidenum">
              <a:rPr lang="en-US" smtClean="0"/>
              <a:pPr/>
              <a:t>72</a:t>
            </a:fld>
            <a:endParaRPr lang="en-US"/>
          </a:p>
        </p:txBody>
      </p:sp>
    </p:spTree>
    <p:extLst>
      <p:ext uri="{BB962C8B-B14F-4D97-AF65-F5344CB8AC3E}">
        <p14:creationId xmlns:p14="http://schemas.microsoft.com/office/powerpoint/2010/main" val="399754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96982" y="76200"/>
            <a:ext cx="9144000" cy="1066800"/>
          </a:xfrm>
          <a:solidFill>
            <a:schemeClr val="bg1"/>
          </a:solidFill>
        </p:spPr>
        <p:txBody>
          <a:bodyPr>
            <a:normAutofit/>
          </a:bodyPr>
          <a:lstStyle/>
          <a:p>
            <a:r>
              <a:rPr lang="en-US" dirty="0"/>
              <a:t>Overloading </a:t>
            </a:r>
            <a:r>
              <a:rPr lang="en-US" dirty="0" err="1"/>
              <a:t>iostream</a:t>
            </a:r>
            <a:r>
              <a:rPr lang="en-US" dirty="0"/>
              <a:t> operators </a:t>
            </a:r>
            <a:r>
              <a:rPr lang="en-US" dirty="0">
                <a:solidFill>
                  <a:srgbClr val="FF0000"/>
                </a:solidFill>
              </a:rPr>
              <a:t>&gt;&gt;</a:t>
            </a:r>
            <a:r>
              <a:rPr lang="en-US" dirty="0"/>
              <a:t> and </a:t>
            </a:r>
            <a:r>
              <a:rPr lang="en-US" dirty="0">
                <a:solidFill>
                  <a:srgbClr val="FF0000"/>
                </a:solidFill>
              </a:rPr>
              <a:t>&lt;&lt;</a:t>
            </a:r>
          </a:p>
        </p:txBody>
      </p:sp>
      <p:sp>
        <p:nvSpPr>
          <p:cNvPr id="9219" name="Content Placeholder 2"/>
          <p:cNvSpPr>
            <a:spLocks noGrp="1"/>
          </p:cNvSpPr>
          <p:nvPr>
            <p:ph idx="1"/>
          </p:nvPr>
        </p:nvSpPr>
        <p:spPr>
          <a:xfrm>
            <a:off x="279920" y="1143000"/>
            <a:ext cx="8486013" cy="5500396"/>
          </a:xfrm>
        </p:spPr>
        <p:txBody>
          <a:bodyPr>
            <a:normAutofit/>
          </a:bodyPr>
          <a:lstStyle/>
          <a:p>
            <a:r>
              <a:rPr lang="en-US" b="1" i="0" dirty="0">
                <a:solidFill>
                  <a:srgbClr val="273239"/>
                </a:solidFill>
                <a:effectLst/>
                <a:latin typeface="urw-din"/>
              </a:rPr>
              <a:t>Why these operators must be overloaded as </a:t>
            </a:r>
            <a:r>
              <a:rPr lang="en-US" b="1" i="1" dirty="0">
                <a:solidFill>
                  <a:srgbClr val="0070C0"/>
                </a:solidFill>
                <a:effectLst/>
                <a:latin typeface="urw-din"/>
              </a:rPr>
              <a:t>global</a:t>
            </a:r>
            <a:r>
              <a:rPr lang="en-US" b="1" i="0" dirty="0">
                <a:solidFill>
                  <a:srgbClr val="273239"/>
                </a:solidFill>
                <a:effectLst/>
                <a:latin typeface="urw-din"/>
              </a:rPr>
              <a:t>?</a:t>
            </a:r>
            <a:r>
              <a:rPr lang="en-US" b="0" i="0" dirty="0">
                <a:solidFill>
                  <a:srgbClr val="273239"/>
                </a:solidFill>
                <a:effectLst/>
                <a:latin typeface="urw-din"/>
              </a:rPr>
              <a:t> </a:t>
            </a:r>
            <a:br>
              <a:rPr lang="en-US" dirty="0"/>
            </a:br>
            <a:endParaRPr lang="en-US" dirty="0"/>
          </a:p>
          <a:p>
            <a:r>
              <a:rPr lang="en-US" dirty="0"/>
              <a:t>Left operand with &lt;&lt; and &gt;&gt; is always going to be </a:t>
            </a:r>
            <a:r>
              <a:rPr lang="en-US" dirty="0" err="1"/>
              <a:t>cin</a:t>
            </a:r>
            <a:r>
              <a:rPr lang="en-US" dirty="0"/>
              <a:t> and </a:t>
            </a:r>
            <a:r>
              <a:rPr lang="en-US" dirty="0" err="1"/>
              <a:t>cout</a:t>
            </a:r>
            <a:endParaRPr lang="en-US" dirty="0"/>
          </a:p>
          <a:p>
            <a:endParaRPr lang="en-US" dirty="0"/>
          </a:p>
          <a:p>
            <a:r>
              <a:rPr lang="en-US" b="0" i="0" dirty="0">
                <a:solidFill>
                  <a:srgbClr val="273239"/>
                </a:solidFill>
                <a:effectLst/>
                <a:latin typeface="urw-din"/>
              </a:rPr>
              <a:t>if we want to make them a member function, then they must be made members of </a:t>
            </a:r>
            <a:r>
              <a:rPr lang="en-US" b="0" i="0" dirty="0" err="1">
                <a:solidFill>
                  <a:srgbClr val="0070C0"/>
                </a:solidFill>
                <a:effectLst/>
                <a:latin typeface="urw-din"/>
              </a:rPr>
              <a:t>ostream</a:t>
            </a:r>
            <a:r>
              <a:rPr lang="en-US" b="0" i="0" dirty="0">
                <a:solidFill>
                  <a:srgbClr val="273239"/>
                </a:solidFill>
                <a:effectLst/>
                <a:latin typeface="urw-din"/>
              </a:rPr>
              <a:t> and </a:t>
            </a:r>
            <a:r>
              <a:rPr lang="en-US" b="0" i="0" dirty="0" err="1">
                <a:solidFill>
                  <a:srgbClr val="0070C0"/>
                </a:solidFill>
                <a:effectLst/>
                <a:latin typeface="urw-din"/>
              </a:rPr>
              <a:t>istream</a:t>
            </a:r>
            <a:r>
              <a:rPr lang="en-US" b="0" i="0" dirty="0">
                <a:solidFill>
                  <a:srgbClr val="273239"/>
                </a:solidFill>
                <a:effectLst/>
                <a:latin typeface="urw-din"/>
              </a:rPr>
              <a:t> classes, not a good option.</a:t>
            </a:r>
          </a:p>
          <a:p>
            <a:endParaRPr lang="en-US" dirty="0"/>
          </a:p>
          <a:p>
            <a:r>
              <a:rPr lang="en-US" b="0" i="0" dirty="0">
                <a:solidFill>
                  <a:srgbClr val="273239"/>
                </a:solidFill>
                <a:effectLst/>
                <a:latin typeface="urw-din"/>
              </a:rPr>
              <a:t>Therefore, these operators are overloaded as </a:t>
            </a:r>
            <a:r>
              <a:rPr lang="en-US" b="0" i="0" dirty="0">
                <a:solidFill>
                  <a:srgbClr val="0070C0"/>
                </a:solidFill>
                <a:effectLst/>
                <a:latin typeface="urw-din"/>
              </a:rPr>
              <a:t>global functions </a:t>
            </a:r>
            <a:r>
              <a:rPr lang="en-US" b="0" i="0" dirty="0">
                <a:solidFill>
                  <a:srgbClr val="273239"/>
                </a:solidFill>
                <a:effectLst/>
                <a:latin typeface="urw-din"/>
              </a:rPr>
              <a:t>with two parameters, </a:t>
            </a:r>
            <a:r>
              <a:rPr lang="en-US" dirty="0" err="1">
                <a:solidFill>
                  <a:srgbClr val="0070C0"/>
                </a:solidFill>
                <a:latin typeface="urw-din"/>
              </a:rPr>
              <a:t>istream</a:t>
            </a:r>
            <a:r>
              <a:rPr lang="en-US" dirty="0">
                <a:solidFill>
                  <a:srgbClr val="0070C0"/>
                </a:solidFill>
                <a:latin typeface="urw-din"/>
              </a:rPr>
              <a:t>/</a:t>
            </a:r>
            <a:r>
              <a:rPr lang="en-US" dirty="0" err="1">
                <a:solidFill>
                  <a:srgbClr val="0070C0"/>
                </a:solidFill>
                <a:latin typeface="urw-din"/>
              </a:rPr>
              <a:t>ostream</a:t>
            </a:r>
            <a:r>
              <a:rPr lang="en-US" b="0" i="0" dirty="0">
                <a:solidFill>
                  <a:srgbClr val="0070C0"/>
                </a:solidFill>
                <a:effectLst/>
                <a:latin typeface="urw-din"/>
              </a:rPr>
              <a:t> </a:t>
            </a:r>
            <a:r>
              <a:rPr lang="en-US" b="0" i="0" dirty="0">
                <a:solidFill>
                  <a:srgbClr val="273239"/>
                </a:solidFill>
                <a:effectLst/>
                <a:latin typeface="urw-din"/>
              </a:rPr>
              <a:t>and </a:t>
            </a:r>
            <a:r>
              <a:rPr lang="en-US" b="0" i="0" dirty="0">
                <a:solidFill>
                  <a:srgbClr val="0070C0"/>
                </a:solidFill>
                <a:effectLst/>
                <a:latin typeface="urw-din"/>
              </a:rPr>
              <a:t>object of user-defined class</a:t>
            </a:r>
            <a:r>
              <a:rPr lang="en-US" b="0" i="0" dirty="0">
                <a:solidFill>
                  <a:srgbClr val="273239"/>
                </a:solidFill>
                <a:effectLst/>
                <a:latin typeface="urw-din"/>
              </a:rPr>
              <a:t>.</a:t>
            </a:r>
            <a:endParaRPr lang="en-US" dirty="0">
              <a:cs typeface="Tahoma" panose="020B0604030504040204" pitchFamily="34" charset="0"/>
            </a:endParaRPr>
          </a:p>
        </p:txBody>
      </p:sp>
      <p:sp>
        <p:nvSpPr>
          <p:cNvPr id="2" name="Slide Number Placeholder 1">
            <a:extLst>
              <a:ext uri="{FF2B5EF4-FFF2-40B4-BE49-F238E27FC236}">
                <a16:creationId xmlns:a16="http://schemas.microsoft.com/office/drawing/2014/main" id="{B5C4E943-4253-4FA4-AD00-78B65A11852A}"/>
              </a:ext>
            </a:extLst>
          </p:cNvPr>
          <p:cNvSpPr>
            <a:spLocks noGrp="1"/>
          </p:cNvSpPr>
          <p:nvPr>
            <p:ph type="sldNum" sz="quarter" idx="12"/>
          </p:nvPr>
        </p:nvSpPr>
        <p:spPr/>
        <p:txBody>
          <a:bodyPr/>
          <a:lstStyle/>
          <a:p>
            <a:fld id="{25C2CBD0-4E8A-462D-9424-859647FC3ED0}" type="slidenum">
              <a:rPr lang="en-US" smtClean="0"/>
              <a:pPr/>
              <a:t>73</a:t>
            </a:fld>
            <a:endParaRPr lang="en-US"/>
          </a:p>
        </p:txBody>
      </p:sp>
    </p:spTree>
    <p:extLst>
      <p:ext uri="{BB962C8B-B14F-4D97-AF65-F5344CB8AC3E}">
        <p14:creationId xmlns:p14="http://schemas.microsoft.com/office/powerpoint/2010/main" val="54167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96982" y="76200"/>
            <a:ext cx="9144000" cy="1066800"/>
          </a:xfrm>
          <a:solidFill>
            <a:schemeClr val="bg1"/>
          </a:solidFill>
        </p:spPr>
        <p:txBody>
          <a:bodyPr>
            <a:normAutofit/>
          </a:bodyPr>
          <a:lstStyle/>
          <a:p>
            <a:r>
              <a:rPr lang="en-US" dirty="0"/>
              <a:t>Overloading </a:t>
            </a:r>
            <a:r>
              <a:rPr lang="en-US" dirty="0" err="1"/>
              <a:t>iostream</a:t>
            </a:r>
            <a:r>
              <a:rPr lang="en-US" dirty="0"/>
              <a:t> operators </a:t>
            </a:r>
            <a:r>
              <a:rPr lang="en-US" dirty="0">
                <a:solidFill>
                  <a:srgbClr val="FF0000"/>
                </a:solidFill>
              </a:rPr>
              <a:t>&gt;&gt;</a:t>
            </a:r>
            <a:r>
              <a:rPr lang="en-US" dirty="0"/>
              <a:t> and </a:t>
            </a:r>
            <a:r>
              <a:rPr lang="en-US" dirty="0">
                <a:solidFill>
                  <a:srgbClr val="FF0000"/>
                </a:solidFill>
              </a:rPr>
              <a:t>&lt;&lt;</a:t>
            </a:r>
          </a:p>
        </p:txBody>
      </p:sp>
      <p:sp>
        <p:nvSpPr>
          <p:cNvPr id="9219" name="Content Placeholder 2"/>
          <p:cNvSpPr>
            <a:spLocks noGrp="1"/>
          </p:cNvSpPr>
          <p:nvPr>
            <p:ph idx="1"/>
          </p:nvPr>
        </p:nvSpPr>
        <p:spPr>
          <a:xfrm>
            <a:off x="279920" y="1143000"/>
            <a:ext cx="8486013" cy="5500396"/>
          </a:xfrm>
        </p:spPr>
        <p:txBody>
          <a:bodyPr/>
          <a:lstStyle/>
          <a:p>
            <a:pPr algn="just"/>
            <a:r>
              <a:rPr lang="en-US" dirty="0"/>
              <a:t>We can use friend function for overloading iostream operators ( &gt;&gt; or &lt;&lt;).</a:t>
            </a:r>
          </a:p>
          <a:p>
            <a:endParaRPr lang="en-US" dirty="0"/>
          </a:p>
          <a:p>
            <a:pPr algn="just"/>
            <a:r>
              <a:rPr lang="en-US" dirty="0"/>
              <a:t>Usually iostream operators ( &gt;&gt; or &lt;&lt; ) are not called from an object of the class</a:t>
            </a:r>
          </a:p>
          <a:p>
            <a:pPr lvl="2">
              <a:buFontTx/>
              <a:buNone/>
            </a:pPr>
            <a:r>
              <a:rPr lang="en-US" dirty="0"/>
              <a:t>Point p; </a:t>
            </a:r>
          </a:p>
          <a:p>
            <a:pPr lvl="2">
              <a:buFontTx/>
              <a:buNone/>
            </a:pPr>
            <a:r>
              <a:rPr lang="en-US" dirty="0" err="1"/>
              <a:t>cin</a:t>
            </a:r>
            <a:r>
              <a:rPr lang="en-US" dirty="0"/>
              <a:t>  &gt;&gt; p;</a:t>
            </a:r>
          </a:p>
          <a:p>
            <a:pPr lvl="2">
              <a:buFontTx/>
              <a:buNone/>
            </a:pPr>
            <a:r>
              <a:rPr lang="en-US" dirty="0" err="1"/>
              <a:t>cout</a:t>
            </a:r>
            <a:r>
              <a:rPr lang="en-US" dirty="0"/>
              <a:t> &lt;&lt; p;</a:t>
            </a:r>
          </a:p>
          <a:p>
            <a:pPr marL="0" indent="0">
              <a:buNone/>
            </a:pPr>
            <a:r>
              <a:rPr lang="en-US" dirty="0"/>
              <a:t>	</a:t>
            </a:r>
          </a:p>
          <a:p>
            <a:pPr marL="0" indent="0">
              <a:buNone/>
            </a:pPr>
            <a:r>
              <a:rPr lang="en-US" dirty="0"/>
              <a:t>	where </a:t>
            </a:r>
            <a:r>
              <a:rPr lang="en-US" dirty="0" err="1"/>
              <a:t>cin</a:t>
            </a:r>
            <a:r>
              <a:rPr lang="en-US" dirty="0"/>
              <a:t> and </a:t>
            </a:r>
            <a:r>
              <a:rPr lang="en-US" dirty="0" err="1"/>
              <a:t>cout</a:t>
            </a:r>
            <a:r>
              <a:rPr lang="en-US" dirty="0"/>
              <a:t> are object of iostream class</a:t>
            </a:r>
          </a:p>
          <a:p>
            <a:endParaRPr lang="en-US" dirty="0">
              <a:cs typeface="Tahoma" panose="020B0604030504040204" pitchFamily="34" charset="0"/>
            </a:endParaRPr>
          </a:p>
          <a:p>
            <a:endParaRPr lang="en-US" dirty="0">
              <a:cs typeface="Tahoma" panose="020B0604030504040204" pitchFamily="34" charset="0"/>
            </a:endParaRPr>
          </a:p>
        </p:txBody>
      </p:sp>
      <p:sp>
        <p:nvSpPr>
          <p:cNvPr id="2" name="Slide Number Placeholder 1">
            <a:extLst>
              <a:ext uri="{FF2B5EF4-FFF2-40B4-BE49-F238E27FC236}">
                <a16:creationId xmlns:a16="http://schemas.microsoft.com/office/drawing/2014/main" id="{B5C4E943-4253-4FA4-AD00-78B65A11852A}"/>
              </a:ext>
            </a:extLst>
          </p:cNvPr>
          <p:cNvSpPr>
            <a:spLocks noGrp="1"/>
          </p:cNvSpPr>
          <p:nvPr>
            <p:ph type="sldNum" sz="quarter" idx="12"/>
          </p:nvPr>
        </p:nvSpPr>
        <p:spPr/>
        <p:txBody>
          <a:bodyPr/>
          <a:lstStyle/>
          <a:p>
            <a:fld id="{25C2CBD0-4E8A-462D-9424-859647FC3ED0}" type="slidenum">
              <a:rPr lang="en-US" smtClean="0"/>
              <a:pPr/>
              <a:t>74</a:t>
            </a:fld>
            <a:endParaRPr lang="en-US"/>
          </a:p>
        </p:txBody>
      </p:sp>
    </p:spTree>
    <p:extLst>
      <p:ext uri="{BB962C8B-B14F-4D97-AF65-F5344CB8AC3E}">
        <p14:creationId xmlns:p14="http://schemas.microsoft.com/office/powerpoint/2010/main" val="23666156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46404"/>
            <a:ext cx="8229600" cy="1066800"/>
          </a:xfrm>
        </p:spPr>
        <p:txBody>
          <a:bodyPr>
            <a:normAutofit fontScale="90000"/>
          </a:bodyPr>
          <a:lstStyle/>
          <a:p>
            <a:r>
              <a:rPr lang="en-US" sz="3600" dirty="0"/>
              <a:t>Overloading </a:t>
            </a:r>
            <a:r>
              <a:rPr lang="en-US" sz="3600" dirty="0" err="1"/>
              <a:t>iostream</a:t>
            </a:r>
            <a:r>
              <a:rPr lang="en-US" sz="3600" dirty="0"/>
              <a:t> operators &gt;&gt; and &lt;&lt;</a:t>
            </a:r>
          </a:p>
        </p:txBody>
      </p:sp>
      <p:sp>
        <p:nvSpPr>
          <p:cNvPr id="10243" name="Content Placeholder 2"/>
          <p:cNvSpPr>
            <a:spLocks noGrp="1"/>
          </p:cNvSpPr>
          <p:nvPr>
            <p:ph idx="1"/>
          </p:nvPr>
        </p:nvSpPr>
        <p:spPr>
          <a:xfrm>
            <a:off x="378070" y="1143000"/>
            <a:ext cx="8387863" cy="5341776"/>
          </a:xfrm>
        </p:spPr>
        <p:txBody>
          <a:bodyPr>
            <a:normAutofit/>
          </a:bodyPr>
          <a:lstStyle/>
          <a:p>
            <a:pPr algn="just"/>
            <a:r>
              <a:rPr lang="en-US" dirty="0">
                <a:cs typeface="Tahoma" panose="020B0604030504040204" pitchFamily="34" charset="0"/>
              </a:rPr>
              <a:t>We can define the </a:t>
            </a:r>
            <a:r>
              <a:rPr lang="en-US" b="1" dirty="0">
                <a:cs typeface="Tahoma" panose="020B0604030504040204" pitchFamily="34" charset="0"/>
              </a:rPr>
              <a:t>prototype </a:t>
            </a:r>
            <a:r>
              <a:rPr lang="en-US" dirty="0">
                <a:cs typeface="Tahoma" panose="020B0604030504040204" pitchFamily="34" charset="0"/>
              </a:rPr>
              <a:t>of </a:t>
            </a:r>
            <a:r>
              <a:rPr lang="en-US" b="1" dirty="0">
                <a:solidFill>
                  <a:srgbClr val="0070C0"/>
                </a:solidFill>
                <a:cs typeface="Tahoma" panose="020B0604030504040204" pitchFamily="34" charset="0"/>
              </a:rPr>
              <a:t>iostream operators </a:t>
            </a:r>
            <a:r>
              <a:rPr lang="en-US" dirty="0">
                <a:cs typeface="Tahoma" panose="020B0604030504040204" pitchFamily="34" charset="0"/>
              </a:rPr>
              <a:t>( </a:t>
            </a:r>
            <a:r>
              <a:rPr lang="en-US" b="1" dirty="0">
                <a:solidFill>
                  <a:srgbClr val="0070C0"/>
                </a:solidFill>
                <a:cs typeface="Tahoma" panose="020B0604030504040204" pitchFamily="34" charset="0"/>
              </a:rPr>
              <a:t>&gt;&gt;</a:t>
            </a:r>
            <a:r>
              <a:rPr lang="en-US" dirty="0">
                <a:solidFill>
                  <a:srgbClr val="2C14DE"/>
                </a:solidFill>
                <a:cs typeface="Tahoma" panose="020B0604030504040204" pitchFamily="34" charset="0"/>
              </a:rPr>
              <a:t> </a:t>
            </a:r>
            <a:r>
              <a:rPr lang="en-US" dirty="0">
                <a:cs typeface="Tahoma" panose="020B0604030504040204" pitchFamily="34" charset="0"/>
              </a:rPr>
              <a:t>and </a:t>
            </a:r>
            <a:r>
              <a:rPr lang="en-US" b="1" dirty="0">
                <a:solidFill>
                  <a:srgbClr val="0070C0"/>
                </a:solidFill>
                <a:cs typeface="Tahoma" panose="020B0604030504040204" pitchFamily="34" charset="0"/>
              </a:rPr>
              <a:t>&lt;&lt;</a:t>
            </a:r>
            <a:r>
              <a:rPr lang="en-US" dirty="0">
                <a:solidFill>
                  <a:srgbClr val="2C14DE"/>
                </a:solidFill>
                <a:cs typeface="Tahoma" panose="020B0604030504040204" pitchFamily="34" charset="0"/>
              </a:rPr>
              <a:t> </a:t>
            </a:r>
            <a:r>
              <a:rPr lang="en-US" dirty="0">
                <a:cs typeface="Tahoma" panose="020B0604030504040204" pitchFamily="34" charset="0"/>
              </a:rPr>
              <a:t>) inside a class with the help of </a:t>
            </a:r>
            <a:r>
              <a:rPr lang="en-US" b="1" i="1" dirty="0">
                <a:solidFill>
                  <a:srgbClr val="FF0000"/>
                </a:solidFill>
                <a:cs typeface="Tahoma" panose="020B0604030504040204" pitchFamily="34" charset="0"/>
              </a:rPr>
              <a:t>friend function</a:t>
            </a:r>
            <a:r>
              <a:rPr lang="en-US" dirty="0">
                <a:cs typeface="Tahoma" panose="020B0604030504040204" pitchFamily="34" charset="0"/>
              </a:rPr>
              <a:t>, and </a:t>
            </a:r>
            <a:r>
              <a:rPr lang="en-US" b="1" dirty="0">
                <a:cs typeface="Tahoma" panose="020B0604030504040204" pitchFamily="34" charset="0"/>
              </a:rPr>
              <a:t>then</a:t>
            </a:r>
            <a:r>
              <a:rPr lang="en-US" dirty="0">
                <a:cs typeface="Tahoma" panose="020B0604030504040204" pitchFamily="34" charset="0"/>
              </a:rPr>
              <a:t> </a:t>
            </a:r>
            <a:r>
              <a:rPr lang="en-US" b="1" i="1" dirty="0">
                <a:solidFill>
                  <a:srgbClr val="0070C0"/>
                </a:solidFill>
                <a:cs typeface="Tahoma" panose="020B0604030504040204" pitchFamily="34" charset="0"/>
              </a:rPr>
              <a:t>we can access private data members.</a:t>
            </a:r>
            <a:endParaRPr lang="en-US" sz="2800" dirty="0"/>
          </a:p>
          <a:p>
            <a:endParaRPr lang="en-US" sz="2800" dirty="0"/>
          </a:p>
          <a:p>
            <a:r>
              <a:rPr lang="en-US" dirty="0">
                <a:cs typeface="Tahoma" panose="020B0604030504040204" pitchFamily="34" charset="0"/>
              </a:rPr>
              <a:t>We can also overload these operators </a:t>
            </a:r>
            <a:r>
              <a:rPr lang="en-US" dirty="0">
                <a:solidFill>
                  <a:srgbClr val="0070C0"/>
                </a:solidFill>
                <a:cs typeface="Tahoma" panose="020B0604030504040204" pitchFamily="34" charset="0"/>
              </a:rPr>
              <a:t>without making friend functions</a:t>
            </a:r>
          </a:p>
          <a:p>
            <a:endParaRPr lang="en-US" sz="2800" dirty="0"/>
          </a:p>
          <a:p>
            <a:endParaRPr lang="en-US" sz="2800" dirty="0"/>
          </a:p>
          <a:p>
            <a:endParaRPr lang="en-US" sz="2800" dirty="0"/>
          </a:p>
        </p:txBody>
      </p:sp>
      <p:sp>
        <p:nvSpPr>
          <p:cNvPr id="2" name="Slide Number Placeholder 1">
            <a:extLst>
              <a:ext uri="{FF2B5EF4-FFF2-40B4-BE49-F238E27FC236}">
                <a16:creationId xmlns:a16="http://schemas.microsoft.com/office/drawing/2014/main" id="{97E52B9E-196E-464F-B1C4-0C6753EACC74}"/>
              </a:ext>
            </a:extLst>
          </p:cNvPr>
          <p:cNvSpPr>
            <a:spLocks noGrp="1"/>
          </p:cNvSpPr>
          <p:nvPr>
            <p:ph type="sldNum" sz="quarter" idx="12"/>
          </p:nvPr>
        </p:nvSpPr>
        <p:spPr/>
        <p:txBody>
          <a:bodyPr/>
          <a:lstStyle/>
          <a:p>
            <a:fld id="{25C2CBD0-4E8A-462D-9424-859647FC3ED0}" type="slidenum">
              <a:rPr lang="en-US" smtClean="0"/>
              <a:pPr/>
              <a:t>75</a:t>
            </a:fld>
            <a:endParaRPr lang="en-US"/>
          </a:p>
        </p:txBody>
      </p:sp>
      <p:pic>
        <p:nvPicPr>
          <p:cNvPr id="7170" name="Picture 2">
            <a:extLst>
              <a:ext uri="{FF2B5EF4-FFF2-40B4-BE49-F238E27FC236}">
                <a16:creationId xmlns:a16="http://schemas.microsoft.com/office/drawing/2014/main" id="{94E86894-B244-4574-9F50-F61D8EB91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349" b="18637"/>
          <a:stretch/>
        </p:blipFill>
        <p:spPr bwMode="auto">
          <a:xfrm>
            <a:off x="5634426" y="4167282"/>
            <a:ext cx="3509574" cy="2690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27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533400" y="28575"/>
            <a:ext cx="8153400" cy="1066800"/>
          </a:xfrm>
        </p:spPr>
        <p:txBody>
          <a:bodyPr/>
          <a:lstStyle/>
          <a:p>
            <a:r>
              <a:rPr lang="en-US" dirty="0"/>
              <a:t>Example</a:t>
            </a:r>
          </a:p>
        </p:txBody>
      </p:sp>
      <p:sp>
        <p:nvSpPr>
          <p:cNvPr id="11267" name="Rectangle 3"/>
          <p:cNvSpPr>
            <a:spLocks noGrp="1" noChangeArrowheads="1"/>
          </p:cNvSpPr>
          <p:nvPr>
            <p:ph idx="1"/>
          </p:nvPr>
        </p:nvSpPr>
        <p:spPr>
          <a:xfrm>
            <a:off x="378070" y="1190625"/>
            <a:ext cx="8387863" cy="5350134"/>
          </a:xfrm>
        </p:spPr>
        <p:txBody>
          <a:bodyPr>
            <a:noAutofit/>
          </a:bodyPr>
          <a:lstStyle/>
          <a:p>
            <a:pPr>
              <a:lnSpc>
                <a:spcPct val="80000"/>
              </a:lnSpc>
              <a:buFont typeface="Monotype Sorts" charset="2"/>
              <a:buNone/>
            </a:pPr>
            <a:r>
              <a:rPr lang="en-US" sz="2000" b="1" dirty="0">
                <a:latin typeface="Consolas" panose="020B0609020204030204" pitchFamily="49" charset="0"/>
                <a:cs typeface="Tahoma" panose="020B0604030504040204" pitchFamily="34" charset="0"/>
              </a:rPr>
              <a:t>class Point</a:t>
            </a:r>
          </a:p>
          <a:p>
            <a:pPr>
              <a:lnSpc>
                <a:spcPct val="80000"/>
              </a:lnSpc>
              <a:buFont typeface="Monotype Sorts" charset="2"/>
              <a:buNone/>
            </a:pPr>
            <a:r>
              <a:rPr lang="en-US" sz="2000" b="1" dirty="0">
                <a:latin typeface="Consolas" panose="020B0609020204030204" pitchFamily="49" charset="0"/>
                <a:cs typeface="Tahoma" panose="020B0604030504040204" pitchFamily="34" charset="0"/>
              </a:rPr>
              <a:t>{</a:t>
            </a:r>
          </a:p>
          <a:p>
            <a:pPr>
              <a:lnSpc>
                <a:spcPct val="80000"/>
              </a:lnSpc>
              <a:buFont typeface="Monotype Sorts" charset="2"/>
              <a:buNone/>
            </a:pPr>
            <a:r>
              <a:rPr lang="en-US" sz="2000" dirty="0">
                <a:latin typeface="Consolas" panose="020B0609020204030204" pitchFamily="49" charset="0"/>
                <a:cs typeface="Tahoma" panose="020B0604030504040204" pitchFamily="34" charset="0"/>
              </a:rPr>
              <a:t>	</a:t>
            </a:r>
            <a:r>
              <a:rPr lang="en-US" sz="2000" b="1" dirty="0">
                <a:latin typeface="Consolas" panose="020B0609020204030204" pitchFamily="49" charset="0"/>
                <a:cs typeface="Tahoma" panose="020B0604030504040204" pitchFamily="34" charset="0"/>
              </a:rPr>
              <a:t>private:</a:t>
            </a:r>
          </a:p>
          <a:p>
            <a:pPr>
              <a:lnSpc>
                <a:spcPct val="80000"/>
              </a:lnSpc>
              <a:buFont typeface="Monotype Sorts" charset="2"/>
              <a:buNone/>
            </a:pPr>
            <a:r>
              <a:rPr lang="en-US" sz="2000" b="1" dirty="0">
                <a:latin typeface="Consolas" panose="020B0609020204030204" pitchFamily="49" charset="0"/>
                <a:cs typeface="Tahoma" panose="020B0604030504040204" pitchFamily="34" charset="0"/>
              </a:rPr>
              <a:t>   	float </a:t>
            </a:r>
            <a:r>
              <a:rPr lang="en-US" sz="2000" b="1" dirty="0" err="1">
                <a:latin typeface="Consolas" panose="020B0609020204030204" pitchFamily="49" charset="0"/>
                <a:cs typeface="Tahoma" panose="020B0604030504040204" pitchFamily="34" charset="0"/>
              </a:rPr>
              <a:t>m_dX</a:t>
            </a:r>
            <a:r>
              <a:rPr lang="en-US" sz="2000" b="1" dirty="0">
                <a:latin typeface="Consolas" panose="020B0609020204030204" pitchFamily="49" charset="0"/>
                <a:cs typeface="Tahoma" panose="020B0604030504040204" pitchFamily="34" charset="0"/>
              </a:rPr>
              <a:t>, </a:t>
            </a:r>
            <a:r>
              <a:rPr lang="en-US" sz="2000" b="1" dirty="0" err="1">
                <a:latin typeface="Consolas" panose="020B0609020204030204" pitchFamily="49" charset="0"/>
                <a:cs typeface="Tahoma" panose="020B0604030504040204" pitchFamily="34" charset="0"/>
              </a:rPr>
              <a:t>m_dY</a:t>
            </a:r>
            <a:r>
              <a:rPr lang="en-US" sz="2000" b="1" dirty="0">
                <a:latin typeface="Consolas" panose="020B0609020204030204" pitchFamily="49" charset="0"/>
                <a:cs typeface="Tahoma" panose="020B0604030504040204" pitchFamily="34" charset="0"/>
              </a:rPr>
              <a:t>, </a:t>
            </a:r>
            <a:r>
              <a:rPr lang="en-US" sz="2000" b="1" dirty="0" err="1">
                <a:latin typeface="Consolas" panose="020B0609020204030204" pitchFamily="49" charset="0"/>
                <a:cs typeface="Tahoma" panose="020B0604030504040204" pitchFamily="34" charset="0"/>
              </a:rPr>
              <a:t>m_dZ</a:t>
            </a:r>
            <a:r>
              <a:rPr lang="en-US" sz="2000" b="1" dirty="0">
                <a:latin typeface="Consolas" panose="020B0609020204030204" pitchFamily="49" charset="0"/>
                <a:cs typeface="Tahoma" panose="020B0604030504040204" pitchFamily="34" charset="0"/>
              </a:rPr>
              <a:t>; </a:t>
            </a:r>
          </a:p>
          <a:p>
            <a:pPr>
              <a:lnSpc>
                <a:spcPct val="80000"/>
              </a:lnSpc>
              <a:buFont typeface="Monotype Sorts" charset="2"/>
              <a:buNone/>
            </a:pPr>
            <a:r>
              <a:rPr lang="en-US" sz="2000" b="1" dirty="0">
                <a:latin typeface="Consolas" panose="020B0609020204030204" pitchFamily="49" charset="0"/>
                <a:cs typeface="Tahoma" panose="020B0604030504040204" pitchFamily="34" charset="0"/>
              </a:rPr>
              <a:t>	public:</a:t>
            </a:r>
          </a:p>
          <a:p>
            <a:pPr>
              <a:lnSpc>
                <a:spcPct val="80000"/>
              </a:lnSpc>
              <a:buFont typeface="Monotype Sorts" charset="2"/>
              <a:buNone/>
            </a:pPr>
            <a:r>
              <a:rPr lang="en-US" sz="2000" b="1" dirty="0">
                <a:latin typeface="Consolas" panose="020B0609020204030204" pitchFamily="49" charset="0"/>
                <a:cs typeface="Tahoma" panose="020B0604030504040204" pitchFamily="34" charset="0"/>
              </a:rPr>
              <a:t>   	Point(float </a:t>
            </a:r>
            <a:r>
              <a:rPr lang="en-US" sz="2000" b="1" dirty="0" err="1">
                <a:latin typeface="Consolas" panose="020B0609020204030204" pitchFamily="49" charset="0"/>
                <a:cs typeface="Tahoma" panose="020B0604030504040204" pitchFamily="34" charset="0"/>
              </a:rPr>
              <a:t>dX</a:t>
            </a:r>
            <a:r>
              <a:rPr lang="en-US" sz="2000" b="1" dirty="0">
                <a:latin typeface="Consolas" panose="020B0609020204030204" pitchFamily="49" charset="0"/>
                <a:cs typeface="Tahoma" panose="020B0604030504040204" pitchFamily="34" charset="0"/>
              </a:rPr>
              <a:t>, float </a:t>
            </a:r>
            <a:r>
              <a:rPr lang="en-US" sz="2000" b="1" dirty="0" err="1">
                <a:latin typeface="Consolas" panose="020B0609020204030204" pitchFamily="49" charset="0"/>
                <a:cs typeface="Tahoma" panose="020B0604030504040204" pitchFamily="34" charset="0"/>
              </a:rPr>
              <a:t>dY</a:t>
            </a:r>
            <a:r>
              <a:rPr lang="en-US" sz="2000" b="1" dirty="0">
                <a:latin typeface="Consolas" panose="020B0609020204030204" pitchFamily="49" charset="0"/>
                <a:cs typeface="Tahoma" panose="020B0604030504040204" pitchFamily="34" charset="0"/>
              </a:rPr>
              <a:t>, float </a:t>
            </a:r>
            <a:r>
              <a:rPr lang="en-US" sz="2000" b="1" dirty="0" err="1">
                <a:latin typeface="Consolas" panose="020B0609020204030204" pitchFamily="49" charset="0"/>
                <a:cs typeface="Tahoma" panose="020B0604030504040204" pitchFamily="34" charset="0"/>
              </a:rPr>
              <a:t>dZ</a:t>
            </a:r>
            <a:r>
              <a:rPr lang="en-US" sz="2000" b="1" dirty="0">
                <a:latin typeface="Consolas" panose="020B0609020204030204" pitchFamily="49" charset="0"/>
                <a:cs typeface="Tahoma" panose="020B0604030504040204" pitchFamily="34" charset="0"/>
              </a:rPr>
              <a:t>)</a:t>
            </a:r>
          </a:p>
          <a:p>
            <a:pPr>
              <a:lnSpc>
                <a:spcPct val="80000"/>
              </a:lnSpc>
              <a:buFont typeface="Monotype Sorts" charset="2"/>
              <a:buNone/>
            </a:pPr>
            <a:r>
              <a:rPr lang="en-US" sz="2000" b="1" dirty="0">
                <a:latin typeface="Consolas" panose="020B0609020204030204" pitchFamily="49" charset="0"/>
                <a:cs typeface="Tahoma" panose="020B0604030504040204" pitchFamily="34" charset="0"/>
              </a:rPr>
              <a:t>		{  </a:t>
            </a:r>
          </a:p>
          <a:p>
            <a:pPr>
              <a:lnSpc>
                <a:spcPct val="80000"/>
              </a:lnSpc>
              <a:buFont typeface="Monotype Sorts" charset="2"/>
              <a:buNone/>
            </a:pPr>
            <a:r>
              <a:rPr lang="en-US" sz="2000" b="1" dirty="0">
                <a:latin typeface="Consolas" panose="020B0609020204030204" pitchFamily="49" charset="0"/>
                <a:cs typeface="Tahoma" panose="020B0604030504040204" pitchFamily="34" charset="0"/>
              </a:rPr>
              <a:t>			</a:t>
            </a:r>
            <a:r>
              <a:rPr lang="en-US" sz="2000" b="1" dirty="0" err="1">
                <a:latin typeface="Consolas" panose="020B0609020204030204" pitchFamily="49" charset="0"/>
                <a:cs typeface="Tahoma" panose="020B0604030504040204" pitchFamily="34" charset="0"/>
              </a:rPr>
              <a:t>m_dX</a:t>
            </a:r>
            <a:r>
              <a:rPr lang="en-US" sz="2000" b="1" dirty="0">
                <a:latin typeface="Consolas" panose="020B0609020204030204" pitchFamily="49" charset="0"/>
                <a:cs typeface="Tahoma" panose="020B0604030504040204" pitchFamily="34" charset="0"/>
              </a:rPr>
              <a:t> = </a:t>
            </a:r>
            <a:r>
              <a:rPr lang="en-US" sz="2000" b="1" dirty="0" err="1">
                <a:latin typeface="Consolas" panose="020B0609020204030204" pitchFamily="49" charset="0"/>
                <a:cs typeface="Tahoma" panose="020B0604030504040204" pitchFamily="34" charset="0"/>
              </a:rPr>
              <a:t>dX</a:t>
            </a:r>
            <a:r>
              <a:rPr lang="en-US" sz="2000" b="1" dirty="0">
                <a:latin typeface="Consolas" panose="020B0609020204030204" pitchFamily="49" charset="0"/>
                <a:cs typeface="Tahoma" panose="020B0604030504040204" pitchFamily="34" charset="0"/>
              </a:rPr>
              <a:t>;</a:t>
            </a:r>
          </a:p>
          <a:p>
            <a:pPr>
              <a:lnSpc>
                <a:spcPct val="80000"/>
              </a:lnSpc>
              <a:buFont typeface="Monotype Sorts" charset="2"/>
              <a:buNone/>
            </a:pPr>
            <a:r>
              <a:rPr lang="en-US" sz="2000" b="1" dirty="0">
                <a:latin typeface="Consolas" panose="020B0609020204030204" pitchFamily="49" charset="0"/>
                <a:cs typeface="Tahoma" panose="020B0604030504040204" pitchFamily="34" charset="0"/>
              </a:rPr>
              <a:t>     	</a:t>
            </a:r>
            <a:r>
              <a:rPr lang="en-US" sz="2000" b="1" dirty="0" err="1">
                <a:latin typeface="Consolas" panose="020B0609020204030204" pitchFamily="49" charset="0"/>
                <a:cs typeface="Tahoma" panose="020B0604030504040204" pitchFamily="34" charset="0"/>
              </a:rPr>
              <a:t>m_dY</a:t>
            </a:r>
            <a:r>
              <a:rPr lang="en-US" sz="2000" b="1" dirty="0">
                <a:latin typeface="Consolas" panose="020B0609020204030204" pitchFamily="49" charset="0"/>
                <a:cs typeface="Tahoma" panose="020B0604030504040204" pitchFamily="34" charset="0"/>
              </a:rPr>
              <a:t> = </a:t>
            </a:r>
            <a:r>
              <a:rPr lang="en-US" sz="2000" b="1" dirty="0" err="1">
                <a:latin typeface="Consolas" panose="020B0609020204030204" pitchFamily="49" charset="0"/>
                <a:cs typeface="Tahoma" panose="020B0604030504040204" pitchFamily="34" charset="0"/>
              </a:rPr>
              <a:t>dY</a:t>
            </a:r>
            <a:r>
              <a:rPr lang="en-US" sz="2000" b="1" dirty="0">
                <a:latin typeface="Consolas" panose="020B0609020204030204" pitchFamily="49" charset="0"/>
                <a:cs typeface="Tahoma" panose="020B0604030504040204" pitchFamily="34" charset="0"/>
              </a:rPr>
              <a:t>; </a:t>
            </a:r>
          </a:p>
          <a:p>
            <a:pPr>
              <a:lnSpc>
                <a:spcPct val="80000"/>
              </a:lnSpc>
              <a:buFont typeface="Monotype Sorts" charset="2"/>
              <a:buNone/>
            </a:pPr>
            <a:r>
              <a:rPr lang="en-US" sz="2000" b="1" dirty="0">
                <a:latin typeface="Consolas" panose="020B0609020204030204" pitchFamily="49" charset="0"/>
                <a:cs typeface="Tahoma" panose="020B0604030504040204" pitchFamily="34" charset="0"/>
              </a:rPr>
              <a:t>			</a:t>
            </a:r>
            <a:r>
              <a:rPr lang="en-US" sz="2000" b="1" dirty="0" err="1">
                <a:latin typeface="Consolas" panose="020B0609020204030204" pitchFamily="49" charset="0"/>
                <a:cs typeface="Tahoma" panose="020B0604030504040204" pitchFamily="34" charset="0"/>
              </a:rPr>
              <a:t>m_dZ</a:t>
            </a:r>
            <a:r>
              <a:rPr lang="en-US" sz="2000" b="1" dirty="0">
                <a:latin typeface="Consolas" panose="020B0609020204030204" pitchFamily="49" charset="0"/>
                <a:cs typeface="Tahoma" panose="020B0604030504040204" pitchFamily="34" charset="0"/>
              </a:rPr>
              <a:t> = </a:t>
            </a:r>
            <a:r>
              <a:rPr lang="en-US" sz="2000" b="1" dirty="0" err="1">
                <a:latin typeface="Consolas" panose="020B0609020204030204" pitchFamily="49" charset="0"/>
                <a:cs typeface="Tahoma" panose="020B0604030504040204" pitchFamily="34" charset="0"/>
              </a:rPr>
              <a:t>dZ</a:t>
            </a:r>
            <a:r>
              <a:rPr lang="en-US" sz="2000" b="1" dirty="0">
                <a:latin typeface="Consolas" panose="020B0609020204030204" pitchFamily="49" charset="0"/>
                <a:cs typeface="Tahoma" panose="020B0604030504040204" pitchFamily="34" charset="0"/>
              </a:rPr>
              <a:t>;    </a:t>
            </a:r>
          </a:p>
          <a:p>
            <a:pPr>
              <a:lnSpc>
                <a:spcPct val="80000"/>
              </a:lnSpc>
              <a:buFont typeface="Monotype Sorts" charset="2"/>
              <a:buNone/>
            </a:pPr>
            <a:r>
              <a:rPr lang="en-US" sz="2000" dirty="0">
                <a:latin typeface="Consolas" panose="020B0609020204030204" pitchFamily="49" charset="0"/>
                <a:cs typeface="Tahoma" panose="020B0604030504040204" pitchFamily="34" charset="0"/>
              </a:rPr>
              <a:t>   </a:t>
            </a:r>
            <a:r>
              <a:rPr lang="en-US" sz="2000" b="1" dirty="0">
                <a:latin typeface="Consolas" panose="020B0609020204030204" pitchFamily="49" charset="0"/>
                <a:cs typeface="Tahoma" panose="020B0604030504040204" pitchFamily="34" charset="0"/>
              </a:rPr>
              <a:t>}</a:t>
            </a:r>
            <a:r>
              <a:rPr lang="en-US" sz="2000" dirty="0">
                <a:latin typeface="Consolas" panose="020B0609020204030204" pitchFamily="49" charset="0"/>
                <a:cs typeface="Tahoma" panose="020B0604030504040204" pitchFamily="34" charset="0"/>
              </a:rPr>
              <a:t> </a:t>
            </a:r>
          </a:p>
          <a:p>
            <a:pPr>
              <a:lnSpc>
                <a:spcPct val="80000"/>
              </a:lnSpc>
              <a:buFont typeface="Monotype Sorts" charset="2"/>
              <a:buNone/>
            </a:pPr>
            <a:endParaRPr lang="en-US" sz="2000" b="1" dirty="0">
              <a:solidFill>
                <a:srgbClr val="2C14DE"/>
              </a:solidFill>
              <a:latin typeface="Consolas" panose="020B0609020204030204" pitchFamily="49" charset="0"/>
              <a:cs typeface="Tahoma" panose="020B0604030504040204" pitchFamily="34" charset="0"/>
            </a:endParaRPr>
          </a:p>
          <a:p>
            <a:pPr>
              <a:lnSpc>
                <a:spcPct val="80000"/>
              </a:lnSpc>
              <a:buFont typeface="Monotype Sorts" charset="2"/>
              <a:buNone/>
            </a:pPr>
            <a:r>
              <a:rPr lang="en-US" sz="2000" b="1" dirty="0">
                <a:solidFill>
                  <a:srgbClr val="2C14DE"/>
                </a:solidFill>
                <a:latin typeface="Consolas" panose="020B0609020204030204" pitchFamily="49" charset="0"/>
                <a:cs typeface="Tahoma" panose="020B0604030504040204" pitchFamily="34" charset="0"/>
              </a:rPr>
              <a:t> </a:t>
            </a:r>
            <a:r>
              <a:rPr lang="en-US" sz="2000" b="1" dirty="0">
                <a:solidFill>
                  <a:srgbClr val="0070C0"/>
                </a:solidFill>
                <a:latin typeface="Consolas" panose="020B0609020204030204" pitchFamily="49" charset="0"/>
                <a:cs typeface="Tahoma" panose="020B0604030504040204" pitchFamily="34" charset="0"/>
              </a:rPr>
              <a:t>friend </a:t>
            </a:r>
            <a:r>
              <a:rPr lang="en-US" sz="2000" b="1" dirty="0" err="1">
                <a:solidFill>
                  <a:srgbClr val="0070C0"/>
                </a:solidFill>
                <a:latin typeface="Consolas" panose="020B0609020204030204" pitchFamily="49" charset="0"/>
                <a:cs typeface="Tahoma" panose="020B0604030504040204" pitchFamily="34" charset="0"/>
              </a:rPr>
              <a:t>ostream</a:t>
            </a:r>
            <a:r>
              <a:rPr lang="en-US" sz="2000" b="1" dirty="0">
                <a:solidFill>
                  <a:srgbClr val="0070C0"/>
                </a:solidFill>
                <a:latin typeface="Consolas" panose="020B0609020204030204" pitchFamily="49" charset="0"/>
                <a:cs typeface="Tahoma" panose="020B0604030504040204" pitchFamily="34" charset="0"/>
              </a:rPr>
              <a:t>&amp; operator&lt;&lt; (</a:t>
            </a:r>
            <a:r>
              <a:rPr lang="en-US" sz="2000" b="1" dirty="0" err="1">
                <a:solidFill>
                  <a:srgbClr val="0070C0"/>
                </a:solidFill>
                <a:latin typeface="Consolas" panose="020B0609020204030204" pitchFamily="49" charset="0"/>
                <a:cs typeface="Tahoma" panose="020B0604030504040204" pitchFamily="34" charset="0"/>
              </a:rPr>
              <a:t>ostream</a:t>
            </a:r>
            <a:r>
              <a:rPr lang="en-US" sz="2000" b="1" dirty="0">
                <a:solidFill>
                  <a:srgbClr val="0070C0"/>
                </a:solidFill>
                <a:latin typeface="Consolas" panose="020B0609020204030204" pitchFamily="49" charset="0"/>
                <a:cs typeface="Tahoma" panose="020B0604030504040204" pitchFamily="34" charset="0"/>
              </a:rPr>
              <a:t> &amp;out, Point &amp;</a:t>
            </a:r>
            <a:r>
              <a:rPr lang="en-US" sz="2000" b="1" dirty="0" err="1">
                <a:solidFill>
                  <a:srgbClr val="0070C0"/>
                </a:solidFill>
                <a:latin typeface="Consolas" panose="020B0609020204030204" pitchFamily="49" charset="0"/>
                <a:cs typeface="Tahoma" panose="020B0604030504040204" pitchFamily="34" charset="0"/>
              </a:rPr>
              <a:t>cPoint</a:t>
            </a:r>
            <a:r>
              <a:rPr lang="en-US" sz="2000" b="1" dirty="0">
                <a:solidFill>
                  <a:srgbClr val="0070C0"/>
                </a:solidFill>
                <a:latin typeface="Consolas" panose="020B0609020204030204" pitchFamily="49" charset="0"/>
                <a:cs typeface="Tahoma" panose="020B0604030504040204" pitchFamily="34" charset="0"/>
              </a:rPr>
              <a:t>);</a:t>
            </a:r>
          </a:p>
          <a:p>
            <a:pPr>
              <a:lnSpc>
                <a:spcPct val="80000"/>
              </a:lnSpc>
              <a:buFont typeface="Monotype Sorts" charset="2"/>
              <a:buNone/>
            </a:pPr>
            <a:r>
              <a:rPr lang="en-US" sz="2000" b="1" dirty="0">
                <a:solidFill>
                  <a:srgbClr val="0070C0"/>
                </a:solidFill>
                <a:latin typeface="Consolas" panose="020B0609020204030204" pitchFamily="49" charset="0"/>
                <a:cs typeface="Tahoma" panose="020B0604030504040204" pitchFamily="34" charset="0"/>
              </a:rPr>
              <a:t> friend </a:t>
            </a:r>
            <a:r>
              <a:rPr lang="en-US" sz="2000" b="1" dirty="0" err="1">
                <a:solidFill>
                  <a:srgbClr val="0070C0"/>
                </a:solidFill>
                <a:latin typeface="Consolas" panose="020B0609020204030204" pitchFamily="49" charset="0"/>
                <a:cs typeface="Tahoma" panose="020B0604030504040204" pitchFamily="34" charset="0"/>
              </a:rPr>
              <a:t>istream</a:t>
            </a:r>
            <a:r>
              <a:rPr lang="en-US" sz="2000" b="1" dirty="0">
                <a:solidFill>
                  <a:srgbClr val="0070C0"/>
                </a:solidFill>
                <a:latin typeface="Consolas" panose="020B0609020204030204" pitchFamily="49" charset="0"/>
                <a:cs typeface="Tahoma" panose="020B0604030504040204" pitchFamily="34" charset="0"/>
              </a:rPr>
              <a:t>&amp; operator&gt;&gt; (</a:t>
            </a:r>
            <a:r>
              <a:rPr lang="en-US" sz="2000" b="1" dirty="0" err="1">
                <a:solidFill>
                  <a:srgbClr val="0070C0"/>
                </a:solidFill>
                <a:latin typeface="Consolas" panose="020B0609020204030204" pitchFamily="49" charset="0"/>
                <a:cs typeface="Tahoma" panose="020B0604030504040204" pitchFamily="34" charset="0"/>
              </a:rPr>
              <a:t>istream</a:t>
            </a:r>
            <a:r>
              <a:rPr lang="en-US" sz="2000" b="1" dirty="0">
                <a:solidFill>
                  <a:srgbClr val="0070C0"/>
                </a:solidFill>
                <a:latin typeface="Consolas" panose="020B0609020204030204" pitchFamily="49" charset="0"/>
                <a:cs typeface="Tahoma" panose="020B0604030504040204" pitchFamily="34" charset="0"/>
              </a:rPr>
              <a:t> &amp;in, Point &amp;</a:t>
            </a:r>
            <a:r>
              <a:rPr lang="en-US" sz="2000" b="1" dirty="0" err="1">
                <a:solidFill>
                  <a:srgbClr val="0070C0"/>
                </a:solidFill>
                <a:latin typeface="Consolas" panose="020B0609020204030204" pitchFamily="49" charset="0"/>
                <a:cs typeface="Tahoma" panose="020B0604030504040204" pitchFamily="34" charset="0"/>
              </a:rPr>
              <a:t>cPoint</a:t>
            </a:r>
            <a:r>
              <a:rPr lang="en-US" sz="2000" b="1" dirty="0">
                <a:solidFill>
                  <a:srgbClr val="0070C0"/>
                </a:solidFill>
                <a:latin typeface="Consolas" panose="020B0609020204030204" pitchFamily="49" charset="0"/>
                <a:cs typeface="Tahoma" panose="020B0604030504040204" pitchFamily="34" charset="0"/>
              </a:rPr>
              <a:t>);</a:t>
            </a:r>
          </a:p>
          <a:p>
            <a:pPr>
              <a:lnSpc>
                <a:spcPct val="80000"/>
              </a:lnSpc>
              <a:buFont typeface="Monotype Sorts" charset="2"/>
              <a:buNone/>
            </a:pPr>
            <a:endParaRPr lang="en-US" sz="2000" b="1" dirty="0">
              <a:solidFill>
                <a:srgbClr val="0070C0"/>
              </a:solidFill>
              <a:latin typeface="Consolas" panose="020B0609020204030204" pitchFamily="49" charset="0"/>
              <a:cs typeface="Tahoma" panose="020B0604030504040204" pitchFamily="34" charset="0"/>
            </a:endParaRPr>
          </a:p>
          <a:p>
            <a:pPr>
              <a:lnSpc>
                <a:spcPct val="80000"/>
              </a:lnSpc>
              <a:buFont typeface="Monotype Sorts" charset="2"/>
              <a:buNone/>
            </a:pPr>
            <a:r>
              <a:rPr lang="en-US" sz="2000" b="1" dirty="0">
                <a:latin typeface="Consolas" panose="020B0609020204030204" pitchFamily="49" charset="0"/>
                <a:cs typeface="Tahoma" panose="020B0604030504040204" pitchFamily="34" charset="0"/>
              </a:rPr>
              <a:t>};</a:t>
            </a:r>
          </a:p>
          <a:p>
            <a:pPr>
              <a:lnSpc>
                <a:spcPct val="80000"/>
              </a:lnSpc>
              <a:buFont typeface="Monotype Sorts" charset="2"/>
              <a:buNone/>
            </a:pPr>
            <a:endParaRPr lang="en-US" sz="1200" dirty="0">
              <a:latin typeface="Consolas" panose="020B0609020204030204" pitchFamily="49" charset="0"/>
            </a:endParaRPr>
          </a:p>
        </p:txBody>
      </p:sp>
      <p:sp>
        <p:nvSpPr>
          <p:cNvPr id="2" name="Slide Number Placeholder 1">
            <a:extLst>
              <a:ext uri="{FF2B5EF4-FFF2-40B4-BE49-F238E27FC236}">
                <a16:creationId xmlns:a16="http://schemas.microsoft.com/office/drawing/2014/main" id="{AEC97918-2E93-4831-9DB8-F2D7E3BECA16}"/>
              </a:ext>
            </a:extLst>
          </p:cNvPr>
          <p:cNvSpPr>
            <a:spLocks noGrp="1"/>
          </p:cNvSpPr>
          <p:nvPr>
            <p:ph type="sldNum" sz="quarter" idx="12"/>
          </p:nvPr>
        </p:nvSpPr>
        <p:spPr/>
        <p:txBody>
          <a:bodyPr/>
          <a:lstStyle/>
          <a:p>
            <a:fld id="{25C2CBD0-4E8A-462D-9424-859647FC3ED0}" type="slidenum">
              <a:rPr lang="en-US" smtClean="0"/>
              <a:pPr/>
              <a:t>76</a:t>
            </a:fld>
            <a:endParaRPr lang="en-US"/>
          </a:p>
        </p:txBody>
      </p:sp>
    </p:spTree>
    <p:extLst>
      <p:ext uri="{BB962C8B-B14F-4D97-AF65-F5344CB8AC3E}">
        <p14:creationId xmlns:p14="http://schemas.microsoft.com/office/powerpoint/2010/main" val="24114067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95300" y="2"/>
            <a:ext cx="8153400" cy="1036319"/>
          </a:xfrm>
        </p:spPr>
        <p:txBody>
          <a:bodyPr/>
          <a:lstStyle/>
          <a:p>
            <a:r>
              <a:rPr lang="en-US" dirty="0"/>
              <a:t>Example</a:t>
            </a:r>
          </a:p>
        </p:txBody>
      </p:sp>
      <p:sp>
        <p:nvSpPr>
          <p:cNvPr id="12292" name="Text Box 3"/>
          <p:cNvSpPr txBox="1">
            <a:spLocks noChangeArrowheads="1"/>
          </p:cNvSpPr>
          <p:nvPr/>
        </p:nvSpPr>
        <p:spPr bwMode="auto">
          <a:xfrm>
            <a:off x="378069" y="1207613"/>
            <a:ext cx="8551328"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err="1">
                <a:solidFill>
                  <a:srgbClr val="0070C0"/>
                </a:solidFill>
                <a:latin typeface="Consolas" panose="020B0609020204030204" pitchFamily="49" charset="0"/>
              </a:rPr>
              <a:t>ostream</a:t>
            </a:r>
            <a:r>
              <a:rPr lang="en-US" sz="2400" b="1" dirty="0">
                <a:solidFill>
                  <a:srgbClr val="0070C0"/>
                </a:solidFill>
                <a:latin typeface="Consolas" panose="020B0609020204030204" pitchFamily="49" charset="0"/>
              </a:rPr>
              <a:t>&amp; operator&lt;&lt; (</a:t>
            </a:r>
            <a:r>
              <a:rPr lang="en-US" sz="2400" b="1" dirty="0" err="1">
                <a:solidFill>
                  <a:srgbClr val="0070C0"/>
                </a:solidFill>
                <a:latin typeface="Consolas" panose="020B0609020204030204" pitchFamily="49" charset="0"/>
              </a:rPr>
              <a:t>ostream</a:t>
            </a:r>
            <a:r>
              <a:rPr lang="en-US" sz="2400" b="1" dirty="0">
                <a:solidFill>
                  <a:srgbClr val="0070C0"/>
                </a:solidFill>
                <a:latin typeface="Consolas" panose="020B0609020204030204" pitchFamily="49" charset="0"/>
              </a:rPr>
              <a:t> &amp;out, Point &amp;</a:t>
            </a:r>
            <a:r>
              <a:rPr lang="en-US" sz="2400" b="1" dirty="0" err="1">
                <a:solidFill>
                  <a:srgbClr val="0070C0"/>
                </a:solidFill>
                <a:latin typeface="Consolas" panose="020B0609020204030204" pitchFamily="49" charset="0"/>
              </a:rPr>
              <a:t>cPoint</a:t>
            </a:r>
            <a:r>
              <a:rPr lang="en-US" sz="2400" b="1" dirty="0">
                <a:solidFill>
                  <a:srgbClr val="0070C0"/>
                </a:solidFill>
                <a:latin typeface="Consolas" panose="020B0609020204030204" pitchFamily="49" charset="0"/>
              </a:rPr>
              <a:t>)</a:t>
            </a:r>
          </a:p>
          <a:p>
            <a:pPr eaLnBrk="1" hangingPunct="1"/>
            <a:r>
              <a:rPr lang="en-US" sz="2400" b="1" dirty="0">
                <a:latin typeface="Consolas" panose="020B0609020204030204" pitchFamily="49" charset="0"/>
              </a:rPr>
              <a:t>{</a:t>
            </a:r>
          </a:p>
          <a:p>
            <a:pPr eaLnBrk="1" hangingPunct="1"/>
            <a:r>
              <a:rPr lang="en-US" sz="2400" b="1" dirty="0">
                <a:latin typeface="Consolas" panose="020B0609020204030204" pitchFamily="49" charset="0"/>
              </a:rPr>
              <a:t>    out &lt;&lt; "(" &lt;&lt; </a:t>
            </a:r>
            <a:r>
              <a:rPr lang="en-US" sz="2400" b="1" dirty="0" err="1">
                <a:latin typeface="Consolas" panose="020B0609020204030204" pitchFamily="49" charset="0"/>
              </a:rPr>
              <a:t>cPoint.m_dX</a:t>
            </a:r>
            <a:r>
              <a:rPr lang="en-US" sz="2400" b="1" dirty="0">
                <a:latin typeface="Consolas" panose="020B0609020204030204" pitchFamily="49" charset="0"/>
              </a:rPr>
              <a:t> &lt;&lt; ", " &lt;&lt;</a:t>
            </a:r>
          </a:p>
          <a:p>
            <a:pPr eaLnBrk="1" hangingPunct="1"/>
            <a:r>
              <a:rPr lang="en-US" sz="2400" b="1" dirty="0">
                <a:latin typeface="Consolas" panose="020B0609020204030204" pitchFamily="49" charset="0"/>
              </a:rPr>
              <a:t>    </a:t>
            </a:r>
            <a:r>
              <a:rPr lang="en-US" sz="2400" b="1" dirty="0" err="1">
                <a:latin typeface="Consolas" panose="020B0609020204030204" pitchFamily="49" charset="0"/>
              </a:rPr>
              <a:t>cPoint.m_dY</a:t>
            </a:r>
            <a:r>
              <a:rPr lang="en-US" sz="2400" b="1" dirty="0">
                <a:latin typeface="Consolas" panose="020B0609020204030204" pitchFamily="49" charset="0"/>
              </a:rPr>
              <a:t> &lt;&lt; ", " &lt;&lt; </a:t>
            </a:r>
            <a:r>
              <a:rPr lang="en-US" sz="2400" b="1" dirty="0" err="1">
                <a:latin typeface="Consolas" panose="020B0609020204030204" pitchFamily="49" charset="0"/>
              </a:rPr>
              <a:t>cPoint.m_dZ</a:t>
            </a:r>
            <a:r>
              <a:rPr lang="en-US" sz="2400" b="1" dirty="0">
                <a:latin typeface="Consolas" panose="020B0609020204030204" pitchFamily="49" charset="0"/>
              </a:rPr>
              <a:t> &lt;&lt;")";</a:t>
            </a:r>
          </a:p>
          <a:p>
            <a:pPr eaLnBrk="1" hangingPunct="1"/>
            <a:r>
              <a:rPr lang="en-US" sz="2400" b="1" dirty="0">
                <a:latin typeface="Consolas" panose="020B0609020204030204" pitchFamily="49" charset="0"/>
              </a:rPr>
              <a:t>    return out;</a:t>
            </a:r>
          </a:p>
          <a:p>
            <a:pPr eaLnBrk="1" hangingPunct="1"/>
            <a:r>
              <a:rPr lang="en-US" sz="2400" b="1" dirty="0">
                <a:latin typeface="Consolas" panose="020B0609020204030204" pitchFamily="49" charset="0"/>
              </a:rPr>
              <a:t>} </a:t>
            </a:r>
          </a:p>
          <a:p>
            <a:pPr eaLnBrk="1" hangingPunct="1"/>
            <a:endParaRPr lang="en-US" sz="2400" b="1" dirty="0">
              <a:latin typeface="Consolas" panose="020B0609020204030204" pitchFamily="49" charset="0"/>
            </a:endParaRPr>
          </a:p>
          <a:p>
            <a:pPr eaLnBrk="1" hangingPunct="1"/>
            <a:endParaRPr lang="en-US" sz="2400" b="1" dirty="0">
              <a:latin typeface="Consolas" panose="020B0609020204030204" pitchFamily="49" charset="0"/>
            </a:endParaRPr>
          </a:p>
          <a:p>
            <a:pPr eaLnBrk="1" hangingPunct="1"/>
            <a:r>
              <a:rPr lang="en-US" sz="2400" b="1" dirty="0" err="1">
                <a:solidFill>
                  <a:srgbClr val="0070C0"/>
                </a:solidFill>
                <a:latin typeface="Consolas" panose="020B0609020204030204" pitchFamily="49" charset="0"/>
              </a:rPr>
              <a:t>istream</a:t>
            </a:r>
            <a:r>
              <a:rPr lang="en-US" sz="2400" b="1" dirty="0">
                <a:solidFill>
                  <a:srgbClr val="0070C0"/>
                </a:solidFill>
                <a:latin typeface="Consolas" panose="020B0609020204030204" pitchFamily="49" charset="0"/>
              </a:rPr>
              <a:t>&amp; operator&gt;&gt; (</a:t>
            </a:r>
            <a:r>
              <a:rPr lang="en-US" sz="2400" b="1" dirty="0" err="1">
                <a:solidFill>
                  <a:srgbClr val="0070C0"/>
                </a:solidFill>
                <a:latin typeface="Consolas" panose="020B0609020204030204" pitchFamily="49" charset="0"/>
              </a:rPr>
              <a:t>istream</a:t>
            </a:r>
            <a:r>
              <a:rPr lang="en-US" sz="2400" b="1" dirty="0">
                <a:solidFill>
                  <a:srgbClr val="0070C0"/>
                </a:solidFill>
                <a:latin typeface="Consolas" panose="020B0609020204030204" pitchFamily="49" charset="0"/>
              </a:rPr>
              <a:t> &amp;in, Point &amp;</a:t>
            </a:r>
            <a:r>
              <a:rPr lang="en-US" sz="2400" b="1" dirty="0" err="1">
                <a:solidFill>
                  <a:srgbClr val="0070C0"/>
                </a:solidFill>
                <a:latin typeface="Consolas" panose="020B0609020204030204" pitchFamily="49" charset="0"/>
              </a:rPr>
              <a:t>cPoint</a:t>
            </a:r>
            <a:r>
              <a:rPr lang="en-US" sz="2400" b="1" dirty="0">
                <a:solidFill>
                  <a:srgbClr val="0070C0"/>
                </a:solidFill>
                <a:latin typeface="Consolas" panose="020B0609020204030204" pitchFamily="49" charset="0"/>
              </a:rPr>
              <a:t>)</a:t>
            </a:r>
          </a:p>
          <a:p>
            <a:pPr eaLnBrk="1" hangingPunct="1"/>
            <a:r>
              <a:rPr lang="en-US" sz="2400" b="1" dirty="0">
                <a:latin typeface="Consolas" panose="020B0609020204030204" pitchFamily="49" charset="0"/>
              </a:rPr>
              <a:t>{</a:t>
            </a:r>
          </a:p>
          <a:p>
            <a:pPr eaLnBrk="1" hangingPunct="1"/>
            <a:r>
              <a:rPr lang="en-US" sz="2400" b="1" dirty="0">
                <a:latin typeface="Consolas" panose="020B0609020204030204" pitchFamily="49" charset="0"/>
              </a:rPr>
              <a:t>    in &gt;&gt; </a:t>
            </a:r>
            <a:r>
              <a:rPr lang="en-US" sz="2400" b="1" dirty="0" err="1">
                <a:latin typeface="Consolas" panose="020B0609020204030204" pitchFamily="49" charset="0"/>
              </a:rPr>
              <a:t>cPoint.m_dX</a:t>
            </a:r>
            <a:r>
              <a:rPr lang="en-US" sz="2400" b="1" dirty="0">
                <a:latin typeface="Consolas" panose="020B0609020204030204" pitchFamily="49" charset="0"/>
              </a:rPr>
              <a:t>;</a:t>
            </a:r>
          </a:p>
          <a:p>
            <a:pPr eaLnBrk="1" hangingPunct="1"/>
            <a:r>
              <a:rPr lang="en-US" sz="2400" b="1" dirty="0">
                <a:latin typeface="Consolas" panose="020B0609020204030204" pitchFamily="49" charset="0"/>
              </a:rPr>
              <a:t>    in &gt;&gt; </a:t>
            </a:r>
            <a:r>
              <a:rPr lang="en-US" sz="2400" b="1" dirty="0" err="1">
                <a:latin typeface="Consolas" panose="020B0609020204030204" pitchFamily="49" charset="0"/>
              </a:rPr>
              <a:t>cPoint.m_dY</a:t>
            </a:r>
            <a:r>
              <a:rPr lang="en-US" sz="2400" b="1" dirty="0">
                <a:latin typeface="Consolas" panose="020B0609020204030204" pitchFamily="49" charset="0"/>
              </a:rPr>
              <a:t>;</a:t>
            </a:r>
          </a:p>
          <a:p>
            <a:pPr eaLnBrk="1" hangingPunct="1"/>
            <a:r>
              <a:rPr lang="en-US" sz="2400" b="1" dirty="0">
                <a:latin typeface="Consolas" panose="020B0609020204030204" pitchFamily="49" charset="0"/>
              </a:rPr>
              <a:t>    in &gt;&gt; </a:t>
            </a:r>
            <a:r>
              <a:rPr lang="en-US" sz="2400" b="1" dirty="0" err="1">
                <a:latin typeface="Consolas" panose="020B0609020204030204" pitchFamily="49" charset="0"/>
              </a:rPr>
              <a:t>cPoint.m_dZ</a:t>
            </a:r>
            <a:r>
              <a:rPr lang="en-US" sz="2400" b="1" dirty="0">
                <a:latin typeface="Consolas" panose="020B0609020204030204" pitchFamily="49" charset="0"/>
              </a:rPr>
              <a:t>;</a:t>
            </a:r>
          </a:p>
          <a:p>
            <a:pPr eaLnBrk="1" hangingPunct="1"/>
            <a:r>
              <a:rPr lang="en-US" sz="2400" b="1" dirty="0">
                <a:latin typeface="Consolas" panose="020B0609020204030204" pitchFamily="49" charset="0"/>
              </a:rPr>
              <a:t>    return in;</a:t>
            </a:r>
          </a:p>
          <a:p>
            <a:pPr eaLnBrk="1" hangingPunct="1"/>
            <a:r>
              <a:rPr lang="en-US" sz="2400" b="1" dirty="0">
                <a:latin typeface="Consolas" panose="020B0609020204030204" pitchFamily="49" charset="0"/>
              </a:rPr>
              <a:t>}</a:t>
            </a:r>
            <a:endParaRPr lang="en-US" sz="2000" b="1" dirty="0">
              <a:latin typeface="Consolas" panose="020B0609020204030204" pitchFamily="49" charset="0"/>
            </a:endParaRPr>
          </a:p>
        </p:txBody>
      </p:sp>
      <p:sp>
        <p:nvSpPr>
          <p:cNvPr id="2" name="Slide Number Placeholder 1">
            <a:extLst>
              <a:ext uri="{FF2B5EF4-FFF2-40B4-BE49-F238E27FC236}">
                <a16:creationId xmlns:a16="http://schemas.microsoft.com/office/drawing/2014/main" id="{23A10EBB-ABBB-497C-952B-CDA6AF58FEF6}"/>
              </a:ext>
            </a:extLst>
          </p:cNvPr>
          <p:cNvSpPr>
            <a:spLocks noGrp="1"/>
          </p:cNvSpPr>
          <p:nvPr>
            <p:ph type="sldNum" sz="quarter" idx="12"/>
          </p:nvPr>
        </p:nvSpPr>
        <p:spPr/>
        <p:txBody>
          <a:bodyPr/>
          <a:lstStyle/>
          <a:p>
            <a:fld id="{25C2CBD0-4E8A-462D-9424-859647FC3ED0}" type="slidenum">
              <a:rPr lang="en-US" smtClean="0"/>
              <a:pPr/>
              <a:t>77</a:t>
            </a:fld>
            <a:endParaRPr lang="en-US"/>
          </a:p>
        </p:txBody>
      </p:sp>
    </p:spTree>
    <p:extLst>
      <p:ext uri="{BB962C8B-B14F-4D97-AF65-F5344CB8AC3E}">
        <p14:creationId xmlns:p14="http://schemas.microsoft.com/office/powerpoint/2010/main" val="21405775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a:t>Example</a:t>
            </a:r>
          </a:p>
        </p:txBody>
      </p:sp>
      <p:sp>
        <p:nvSpPr>
          <p:cNvPr id="2" name="Slide Number Placeholder 1">
            <a:extLst>
              <a:ext uri="{FF2B5EF4-FFF2-40B4-BE49-F238E27FC236}">
                <a16:creationId xmlns:a16="http://schemas.microsoft.com/office/drawing/2014/main" id="{5B3B558E-1444-413C-9BC3-3AE9D5A138C7}"/>
              </a:ext>
            </a:extLst>
          </p:cNvPr>
          <p:cNvSpPr>
            <a:spLocks noGrp="1"/>
          </p:cNvSpPr>
          <p:nvPr>
            <p:ph type="sldNum" sz="quarter" idx="12"/>
          </p:nvPr>
        </p:nvSpPr>
        <p:spPr/>
        <p:txBody>
          <a:bodyPr/>
          <a:lstStyle/>
          <a:p>
            <a:fld id="{25C2CBD0-4E8A-462D-9424-859647FC3ED0}" type="slidenum">
              <a:rPr lang="en-US" smtClean="0"/>
              <a:pPr/>
              <a:t>78</a:t>
            </a:fld>
            <a:endParaRPr lang="en-US"/>
          </a:p>
        </p:txBody>
      </p:sp>
      <p:sp>
        <p:nvSpPr>
          <p:cNvPr id="13316" name="Text Box 3"/>
          <p:cNvSpPr txBox="1">
            <a:spLocks noChangeArrowheads="1"/>
          </p:cNvSpPr>
          <p:nvPr/>
        </p:nvSpPr>
        <p:spPr bwMode="auto">
          <a:xfrm>
            <a:off x="391888" y="1295400"/>
            <a:ext cx="837404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err="1">
                <a:latin typeface="Consolas" panose="020B0609020204030204" pitchFamily="49" charset="0"/>
              </a:rPr>
              <a:t>int</a:t>
            </a:r>
            <a:r>
              <a:rPr lang="en-US" sz="2400" b="1" dirty="0">
                <a:latin typeface="Consolas" panose="020B0609020204030204" pitchFamily="49" charset="0"/>
              </a:rPr>
              <a:t> main (void)</a:t>
            </a:r>
          </a:p>
          <a:p>
            <a:pPr eaLnBrk="1" hangingPunct="1"/>
            <a:r>
              <a:rPr lang="en-US" sz="2400" b="1" dirty="0">
                <a:latin typeface="Consolas" panose="020B0609020204030204" pitchFamily="49" charset="0"/>
              </a:rPr>
              <a:t>{</a:t>
            </a:r>
          </a:p>
          <a:p>
            <a:pPr eaLnBrk="1" hangingPunct="1"/>
            <a:r>
              <a:rPr lang="en-US" sz="2400" b="1" dirty="0">
                <a:latin typeface="Consolas" panose="020B0609020204030204" pitchFamily="49" charset="0"/>
              </a:rPr>
              <a:t>    </a:t>
            </a:r>
            <a:r>
              <a:rPr lang="en-US" sz="2400" b="1" dirty="0" err="1">
                <a:latin typeface="Consolas" panose="020B0609020204030204" pitchFamily="49" charset="0"/>
              </a:rPr>
              <a:t>cout</a:t>
            </a:r>
            <a:r>
              <a:rPr lang="en-US" sz="2400" b="1" dirty="0">
                <a:latin typeface="Consolas" panose="020B0609020204030204" pitchFamily="49" charset="0"/>
              </a:rPr>
              <a:t> &lt;&lt; "Enter a point: " &lt;&lt; </a:t>
            </a:r>
            <a:r>
              <a:rPr lang="en-US" sz="2400" b="1" dirty="0" err="1">
                <a:latin typeface="Consolas" panose="020B0609020204030204" pitchFamily="49" charset="0"/>
              </a:rPr>
              <a:t>endl</a:t>
            </a:r>
            <a:r>
              <a:rPr lang="en-US" sz="2400" b="1" dirty="0">
                <a:latin typeface="Consolas" panose="020B0609020204030204" pitchFamily="49" charset="0"/>
              </a:rPr>
              <a:t>; </a:t>
            </a:r>
          </a:p>
          <a:p>
            <a:pPr eaLnBrk="1" hangingPunct="1"/>
            <a:r>
              <a:rPr lang="en-US" sz="2400" b="1" dirty="0">
                <a:latin typeface="Consolas" panose="020B0609020204030204" pitchFamily="49" charset="0"/>
              </a:rPr>
              <a:t>    Point </a:t>
            </a:r>
            <a:r>
              <a:rPr lang="en-US" sz="2400" b="1" dirty="0" err="1">
                <a:latin typeface="Consolas" panose="020B0609020204030204" pitchFamily="49" charset="0"/>
              </a:rPr>
              <a:t>cPoint</a:t>
            </a:r>
            <a:r>
              <a:rPr lang="en-US" sz="2400" b="1" dirty="0">
                <a:latin typeface="Consolas" panose="020B0609020204030204" pitchFamily="49" charset="0"/>
              </a:rPr>
              <a:t>;</a:t>
            </a:r>
          </a:p>
          <a:p>
            <a:pPr eaLnBrk="1" hangingPunct="1"/>
            <a:r>
              <a:rPr lang="en-US" sz="2400" b="1" dirty="0">
                <a:latin typeface="Consolas" panose="020B0609020204030204" pitchFamily="49" charset="0"/>
              </a:rPr>
              <a:t>    </a:t>
            </a:r>
            <a:r>
              <a:rPr lang="en-US" sz="2400" b="1" dirty="0" err="1">
                <a:solidFill>
                  <a:srgbClr val="0070C0"/>
                </a:solidFill>
                <a:latin typeface="Consolas" panose="020B0609020204030204" pitchFamily="49" charset="0"/>
              </a:rPr>
              <a:t>cin</a:t>
            </a:r>
            <a:r>
              <a:rPr lang="en-US" sz="2400" b="1" dirty="0">
                <a:solidFill>
                  <a:srgbClr val="0070C0"/>
                </a:solidFill>
                <a:latin typeface="Consolas" panose="020B0609020204030204" pitchFamily="49" charset="0"/>
              </a:rPr>
              <a:t> </a:t>
            </a:r>
            <a:r>
              <a:rPr lang="en-US" sz="2400" b="1" dirty="0">
                <a:solidFill>
                  <a:srgbClr val="FF0000"/>
                </a:solidFill>
                <a:latin typeface="Consolas" panose="020B0609020204030204" pitchFamily="49" charset="0"/>
              </a:rPr>
              <a:t>&gt;&gt;</a:t>
            </a:r>
            <a:r>
              <a:rPr lang="en-US" sz="2400" b="1" dirty="0">
                <a:solidFill>
                  <a:srgbClr val="0070C0"/>
                </a:solidFill>
                <a:latin typeface="Consolas" panose="020B0609020204030204" pitchFamily="49" charset="0"/>
              </a:rPr>
              <a:t> </a:t>
            </a:r>
            <a:r>
              <a:rPr lang="en-US" sz="2400" b="1" dirty="0" err="1">
                <a:solidFill>
                  <a:srgbClr val="0070C0"/>
                </a:solidFill>
                <a:latin typeface="Consolas" panose="020B0609020204030204" pitchFamily="49" charset="0"/>
              </a:rPr>
              <a:t>cPoint</a:t>
            </a:r>
            <a:r>
              <a:rPr lang="en-US" sz="2400" b="1" dirty="0">
                <a:solidFill>
                  <a:srgbClr val="0070C0"/>
                </a:solidFill>
                <a:latin typeface="Consolas" panose="020B0609020204030204" pitchFamily="49" charset="0"/>
              </a:rPr>
              <a:t>;</a:t>
            </a:r>
          </a:p>
          <a:p>
            <a:pPr eaLnBrk="1" hangingPunct="1"/>
            <a:r>
              <a:rPr lang="en-US" sz="2400" b="1" dirty="0">
                <a:latin typeface="Consolas" panose="020B0609020204030204" pitchFamily="49" charset="0"/>
              </a:rPr>
              <a:t> </a:t>
            </a:r>
          </a:p>
          <a:p>
            <a:pPr eaLnBrk="1" hangingPunct="1"/>
            <a:r>
              <a:rPr lang="en-US" sz="2400" b="1" dirty="0">
                <a:latin typeface="Consolas" panose="020B0609020204030204" pitchFamily="49" charset="0"/>
              </a:rPr>
              <a:t>    </a:t>
            </a:r>
            <a:r>
              <a:rPr lang="en-US" sz="2400" b="1" dirty="0" err="1">
                <a:solidFill>
                  <a:srgbClr val="0070C0"/>
                </a:solidFill>
                <a:latin typeface="Consolas" panose="020B0609020204030204" pitchFamily="49" charset="0"/>
              </a:rPr>
              <a:t>cout</a:t>
            </a:r>
            <a:r>
              <a:rPr lang="en-US" sz="2400" b="1" dirty="0">
                <a:solidFill>
                  <a:srgbClr val="0070C0"/>
                </a:solidFill>
                <a:latin typeface="Consolas" panose="020B0609020204030204" pitchFamily="49" charset="0"/>
              </a:rPr>
              <a:t> </a:t>
            </a:r>
            <a:r>
              <a:rPr lang="en-US" sz="2400" b="1" dirty="0">
                <a:solidFill>
                  <a:srgbClr val="FF0000"/>
                </a:solidFill>
                <a:latin typeface="Consolas" panose="020B0609020204030204" pitchFamily="49" charset="0"/>
              </a:rPr>
              <a:t>&lt;&lt;</a:t>
            </a:r>
            <a:r>
              <a:rPr lang="en-US" sz="2400" b="1" dirty="0">
                <a:solidFill>
                  <a:srgbClr val="0070C0"/>
                </a:solidFill>
                <a:latin typeface="Consolas" panose="020B0609020204030204" pitchFamily="49" charset="0"/>
              </a:rPr>
              <a:t> "You entered: " </a:t>
            </a:r>
            <a:r>
              <a:rPr lang="en-US" sz="2400" b="1" dirty="0">
                <a:solidFill>
                  <a:srgbClr val="FF0000"/>
                </a:solidFill>
                <a:latin typeface="Consolas" panose="020B0609020204030204" pitchFamily="49" charset="0"/>
              </a:rPr>
              <a:t>&lt;&lt;</a:t>
            </a:r>
            <a:r>
              <a:rPr lang="en-US" sz="2400" b="1" dirty="0">
                <a:solidFill>
                  <a:srgbClr val="0070C0"/>
                </a:solidFill>
                <a:latin typeface="Consolas" panose="020B0609020204030204" pitchFamily="49" charset="0"/>
              </a:rPr>
              <a:t> </a:t>
            </a:r>
            <a:r>
              <a:rPr lang="en-US" sz="2400" b="1" dirty="0" err="1">
                <a:solidFill>
                  <a:srgbClr val="0070C0"/>
                </a:solidFill>
                <a:latin typeface="Consolas" panose="020B0609020204030204" pitchFamily="49" charset="0"/>
              </a:rPr>
              <a:t>cPoint</a:t>
            </a:r>
            <a:r>
              <a:rPr lang="en-US" sz="2400" b="1" dirty="0">
                <a:solidFill>
                  <a:srgbClr val="0070C0"/>
                </a:solidFill>
                <a:latin typeface="Consolas" panose="020B0609020204030204" pitchFamily="49" charset="0"/>
              </a:rPr>
              <a:t> </a:t>
            </a:r>
            <a:r>
              <a:rPr lang="en-US" sz="2400" b="1" dirty="0">
                <a:solidFill>
                  <a:srgbClr val="FF0000"/>
                </a:solidFill>
                <a:latin typeface="Consolas" panose="020B0609020204030204" pitchFamily="49" charset="0"/>
              </a:rPr>
              <a:t>&lt;&lt;</a:t>
            </a:r>
            <a:r>
              <a:rPr lang="en-US" sz="2400" b="1" dirty="0">
                <a:solidFill>
                  <a:srgbClr val="0070C0"/>
                </a:solidFill>
                <a:latin typeface="Consolas" panose="020B0609020204030204" pitchFamily="49" charset="0"/>
              </a:rPr>
              <a:t> </a:t>
            </a:r>
            <a:r>
              <a:rPr lang="en-US" sz="2400" b="1" dirty="0" err="1">
                <a:solidFill>
                  <a:srgbClr val="0070C0"/>
                </a:solidFill>
                <a:latin typeface="Consolas" panose="020B0609020204030204" pitchFamily="49" charset="0"/>
              </a:rPr>
              <a:t>endl</a:t>
            </a:r>
            <a:r>
              <a:rPr lang="en-US" sz="2400" b="1" dirty="0">
                <a:solidFill>
                  <a:srgbClr val="0070C0"/>
                </a:solidFill>
                <a:latin typeface="Consolas" panose="020B0609020204030204" pitchFamily="49" charset="0"/>
              </a:rPr>
              <a:t>;</a:t>
            </a:r>
          </a:p>
          <a:p>
            <a:pPr eaLnBrk="1" hangingPunct="1"/>
            <a:endParaRPr lang="en-US" sz="2400" b="1" dirty="0">
              <a:latin typeface="Consolas" panose="020B0609020204030204" pitchFamily="49" charset="0"/>
            </a:endParaRPr>
          </a:p>
          <a:p>
            <a:pPr eaLnBrk="1" hangingPunct="1"/>
            <a:r>
              <a:rPr lang="en-US" sz="2400" b="1" dirty="0">
                <a:latin typeface="Consolas" panose="020B0609020204030204" pitchFamily="49" charset="0"/>
              </a:rPr>
              <a:t>}</a:t>
            </a:r>
            <a:endParaRPr lang="en-US" sz="2000" b="1" dirty="0">
              <a:latin typeface="Consolas" panose="020B0609020204030204" pitchFamily="49" charset="0"/>
            </a:endParaRPr>
          </a:p>
        </p:txBody>
      </p:sp>
    </p:spTree>
    <p:extLst>
      <p:ext uri="{BB962C8B-B14F-4D97-AF65-F5344CB8AC3E}">
        <p14:creationId xmlns:p14="http://schemas.microsoft.com/office/powerpoint/2010/main" val="1054605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fontScale="90000"/>
          </a:bodyPr>
          <a:lstStyle/>
          <a:p>
            <a:r>
              <a:rPr lang="en-US" dirty="0"/>
              <a:t>Overloading </a:t>
            </a:r>
            <a:r>
              <a:rPr lang="en-US" dirty="0" err="1"/>
              <a:t>iostream</a:t>
            </a:r>
            <a:r>
              <a:rPr lang="en-US" dirty="0"/>
              <a:t> operators &gt;&gt; and &lt;&lt;</a:t>
            </a:r>
          </a:p>
        </p:txBody>
      </p:sp>
      <p:sp>
        <p:nvSpPr>
          <p:cNvPr id="14339" name="Content Placeholder 2"/>
          <p:cNvSpPr>
            <a:spLocks noGrp="1"/>
          </p:cNvSpPr>
          <p:nvPr>
            <p:ph idx="1"/>
          </p:nvPr>
        </p:nvSpPr>
        <p:spPr/>
        <p:txBody>
          <a:bodyPr>
            <a:normAutofit/>
          </a:bodyPr>
          <a:lstStyle/>
          <a:p>
            <a:r>
              <a:rPr lang="en-US" dirty="0"/>
              <a:t>But, what is the advantage of </a:t>
            </a:r>
            <a:r>
              <a:rPr lang="en-US" dirty="0">
                <a:solidFill>
                  <a:srgbClr val="0070C0"/>
                </a:solidFill>
              </a:rPr>
              <a:t>returning references of </a:t>
            </a:r>
            <a:r>
              <a:rPr lang="en-US" dirty="0" err="1">
                <a:solidFill>
                  <a:srgbClr val="0070C0"/>
                </a:solidFill>
              </a:rPr>
              <a:t>iostream</a:t>
            </a:r>
            <a:r>
              <a:rPr lang="en-US" dirty="0">
                <a:solidFill>
                  <a:srgbClr val="0070C0"/>
                </a:solidFill>
              </a:rPr>
              <a:t> objects</a:t>
            </a:r>
          </a:p>
          <a:p>
            <a:pPr marL="0" indent="0">
              <a:buNone/>
            </a:pPr>
            <a:r>
              <a:rPr lang="en-US" dirty="0"/>
              <a:t>		</a:t>
            </a:r>
            <a:r>
              <a:rPr lang="en-US" sz="2000" dirty="0"/>
              <a:t>friend </a:t>
            </a:r>
            <a:r>
              <a:rPr lang="en-US" sz="2000" b="1" dirty="0" err="1">
                <a:solidFill>
                  <a:srgbClr val="FF0000"/>
                </a:solidFill>
              </a:rPr>
              <a:t>ostream</a:t>
            </a:r>
            <a:r>
              <a:rPr lang="en-US" sz="2000" b="1" dirty="0">
                <a:solidFill>
                  <a:srgbClr val="FF0000"/>
                </a:solidFill>
              </a:rPr>
              <a:t>&amp;</a:t>
            </a:r>
            <a:r>
              <a:rPr lang="en-US" sz="2000" dirty="0"/>
              <a:t> operator&lt;&lt; (</a:t>
            </a:r>
            <a:r>
              <a:rPr lang="en-US" sz="2000" dirty="0" err="1"/>
              <a:t>ostream</a:t>
            </a:r>
            <a:r>
              <a:rPr lang="en-US" sz="2000" dirty="0"/>
              <a:t> &amp;out, Point &amp;</a:t>
            </a:r>
            <a:r>
              <a:rPr lang="en-US" sz="2000" dirty="0" err="1"/>
              <a:t>cPoint</a:t>
            </a:r>
            <a:r>
              <a:rPr lang="en-US" sz="2000" dirty="0"/>
              <a:t>);</a:t>
            </a:r>
          </a:p>
          <a:p>
            <a:pPr marL="0" indent="0">
              <a:buNone/>
            </a:pPr>
            <a:r>
              <a:rPr lang="en-US" sz="2000" dirty="0"/>
              <a:t>     		friend </a:t>
            </a:r>
            <a:r>
              <a:rPr lang="en-US" sz="2000" b="1" dirty="0" err="1">
                <a:solidFill>
                  <a:srgbClr val="FF0000"/>
                </a:solidFill>
              </a:rPr>
              <a:t>istream</a:t>
            </a:r>
            <a:r>
              <a:rPr lang="en-US" sz="2000" b="1" dirty="0">
                <a:solidFill>
                  <a:srgbClr val="FF0000"/>
                </a:solidFill>
              </a:rPr>
              <a:t>&amp; </a:t>
            </a:r>
            <a:r>
              <a:rPr lang="en-US" sz="2000" dirty="0"/>
              <a:t>operator&gt;&gt; (</a:t>
            </a:r>
            <a:r>
              <a:rPr lang="en-US" sz="2000" dirty="0" err="1"/>
              <a:t>istream</a:t>
            </a:r>
            <a:r>
              <a:rPr lang="en-US" sz="2000" dirty="0"/>
              <a:t> &amp;in, Point &amp;</a:t>
            </a:r>
            <a:r>
              <a:rPr lang="en-US" sz="2000" dirty="0" err="1"/>
              <a:t>cPoint</a:t>
            </a:r>
            <a:r>
              <a:rPr lang="en-US" sz="2000" dirty="0"/>
              <a:t>);</a:t>
            </a:r>
          </a:p>
          <a:p>
            <a:pPr marL="457200" lvl="1" indent="0">
              <a:buNone/>
            </a:pPr>
            <a:endParaRPr lang="en-US" sz="2000" dirty="0"/>
          </a:p>
          <a:p>
            <a:r>
              <a:rPr lang="en-US" dirty="0"/>
              <a:t>Supports chaining</a:t>
            </a:r>
          </a:p>
          <a:p>
            <a:pPr marL="457200" lvl="1" indent="0">
              <a:buNone/>
            </a:pPr>
            <a:endParaRPr lang="en-US" sz="2000" dirty="0"/>
          </a:p>
          <a:p>
            <a:pPr marL="457200" lvl="1" indent="0">
              <a:buNone/>
            </a:pPr>
            <a:r>
              <a:rPr lang="en-US" dirty="0">
                <a:latin typeface="Consolas" panose="020B0609020204030204" pitchFamily="49" charset="0"/>
              </a:rPr>
              <a:t>Point cPoint1, cPoint2;</a:t>
            </a:r>
          </a:p>
          <a:p>
            <a:pPr marL="457200" lvl="1" indent="0">
              <a:buNone/>
            </a:pPr>
            <a:r>
              <a:rPr lang="en-US" dirty="0" err="1">
                <a:latin typeface="Consolas" panose="020B0609020204030204" pitchFamily="49" charset="0"/>
              </a:rPr>
              <a:t>cin</a:t>
            </a:r>
            <a:r>
              <a:rPr lang="en-US" dirty="0">
                <a:latin typeface="Consolas" panose="020B0609020204030204" pitchFamily="49" charset="0"/>
              </a:rPr>
              <a:t> </a:t>
            </a:r>
            <a:r>
              <a:rPr lang="en-US" dirty="0">
                <a:solidFill>
                  <a:srgbClr val="FF0000"/>
                </a:solidFill>
                <a:latin typeface="Consolas" panose="020B0609020204030204" pitchFamily="49" charset="0"/>
              </a:rPr>
              <a:t>&gt;&gt;</a:t>
            </a:r>
            <a:r>
              <a:rPr lang="en-US" dirty="0">
                <a:latin typeface="Consolas" panose="020B0609020204030204" pitchFamily="49" charset="0"/>
              </a:rPr>
              <a:t> cPoint1 </a:t>
            </a:r>
            <a:r>
              <a:rPr lang="en-US" dirty="0">
                <a:solidFill>
                  <a:srgbClr val="FF0000"/>
                </a:solidFill>
                <a:latin typeface="Consolas" panose="020B0609020204030204" pitchFamily="49" charset="0"/>
              </a:rPr>
              <a:t>&gt;&gt; </a:t>
            </a:r>
            <a:r>
              <a:rPr lang="en-US" dirty="0">
                <a:latin typeface="Consolas" panose="020B0609020204030204" pitchFamily="49" charset="0"/>
              </a:rPr>
              <a:t>cPoint2;</a:t>
            </a:r>
          </a:p>
          <a:p>
            <a:pPr lvl="1"/>
            <a:endParaRPr lang="en-US" dirty="0"/>
          </a:p>
          <a:p>
            <a:r>
              <a:rPr lang="en-US" dirty="0"/>
              <a:t>In above statement (</a:t>
            </a:r>
            <a:r>
              <a:rPr lang="en-US" dirty="0" err="1"/>
              <a:t>cin</a:t>
            </a:r>
            <a:r>
              <a:rPr lang="en-US" dirty="0"/>
              <a:t> &gt;&gt; cPoint1) returns a reference of </a:t>
            </a:r>
            <a:r>
              <a:rPr lang="en-US" dirty="0" err="1"/>
              <a:t>cin</a:t>
            </a:r>
            <a:r>
              <a:rPr lang="en-US" dirty="0"/>
              <a:t> which is further used for ( </a:t>
            </a:r>
            <a:r>
              <a:rPr lang="en-US" dirty="0" err="1"/>
              <a:t>cin</a:t>
            </a:r>
            <a:r>
              <a:rPr lang="en-US" dirty="0"/>
              <a:t> &gt;&gt; cPoint2) </a:t>
            </a:r>
          </a:p>
          <a:p>
            <a:pPr marL="0" indent="0">
              <a:buNone/>
            </a:pPr>
            <a:endParaRPr lang="en-US" sz="2000" dirty="0"/>
          </a:p>
          <a:p>
            <a:pPr marL="0" indent="0">
              <a:buNone/>
            </a:pPr>
            <a:endParaRPr lang="en-US" sz="2000" dirty="0"/>
          </a:p>
          <a:p>
            <a:pPr marL="0" indent="0">
              <a:buNone/>
            </a:pPr>
            <a:endParaRPr lang="en-US" dirty="0"/>
          </a:p>
        </p:txBody>
      </p:sp>
      <p:sp>
        <p:nvSpPr>
          <p:cNvPr id="2" name="Slide Number Placeholder 1">
            <a:extLst>
              <a:ext uri="{FF2B5EF4-FFF2-40B4-BE49-F238E27FC236}">
                <a16:creationId xmlns:a16="http://schemas.microsoft.com/office/drawing/2014/main" id="{D0275A2E-A91C-48E2-A83E-5FBBD8A90152}"/>
              </a:ext>
            </a:extLst>
          </p:cNvPr>
          <p:cNvSpPr>
            <a:spLocks noGrp="1"/>
          </p:cNvSpPr>
          <p:nvPr>
            <p:ph type="sldNum" sz="quarter" idx="12"/>
          </p:nvPr>
        </p:nvSpPr>
        <p:spPr/>
        <p:txBody>
          <a:bodyPr/>
          <a:lstStyle/>
          <a:p>
            <a:fld id="{25C2CBD0-4E8A-462D-9424-859647FC3ED0}" type="slidenum">
              <a:rPr lang="en-US" smtClean="0"/>
              <a:pPr/>
              <a:t>79</a:t>
            </a:fld>
            <a:endParaRPr lang="en-US"/>
          </a:p>
        </p:txBody>
      </p:sp>
    </p:spTree>
    <p:extLst>
      <p:ext uri="{BB962C8B-B14F-4D97-AF65-F5344CB8AC3E}">
        <p14:creationId xmlns:p14="http://schemas.microsoft.com/office/powerpoint/2010/main" val="381071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9">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a:t>Syntax to Overload an Operator </a:t>
            </a:r>
          </a:p>
        </p:txBody>
      </p:sp>
      <p:sp>
        <p:nvSpPr>
          <p:cNvPr id="9219" name="Rectangle 3"/>
          <p:cNvSpPr>
            <a:spLocks noGrp="1" noChangeArrowheads="1"/>
          </p:cNvSpPr>
          <p:nvPr>
            <p:ph idx="1"/>
          </p:nvPr>
        </p:nvSpPr>
        <p:spPr/>
        <p:txBody>
          <a:bodyPr>
            <a:normAutofit/>
          </a:bodyPr>
          <a:lstStyle/>
          <a:p>
            <a:pPr marL="0" indent="0">
              <a:buNone/>
            </a:pPr>
            <a:r>
              <a:rPr lang="en-US" dirty="0" err="1">
                <a:latin typeface="Consolas" panose="020B0609020204030204" pitchFamily="49" charset="0"/>
              </a:rPr>
              <a:t>returnType</a:t>
            </a:r>
            <a:r>
              <a:rPr lang="en-US" dirty="0">
                <a:latin typeface="Consolas" panose="020B0609020204030204" pitchFamily="49" charset="0"/>
              </a:rPr>
              <a:t> </a:t>
            </a:r>
            <a:r>
              <a:rPr lang="en-US" dirty="0">
                <a:solidFill>
                  <a:srgbClr val="0070C0"/>
                </a:solidFill>
                <a:latin typeface="Consolas" panose="020B0609020204030204" pitchFamily="49" charset="0"/>
              </a:rPr>
              <a:t>operator</a:t>
            </a:r>
            <a:r>
              <a:rPr lang="en-US" dirty="0">
                <a:latin typeface="Consolas" panose="020B0609020204030204" pitchFamily="49" charset="0"/>
              </a:rPr>
              <a:t> </a:t>
            </a:r>
            <a:r>
              <a:rPr lang="en-US" dirty="0" err="1">
                <a:solidFill>
                  <a:srgbClr val="FF0000"/>
                </a:solidFill>
                <a:latin typeface="Consolas" panose="020B0609020204030204" pitchFamily="49" charset="0"/>
              </a:rPr>
              <a:t>opsymbol</a:t>
            </a:r>
            <a:r>
              <a:rPr lang="en-US" dirty="0">
                <a:latin typeface="Consolas" panose="020B0609020204030204" pitchFamily="49" charset="0"/>
              </a:rPr>
              <a:t>(parameters){  }</a:t>
            </a:r>
          </a:p>
          <a:p>
            <a:pPr marL="0" indent="0">
              <a:buNone/>
            </a:pPr>
            <a:r>
              <a:rPr lang="en-US" dirty="0"/>
              <a:t>    </a:t>
            </a:r>
            <a:r>
              <a:rPr lang="en-US" dirty="0">
                <a:sym typeface="Symbol" panose="05050102010706020507" pitchFamily="18" charset="2"/>
              </a:rPr>
              <a:t>                                                  		                              </a:t>
            </a:r>
            <a:br>
              <a:rPr lang="en-US" dirty="0">
                <a:sym typeface="Symbol" panose="05050102010706020507" pitchFamily="18" charset="2"/>
              </a:rPr>
            </a:br>
            <a:r>
              <a:rPr lang="en-US" dirty="0">
                <a:sym typeface="Symbol" panose="05050102010706020507" pitchFamily="18" charset="2"/>
              </a:rPr>
              <a:t>any type             keyword      operator symbol           function body</a:t>
            </a:r>
          </a:p>
          <a:p>
            <a:pPr marL="0" indent="0">
              <a:buNone/>
            </a:pPr>
            <a:endParaRPr lang="en-US" dirty="0">
              <a:sym typeface="Symbol" panose="05050102010706020507" pitchFamily="18" charset="2"/>
            </a:endParaRPr>
          </a:p>
          <a:p>
            <a:pPr marL="0" indent="0">
              <a:buNone/>
            </a:pPr>
            <a:r>
              <a:rPr lang="en-US" b="1" u="sng" dirty="0">
                <a:sym typeface="Symbol" panose="05050102010706020507" pitchFamily="18" charset="2"/>
              </a:rPr>
              <a:t>Example:</a:t>
            </a:r>
          </a:p>
          <a:p>
            <a:pPr marL="0" indent="0">
              <a:buNone/>
            </a:pPr>
            <a:r>
              <a:rPr lang="en-US" dirty="0">
                <a:latin typeface="Consolas" panose="020B0609020204030204" pitchFamily="49" charset="0"/>
              </a:rPr>
              <a:t>void   </a:t>
            </a:r>
            <a:r>
              <a:rPr lang="en-US" dirty="0">
                <a:solidFill>
                  <a:srgbClr val="0070C0"/>
                </a:solidFill>
                <a:latin typeface="Consolas" panose="020B0609020204030204" pitchFamily="49" charset="0"/>
              </a:rPr>
              <a:t>operator</a:t>
            </a:r>
            <a:r>
              <a:rPr lang="en-US" b="1" dirty="0">
                <a:solidFill>
                  <a:srgbClr val="FF0000"/>
                </a:solidFill>
                <a:latin typeface="Consolas" panose="020B0609020204030204" pitchFamily="49" charset="0"/>
              </a:rPr>
              <a:t>+</a:t>
            </a:r>
            <a:r>
              <a:rPr lang="en-US" dirty="0">
                <a:latin typeface="Consolas" panose="020B0609020204030204" pitchFamily="49" charset="0"/>
              </a:rPr>
              <a:t> (parameters){ }</a:t>
            </a:r>
          </a:p>
          <a:p>
            <a:pPr marL="0" indent="0">
              <a:buNone/>
            </a:pPr>
            <a:r>
              <a:rPr lang="en-US" dirty="0"/>
              <a:t>    </a:t>
            </a:r>
            <a:r>
              <a:rPr lang="en-US" dirty="0">
                <a:sym typeface="Symbol" panose="05050102010706020507" pitchFamily="18" charset="2"/>
              </a:rPr>
              <a:t>                           		                            </a:t>
            </a:r>
            <a:br>
              <a:rPr lang="en-US" dirty="0">
                <a:sym typeface="Symbol" panose="05050102010706020507" pitchFamily="18" charset="2"/>
              </a:rPr>
            </a:br>
            <a:r>
              <a:rPr lang="en-US" dirty="0">
                <a:sym typeface="Symbol" panose="05050102010706020507" pitchFamily="18" charset="2"/>
              </a:rPr>
              <a:t>any type    keyword  operator symbol    function body</a:t>
            </a:r>
          </a:p>
          <a:p>
            <a:pPr marL="0" indent="0">
              <a:buNone/>
            </a:pPr>
            <a:endParaRPr lang="en-US" dirty="0">
              <a:sym typeface="Symbol" panose="05050102010706020507" pitchFamily="18" charset="2"/>
            </a:endParaRPr>
          </a:p>
          <a:p>
            <a:pPr marL="0" indent="0">
              <a:buNone/>
            </a:pPr>
            <a:endParaRPr lang="en-US" dirty="0">
              <a:sym typeface="Symbol" panose="05050102010706020507" pitchFamily="18" charset="2"/>
            </a:endParaRPr>
          </a:p>
          <a:p>
            <a:r>
              <a:rPr lang="en-US" dirty="0">
                <a:sym typeface="Symbol" panose="05050102010706020507" pitchFamily="18" charset="2"/>
              </a:rPr>
              <a:t>return-type may be </a:t>
            </a:r>
            <a:r>
              <a:rPr lang="en-US" dirty="0">
                <a:solidFill>
                  <a:srgbClr val="0070C0"/>
                </a:solidFill>
                <a:sym typeface="Symbol" panose="05050102010706020507" pitchFamily="18" charset="2"/>
              </a:rPr>
              <a:t>whatever the operator returns</a:t>
            </a:r>
            <a:endParaRPr lang="en-US" dirty="0">
              <a:sym typeface="Symbol" panose="05050102010706020507" pitchFamily="18" charset="2"/>
            </a:endParaRPr>
          </a:p>
          <a:p>
            <a:r>
              <a:rPr lang="en-US" dirty="0">
                <a:sym typeface="Symbol" panose="05050102010706020507" pitchFamily="18" charset="2"/>
              </a:rPr>
              <a:t>Operator symbol may be </a:t>
            </a:r>
            <a:r>
              <a:rPr lang="en-US" dirty="0">
                <a:solidFill>
                  <a:srgbClr val="0070C0"/>
                </a:solidFill>
                <a:sym typeface="Symbol" panose="05050102010706020507" pitchFamily="18" charset="2"/>
              </a:rPr>
              <a:t>any over-loadable operator</a:t>
            </a:r>
          </a:p>
          <a:p>
            <a:pPr marL="0" indent="0">
              <a:buNone/>
            </a:pPr>
            <a:endParaRPr lang="en-US" dirty="0">
              <a:sym typeface="Symbol" panose="05050102010706020507" pitchFamily="18" charset="2"/>
            </a:endParaRPr>
          </a:p>
        </p:txBody>
      </p:sp>
      <p:sp>
        <p:nvSpPr>
          <p:cNvPr id="2" name="Slide Number Placeholder 1">
            <a:extLst>
              <a:ext uri="{FF2B5EF4-FFF2-40B4-BE49-F238E27FC236}">
                <a16:creationId xmlns:a16="http://schemas.microsoft.com/office/drawing/2014/main" id="{2D04B00B-A178-40C3-A514-2DB59C531D99}"/>
              </a:ext>
            </a:extLst>
          </p:cNvPr>
          <p:cNvSpPr>
            <a:spLocks noGrp="1"/>
          </p:cNvSpPr>
          <p:nvPr>
            <p:ph type="sldNum" sz="quarter" idx="12"/>
          </p:nvPr>
        </p:nvSpPr>
        <p:spPr/>
        <p:txBody>
          <a:bodyPr/>
          <a:lstStyle/>
          <a:p>
            <a:fld id="{25C2CBD0-4E8A-462D-9424-859647FC3ED0}" type="slidenum">
              <a:rPr lang="en-US" smtClean="0"/>
              <a:pPr/>
              <a:t>8</a:t>
            </a:fld>
            <a:endParaRPr lang="en-US"/>
          </a:p>
        </p:txBody>
      </p:sp>
    </p:spTree>
    <p:extLst>
      <p:ext uri="{BB962C8B-B14F-4D97-AF65-F5344CB8AC3E}">
        <p14:creationId xmlns:p14="http://schemas.microsoft.com/office/powerpoint/2010/main" val="218286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Data Conversion	</a:t>
            </a:r>
          </a:p>
        </p:txBody>
      </p:sp>
      <p:sp>
        <p:nvSpPr>
          <p:cNvPr id="16387" name="Rectangle 3"/>
          <p:cNvSpPr>
            <a:spLocks noGrp="1" noChangeArrowheads="1"/>
          </p:cNvSpPr>
          <p:nvPr>
            <p:ph idx="1"/>
          </p:nvPr>
        </p:nvSpPr>
        <p:spPr/>
        <p:txBody>
          <a:bodyPr/>
          <a:lstStyle/>
          <a:p>
            <a:r>
              <a:rPr lang="en-US" dirty="0"/>
              <a:t>Conversion between basic types</a:t>
            </a:r>
          </a:p>
          <a:p>
            <a:r>
              <a:rPr lang="en-US" dirty="0"/>
              <a:t>Conversion between Objects and basic types</a:t>
            </a:r>
          </a:p>
          <a:p>
            <a:r>
              <a:rPr lang="en-US" dirty="0"/>
              <a:t>Conversion between Objects of different classes</a:t>
            </a:r>
          </a:p>
        </p:txBody>
      </p:sp>
      <p:sp>
        <p:nvSpPr>
          <p:cNvPr id="2" name="Slide Number Placeholder 1">
            <a:extLst>
              <a:ext uri="{FF2B5EF4-FFF2-40B4-BE49-F238E27FC236}">
                <a16:creationId xmlns:a16="http://schemas.microsoft.com/office/drawing/2014/main" id="{94AAD509-6763-4BC3-8174-4B5C2BBB9B9D}"/>
              </a:ext>
            </a:extLst>
          </p:cNvPr>
          <p:cNvSpPr>
            <a:spLocks noGrp="1"/>
          </p:cNvSpPr>
          <p:nvPr>
            <p:ph type="sldNum" sz="quarter" idx="12"/>
          </p:nvPr>
        </p:nvSpPr>
        <p:spPr/>
        <p:txBody>
          <a:bodyPr/>
          <a:lstStyle/>
          <a:p>
            <a:fld id="{25C2CBD0-4E8A-462D-9424-859647FC3ED0}" type="slidenum">
              <a:rPr lang="en-US" smtClean="0"/>
              <a:pPr/>
              <a:t>80</a:t>
            </a:fld>
            <a:endParaRPr lang="en-US"/>
          </a:p>
        </p:txBody>
      </p:sp>
      <p:pic>
        <p:nvPicPr>
          <p:cNvPr id="7170" name="Picture 2" descr="3 Spidermen Pointing at each other Blank Template - Imgflip">
            <a:extLst>
              <a:ext uri="{FF2B5EF4-FFF2-40B4-BE49-F238E27FC236}">
                <a16:creationId xmlns:a16="http://schemas.microsoft.com/office/drawing/2014/main" id="{7687ECB1-14FC-47ED-960E-A133C0CCF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348" y="2809290"/>
            <a:ext cx="4094540" cy="37601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158264C-5AB0-408E-89D6-1BC3890BAC0B}"/>
              </a:ext>
            </a:extLst>
          </p:cNvPr>
          <p:cNvSpPr txBox="1"/>
          <p:nvPr/>
        </p:nvSpPr>
        <p:spPr>
          <a:xfrm>
            <a:off x="2424705" y="4398935"/>
            <a:ext cx="1590260" cy="707886"/>
          </a:xfrm>
          <a:prstGeom prst="rect">
            <a:avLst/>
          </a:prstGeom>
          <a:noFill/>
        </p:spPr>
        <p:txBody>
          <a:bodyPr wrap="square" rtlCol="0">
            <a:spAutoFit/>
          </a:bodyPr>
          <a:lstStyle/>
          <a:p>
            <a:r>
              <a:rPr lang="en-US" sz="2000" b="1" dirty="0">
                <a:ln>
                  <a:solidFill>
                    <a:schemeClr val="tx1"/>
                  </a:solidFill>
                </a:ln>
                <a:solidFill>
                  <a:schemeClr val="bg1"/>
                </a:solidFill>
                <a:latin typeface="Impact" panose="020B0806030902050204" pitchFamily="34" charset="0"/>
              </a:rPr>
              <a:t>Primitive</a:t>
            </a:r>
          </a:p>
          <a:p>
            <a:r>
              <a:rPr lang="en-US" sz="2000" b="1" dirty="0">
                <a:ln>
                  <a:solidFill>
                    <a:schemeClr val="tx1"/>
                  </a:solidFill>
                </a:ln>
                <a:solidFill>
                  <a:schemeClr val="bg1"/>
                </a:solidFill>
                <a:latin typeface="Impact" panose="020B0806030902050204" pitchFamily="34" charset="0"/>
              </a:rPr>
              <a:t>Data type</a:t>
            </a:r>
            <a:endParaRPr lang="en-PK" sz="1600" b="1" dirty="0">
              <a:ln>
                <a:solidFill>
                  <a:schemeClr val="tx1"/>
                </a:solidFill>
              </a:ln>
              <a:solidFill>
                <a:schemeClr val="bg1"/>
              </a:solidFill>
              <a:latin typeface="Impact" panose="020B0806030902050204" pitchFamily="34" charset="0"/>
            </a:endParaRPr>
          </a:p>
        </p:txBody>
      </p:sp>
      <p:sp>
        <p:nvSpPr>
          <p:cNvPr id="10" name="TextBox 9">
            <a:extLst>
              <a:ext uri="{FF2B5EF4-FFF2-40B4-BE49-F238E27FC236}">
                <a16:creationId xmlns:a16="http://schemas.microsoft.com/office/drawing/2014/main" id="{169C88D0-CD4B-4848-BF5B-EFD1642D41DD}"/>
              </a:ext>
            </a:extLst>
          </p:cNvPr>
          <p:cNvSpPr txBox="1"/>
          <p:nvPr/>
        </p:nvSpPr>
        <p:spPr>
          <a:xfrm>
            <a:off x="3869634" y="3831901"/>
            <a:ext cx="1590260" cy="707886"/>
          </a:xfrm>
          <a:prstGeom prst="rect">
            <a:avLst/>
          </a:prstGeom>
          <a:noFill/>
        </p:spPr>
        <p:txBody>
          <a:bodyPr wrap="square" rtlCol="0">
            <a:spAutoFit/>
          </a:bodyPr>
          <a:lstStyle/>
          <a:p>
            <a:r>
              <a:rPr lang="en-US" sz="2000" b="1" dirty="0">
                <a:ln>
                  <a:solidFill>
                    <a:schemeClr val="tx1"/>
                  </a:solidFill>
                </a:ln>
                <a:solidFill>
                  <a:schemeClr val="bg1"/>
                </a:solidFill>
                <a:latin typeface="Impact" panose="020B0806030902050204" pitchFamily="34" charset="0"/>
              </a:rPr>
              <a:t>Object of </a:t>
            </a:r>
          </a:p>
          <a:p>
            <a:r>
              <a:rPr lang="en-US" sz="2000" b="1" dirty="0">
                <a:ln>
                  <a:solidFill>
                    <a:schemeClr val="tx1"/>
                  </a:solidFill>
                </a:ln>
                <a:solidFill>
                  <a:schemeClr val="bg1"/>
                </a:solidFill>
                <a:latin typeface="Impact" panose="020B0806030902050204" pitchFamily="34" charset="0"/>
              </a:rPr>
              <a:t>Class A</a:t>
            </a:r>
            <a:endParaRPr lang="en-PK" sz="1600" b="1" dirty="0">
              <a:ln>
                <a:solidFill>
                  <a:schemeClr val="tx1"/>
                </a:solidFill>
              </a:ln>
              <a:solidFill>
                <a:schemeClr val="bg1"/>
              </a:solidFill>
              <a:latin typeface="Impact" panose="020B0806030902050204" pitchFamily="34" charset="0"/>
            </a:endParaRPr>
          </a:p>
        </p:txBody>
      </p:sp>
      <p:sp>
        <p:nvSpPr>
          <p:cNvPr id="11" name="TextBox 10">
            <a:extLst>
              <a:ext uri="{FF2B5EF4-FFF2-40B4-BE49-F238E27FC236}">
                <a16:creationId xmlns:a16="http://schemas.microsoft.com/office/drawing/2014/main" id="{62542C10-5419-498B-843E-41B4D9DDE760}"/>
              </a:ext>
            </a:extLst>
          </p:cNvPr>
          <p:cNvSpPr txBox="1"/>
          <p:nvPr/>
        </p:nvSpPr>
        <p:spPr>
          <a:xfrm>
            <a:off x="4833350" y="4713840"/>
            <a:ext cx="1590260" cy="707886"/>
          </a:xfrm>
          <a:prstGeom prst="rect">
            <a:avLst/>
          </a:prstGeom>
          <a:noFill/>
        </p:spPr>
        <p:txBody>
          <a:bodyPr wrap="square" rtlCol="0">
            <a:spAutoFit/>
          </a:bodyPr>
          <a:lstStyle/>
          <a:p>
            <a:r>
              <a:rPr lang="en-US" sz="2000" b="1" dirty="0">
                <a:ln>
                  <a:solidFill>
                    <a:schemeClr val="tx1"/>
                  </a:solidFill>
                </a:ln>
                <a:solidFill>
                  <a:schemeClr val="bg1"/>
                </a:solidFill>
                <a:latin typeface="Impact" panose="020B0806030902050204" pitchFamily="34" charset="0"/>
              </a:rPr>
              <a:t>Object of </a:t>
            </a:r>
          </a:p>
          <a:p>
            <a:r>
              <a:rPr lang="en-US" sz="2000" b="1" dirty="0">
                <a:ln>
                  <a:solidFill>
                    <a:schemeClr val="tx1"/>
                  </a:solidFill>
                </a:ln>
                <a:solidFill>
                  <a:schemeClr val="bg1"/>
                </a:solidFill>
                <a:latin typeface="Impact" panose="020B0806030902050204" pitchFamily="34" charset="0"/>
              </a:rPr>
              <a:t>Class B</a:t>
            </a:r>
            <a:endParaRPr lang="en-PK" sz="1600" b="1" dirty="0">
              <a:ln>
                <a:solidFill>
                  <a:schemeClr val="tx1"/>
                </a:solidFill>
              </a:ln>
              <a:solidFill>
                <a:schemeClr val="bg1"/>
              </a:solidFill>
              <a:latin typeface="Impact" panose="020B0806030902050204" pitchFamily="34" charset="0"/>
            </a:endParaRPr>
          </a:p>
        </p:txBody>
      </p:sp>
    </p:spTree>
    <p:extLst>
      <p:ext uri="{BB962C8B-B14F-4D97-AF65-F5344CB8AC3E}">
        <p14:creationId xmlns:p14="http://schemas.microsoft.com/office/powerpoint/2010/main" val="22364383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Implicit Conversion b/w Basic Types</a:t>
            </a:r>
          </a:p>
        </p:txBody>
      </p:sp>
      <p:sp>
        <p:nvSpPr>
          <p:cNvPr id="547843" name="Rectangle 3"/>
          <p:cNvSpPr>
            <a:spLocks noGrp="1" noChangeArrowheads="1"/>
          </p:cNvSpPr>
          <p:nvPr>
            <p:ph idx="1"/>
          </p:nvPr>
        </p:nvSpPr>
        <p:spPr/>
        <p:txBody>
          <a:bodyPr/>
          <a:lstStyle/>
          <a:p>
            <a:r>
              <a:rPr lang="en-US" dirty="0"/>
              <a:t>When we use two different Types:</a:t>
            </a:r>
          </a:p>
          <a:p>
            <a:endParaRPr lang="en-US" dirty="0"/>
          </a:p>
          <a:p>
            <a:pPr marL="0" indent="0">
              <a:buNone/>
            </a:pPr>
            <a:r>
              <a:rPr lang="en-US" altLang="ja-JP" dirty="0"/>
              <a:t>     </a:t>
            </a:r>
            <a:r>
              <a:rPr lang="en-US" altLang="ja-JP" dirty="0" err="1">
                <a:latin typeface="Consolas" panose="020B0609020204030204" pitchFamily="49" charset="0"/>
              </a:rPr>
              <a:t>intvar</a:t>
            </a:r>
            <a:r>
              <a:rPr lang="en-US" altLang="ja-JP" dirty="0">
                <a:latin typeface="Consolas" panose="020B0609020204030204" pitchFamily="49" charset="0"/>
              </a:rPr>
              <a:t> = </a:t>
            </a:r>
            <a:r>
              <a:rPr lang="en-US" altLang="ja-JP" dirty="0" err="1">
                <a:latin typeface="Consolas" panose="020B0609020204030204" pitchFamily="49" charset="0"/>
              </a:rPr>
              <a:t>floatvar</a:t>
            </a:r>
            <a:r>
              <a:rPr lang="en-US" altLang="ja-JP" dirty="0">
                <a:latin typeface="Consolas" panose="020B0609020204030204" pitchFamily="49" charset="0"/>
              </a:rPr>
              <a:t>; //assign float to integer</a:t>
            </a:r>
          </a:p>
          <a:p>
            <a:pPr marL="0" indent="0">
              <a:buNone/>
            </a:pPr>
            <a:endParaRPr lang="en-US" altLang="ja-JP" dirty="0"/>
          </a:p>
          <a:p>
            <a:pPr marL="0" indent="0">
              <a:buNone/>
            </a:pPr>
            <a:r>
              <a:rPr lang="en-US" altLang="ja-JP" dirty="0"/>
              <a:t> the compiler calls a special function that </a:t>
            </a:r>
            <a:r>
              <a:rPr lang="en-US" altLang="ja-JP" dirty="0">
                <a:solidFill>
                  <a:srgbClr val="FF0000"/>
                </a:solidFill>
              </a:rPr>
              <a:t>converts this value from floating point format to integer 	</a:t>
            </a:r>
          </a:p>
          <a:p>
            <a:endParaRPr lang="en-US" dirty="0"/>
          </a:p>
          <a:p>
            <a:r>
              <a:rPr lang="en-US" dirty="0"/>
              <a:t>There are many such conversion routines build in C++ compiler and called upon when any such conversion is required.</a:t>
            </a:r>
          </a:p>
        </p:txBody>
      </p:sp>
      <p:sp>
        <p:nvSpPr>
          <p:cNvPr id="2" name="Slide Number Placeholder 1">
            <a:extLst>
              <a:ext uri="{FF2B5EF4-FFF2-40B4-BE49-F238E27FC236}">
                <a16:creationId xmlns:a16="http://schemas.microsoft.com/office/drawing/2014/main" id="{7298BE13-4413-4602-8064-22ED2C90F175}"/>
              </a:ext>
            </a:extLst>
          </p:cNvPr>
          <p:cNvSpPr>
            <a:spLocks noGrp="1"/>
          </p:cNvSpPr>
          <p:nvPr>
            <p:ph type="sldNum" sz="quarter" idx="12"/>
          </p:nvPr>
        </p:nvSpPr>
        <p:spPr/>
        <p:txBody>
          <a:bodyPr/>
          <a:lstStyle/>
          <a:p>
            <a:fld id="{25C2CBD0-4E8A-462D-9424-859647FC3ED0}" type="slidenum">
              <a:rPr lang="en-US" smtClean="0"/>
              <a:pPr/>
              <a:t>81</a:t>
            </a:fld>
            <a:endParaRPr lang="en-US"/>
          </a:p>
        </p:txBody>
      </p:sp>
    </p:spTree>
    <p:extLst>
      <p:ext uri="{BB962C8B-B14F-4D97-AF65-F5344CB8AC3E}">
        <p14:creationId xmlns:p14="http://schemas.microsoft.com/office/powerpoint/2010/main" val="300758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78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Explicit Conversion b/w Basic Types</a:t>
            </a:r>
          </a:p>
        </p:txBody>
      </p:sp>
      <p:sp>
        <p:nvSpPr>
          <p:cNvPr id="548867" name="Rectangle 3"/>
          <p:cNvSpPr>
            <a:spLocks noGrp="1" noChangeArrowheads="1"/>
          </p:cNvSpPr>
          <p:nvPr>
            <p:ph idx="1"/>
          </p:nvPr>
        </p:nvSpPr>
        <p:spPr/>
        <p:txBody>
          <a:bodyPr/>
          <a:lstStyle/>
          <a:p>
            <a:r>
              <a:rPr lang="en-US" dirty="0"/>
              <a:t>if we want to force compiler to convert data from one native type to other, we can use </a:t>
            </a:r>
            <a:r>
              <a:rPr lang="en-US" dirty="0">
                <a:solidFill>
                  <a:srgbClr val="0070C0"/>
                </a:solidFill>
              </a:rPr>
              <a:t>explicit type casting</a:t>
            </a:r>
            <a:r>
              <a:rPr lang="en-US" dirty="0"/>
              <a:t>, </a:t>
            </a:r>
          </a:p>
          <a:p>
            <a:pPr marL="0" indent="0">
              <a:buNone/>
            </a:pPr>
            <a:endParaRPr lang="en-US" dirty="0"/>
          </a:p>
          <a:p>
            <a:pPr marL="0" indent="0">
              <a:buNone/>
            </a:pPr>
            <a:r>
              <a:rPr lang="en-US" dirty="0">
                <a:latin typeface="Consolas" panose="020B0609020204030204" pitchFamily="49" charset="0"/>
              </a:rPr>
              <a:t>	</a:t>
            </a:r>
            <a:r>
              <a:rPr lang="en-US" dirty="0" err="1">
                <a:latin typeface="Consolas" panose="020B0609020204030204" pitchFamily="49" charset="0"/>
              </a:rPr>
              <a:t>intvar</a:t>
            </a:r>
            <a:r>
              <a:rPr lang="en-US" dirty="0">
                <a:latin typeface="Consolas" panose="020B0609020204030204" pitchFamily="49" charset="0"/>
              </a:rPr>
              <a:t> = int(</a:t>
            </a:r>
            <a:r>
              <a:rPr lang="en-US" dirty="0" err="1">
                <a:latin typeface="Consolas" panose="020B0609020204030204" pitchFamily="49" charset="0"/>
              </a:rPr>
              <a:t>floatvar</a:t>
            </a:r>
            <a:r>
              <a:rPr lang="en-US" dirty="0">
                <a:latin typeface="Consolas" panose="020B0609020204030204" pitchFamily="49" charset="0"/>
              </a:rPr>
              <a:t>);</a:t>
            </a:r>
          </a:p>
          <a:p>
            <a:endParaRPr lang="en-US" dirty="0"/>
          </a:p>
          <a:p>
            <a:r>
              <a:rPr lang="en-US" dirty="0"/>
              <a:t>it is obvious in listing that </a:t>
            </a:r>
            <a:r>
              <a:rPr lang="en-US" dirty="0" err="1">
                <a:solidFill>
                  <a:srgbClr val="0070C0"/>
                </a:solidFill>
              </a:rPr>
              <a:t>int</a:t>
            </a:r>
            <a:r>
              <a:rPr lang="en-US" dirty="0">
                <a:solidFill>
                  <a:srgbClr val="0070C0"/>
                </a:solidFill>
              </a:rPr>
              <a:t>( ) </a:t>
            </a:r>
            <a:r>
              <a:rPr lang="en-US" dirty="0"/>
              <a:t>conversion function will convert from float to int.</a:t>
            </a:r>
          </a:p>
          <a:p>
            <a:endParaRPr lang="en-US" dirty="0"/>
          </a:p>
          <a:p>
            <a:r>
              <a:rPr lang="en-US" dirty="0"/>
              <a:t>This explicit conversion uses same build in routines.</a:t>
            </a:r>
          </a:p>
        </p:txBody>
      </p:sp>
      <p:sp>
        <p:nvSpPr>
          <p:cNvPr id="2" name="Slide Number Placeholder 1">
            <a:extLst>
              <a:ext uri="{FF2B5EF4-FFF2-40B4-BE49-F238E27FC236}">
                <a16:creationId xmlns:a16="http://schemas.microsoft.com/office/drawing/2014/main" id="{6F0E0251-BC15-4378-B6E3-F383755816E9}"/>
              </a:ext>
            </a:extLst>
          </p:cNvPr>
          <p:cNvSpPr>
            <a:spLocks noGrp="1"/>
          </p:cNvSpPr>
          <p:nvPr>
            <p:ph type="sldNum" sz="quarter" idx="12"/>
          </p:nvPr>
        </p:nvSpPr>
        <p:spPr/>
        <p:txBody>
          <a:bodyPr/>
          <a:lstStyle/>
          <a:p>
            <a:fld id="{25C2CBD0-4E8A-462D-9424-859647FC3ED0}" type="slidenum">
              <a:rPr lang="en-US" smtClean="0"/>
              <a:pPr/>
              <a:t>82</a:t>
            </a:fld>
            <a:endParaRPr lang="en-US"/>
          </a:p>
        </p:txBody>
      </p:sp>
    </p:spTree>
    <p:extLst>
      <p:ext uri="{BB962C8B-B14F-4D97-AF65-F5344CB8AC3E}">
        <p14:creationId xmlns:p14="http://schemas.microsoft.com/office/powerpoint/2010/main" val="19952749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95300" y="206055"/>
            <a:ext cx="8153400" cy="829733"/>
          </a:xfrm>
        </p:spPr>
        <p:txBody>
          <a:bodyPr>
            <a:normAutofit fontScale="90000"/>
          </a:bodyPr>
          <a:lstStyle/>
          <a:p>
            <a:r>
              <a:rPr lang="en-US" dirty="0"/>
              <a:t>Conversion Between Objects and Basic Types</a:t>
            </a:r>
          </a:p>
        </p:txBody>
      </p:sp>
      <p:sp>
        <p:nvSpPr>
          <p:cNvPr id="549891" name="Rectangle 3"/>
          <p:cNvSpPr>
            <a:spLocks noGrp="1" noChangeArrowheads="1"/>
          </p:cNvSpPr>
          <p:nvPr>
            <p:ph idx="1"/>
          </p:nvPr>
        </p:nvSpPr>
        <p:spPr>
          <a:xfrm>
            <a:off x="483577" y="1285462"/>
            <a:ext cx="8153400" cy="5070889"/>
          </a:xfrm>
        </p:spPr>
        <p:txBody>
          <a:bodyPr/>
          <a:lstStyle/>
          <a:p>
            <a:r>
              <a:rPr lang="en-US" dirty="0"/>
              <a:t>To convert from a basic type ( i.e., float) to object types (i.e., Distance), </a:t>
            </a:r>
            <a:r>
              <a:rPr lang="en-US" dirty="0">
                <a:solidFill>
                  <a:srgbClr val="0070C0"/>
                </a:solidFill>
              </a:rPr>
              <a:t>we use a constructor with one argument</a:t>
            </a:r>
            <a:r>
              <a:rPr lang="en-US" dirty="0"/>
              <a:t>.</a:t>
            </a:r>
          </a:p>
          <a:p>
            <a:pPr marL="0" indent="0">
              <a:buNone/>
            </a:pPr>
            <a:r>
              <a:rPr lang="en-US" dirty="0"/>
              <a:t>		Distance(float meters){ }</a:t>
            </a:r>
          </a:p>
          <a:p>
            <a:endParaRPr lang="en-US" dirty="0"/>
          </a:p>
          <a:p>
            <a:r>
              <a:rPr lang="en-US" dirty="0"/>
              <a:t>This function is called when an object of type Distance is created with a single argument. </a:t>
            </a:r>
          </a:p>
          <a:p>
            <a:endParaRPr lang="en-US" dirty="0"/>
          </a:p>
          <a:p>
            <a:r>
              <a:rPr lang="en-US" dirty="0"/>
              <a:t>This conversion allows a floating value to be assigned to a Distance type object. </a:t>
            </a:r>
          </a:p>
        </p:txBody>
      </p:sp>
      <p:sp>
        <p:nvSpPr>
          <p:cNvPr id="2" name="Slide Number Placeholder 1">
            <a:extLst>
              <a:ext uri="{FF2B5EF4-FFF2-40B4-BE49-F238E27FC236}">
                <a16:creationId xmlns:a16="http://schemas.microsoft.com/office/drawing/2014/main" id="{0C40CF54-25AF-4AEB-BB9E-28723629DDAD}"/>
              </a:ext>
            </a:extLst>
          </p:cNvPr>
          <p:cNvSpPr>
            <a:spLocks noGrp="1"/>
          </p:cNvSpPr>
          <p:nvPr>
            <p:ph type="sldNum" sz="quarter" idx="12"/>
          </p:nvPr>
        </p:nvSpPr>
        <p:spPr/>
        <p:txBody>
          <a:bodyPr/>
          <a:lstStyle/>
          <a:p>
            <a:fld id="{25C2CBD0-4E8A-462D-9424-859647FC3ED0}" type="slidenum">
              <a:rPr lang="en-US" smtClean="0"/>
              <a:pPr/>
              <a:t>83</a:t>
            </a:fld>
            <a:endParaRPr lang="en-US"/>
          </a:p>
        </p:txBody>
      </p:sp>
    </p:spTree>
    <p:extLst>
      <p:ext uri="{BB962C8B-B14F-4D97-AF65-F5344CB8AC3E}">
        <p14:creationId xmlns:p14="http://schemas.microsoft.com/office/powerpoint/2010/main" val="19244632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C19D6AB-5B1F-4AC4-B1C7-08A776FAF56E}"/>
              </a:ext>
            </a:extLst>
          </p:cNvPr>
          <p:cNvSpPr>
            <a:spLocks noGrp="1"/>
          </p:cNvSpPr>
          <p:nvPr>
            <p:ph type="title"/>
          </p:nvPr>
        </p:nvSpPr>
        <p:spPr/>
        <p:txBody>
          <a:bodyPr/>
          <a:lstStyle/>
          <a:p>
            <a:endParaRPr lang="en-PK"/>
          </a:p>
        </p:txBody>
      </p:sp>
      <p:sp>
        <p:nvSpPr>
          <p:cNvPr id="550915" name="Rectangle 3"/>
          <p:cNvSpPr>
            <a:spLocks noGrp="1" noChangeArrowheads="1"/>
          </p:cNvSpPr>
          <p:nvPr>
            <p:ph idx="1"/>
          </p:nvPr>
        </p:nvSpPr>
        <p:spPr/>
        <p:txBody>
          <a:bodyPr/>
          <a:lstStyle/>
          <a:p>
            <a:r>
              <a:rPr lang="en-US" dirty="0"/>
              <a:t>  Distance dist1=2.35; // constructor</a:t>
            </a:r>
          </a:p>
          <a:p>
            <a:endParaRPr lang="en-US" dirty="0"/>
          </a:p>
          <a:p>
            <a:r>
              <a:rPr lang="en-US" dirty="0"/>
              <a:t>Above, one argument constructor will be called.</a:t>
            </a:r>
          </a:p>
          <a:p>
            <a:endParaRPr lang="en-US" dirty="0"/>
          </a:p>
          <a:p>
            <a:r>
              <a:rPr lang="en-US" dirty="0"/>
              <a:t>Same conversion can be achieved by providing overloaded </a:t>
            </a:r>
            <a:r>
              <a:rPr lang="ja-JP" altLang="en-US" dirty="0"/>
              <a:t>‘</a:t>
            </a:r>
            <a:r>
              <a:rPr lang="en-US" altLang="ja-JP" dirty="0"/>
              <a:t>=</a:t>
            </a:r>
            <a:r>
              <a:rPr lang="ja-JP" altLang="en-US" dirty="0"/>
              <a:t>‘</a:t>
            </a:r>
            <a:r>
              <a:rPr lang="en-US" altLang="ja-JP" dirty="0"/>
              <a:t> operator which takes a float value as argument.</a:t>
            </a:r>
            <a:endParaRPr lang="en-US" dirty="0"/>
          </a:p>
        </p:txBody>
      </p:sp>
      <p:sp>
        <p:nvSpPr>
          <p:cNvPr id="2" name="Slide Number Placeholder 1">
            <a:extLst>
              <a:ext uri="{FF2B5EF4-FFF2-40B4-BE49-F238E27FC236}">
                <a16:creationId xmlns:a16="http://schemas.microsoft.com/office/drawing/2014/main" id="{A7CBF383-2469-409F-9099-93A958CE29CD}"/>
              </a:ext>
            </a:extLst>
          </p:cNvPr>
          <p:cNvSpPr>
            <a:spLocks noGrp="1"/>
          </p:cNvSpPr>
          <p:nvPr>
            <p:ph type="sldNum" sz="quarter" idx="12"/>
          </p:nvPr>
        </p:nvSpPr>
        <p:spPr/>
        <p:txBody>
          <a:bodyPr/>
          <a:lstStyle/>
          <a:p>
            <a:fld id="{25C2CBD0-4E8A-462D-9424-859647FC3ED0}" type="slidenum">
              <a:rPr lang="en-US" smtClean="0"/>
              <a:pPr/>
              <a:t>84</a:t>
            </a:fld>
            <a:endParaRPr lang="en-US"/>
          </a:p>
        </p:txBody>
      </p:sp>
    </p:spTree>
    <p:extLst>
      <p:ext uri="{BB962C8B-B14F-4D97-AF65-F5344CB8AC3E}">
        <p14:creationId xmlns:p14="http://schemas.microsoft.com/office/powerpoint/2010/main" val="42455885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Conversion From User Defined to Basic</a:t>
            </a:r>
          </a:p>
        </p:txBody>
      </p:sp>
      <p:sp>
        <p:nvSpPr>
          <p:cNvPr id="21507" name="Rectangle 3"/>
          <p:cNvSpPr>
            <a:spLocks noGrp="1" noChangeArrowheads="1"/>
          </p:cNvSpPr>
          <p:nvPr>
            <p:ph idx="1"/>
          </p:nvPr>
        </p:nvSpPr>
        <p:spPr/>
        <p:txBody>
          <a:bodyPr>
            <a:normAutofit lnSpcReduction="10000"/>
          </a:bodyPr>
          <a:lstStyle/>
          <a:p>
            <a:r>
              <a:rPr lang="en-US" dirty="0"/>
              <a:t>What if want to go from </a:t>
            </a:r>
            <a:r>
              <a:rPr lang="en-US" b="1" i="1" dirty="0">
                <a:solidFill>
                  <a:srgbClr val="0070C0"/>
                </a:solidFill>
              </a:rPr>
              <a:t>user-defined types</a:t>
            </a:r>
            <a:r>
              <a:rPr lang="en-US" dirty="0"/>
              <a:t>(e.g. class Distance) to </a:t>
            </a:r>
            <a:r>
              <a:rPr lang="en-US" b="1" i="1" dirty="0">
                <a:solidFill>
                  <a:srgbClr val="0070C0"/>
                </a:solidFill>
              </a:rPr>
              <a:t>native type</a:t>
            </a:r>
            <a:r>
              <a:rPr lang="en-US" dirty="0"/>
              <a:t>(e.g. float)?</a:t>
            </a:r>
          </a:p>
          <a:p>
            <a:endParaRPr lang="en-US" dirty="0"/>
          </a:p>
          <a:p>
            <a:r>
              <a:rPr lang="en-US" dirty="0"/>
              <a:t>The trick here is to </a:t>
            </a:r>
            <a:r>
              <a:rPr lang="en-US" dirty="0">
                <a:solidFill>
                  <a:srgbClr val="0070C0"/>
                </a:solidFill>
              </a:rPr>
              <a:t>overload the cast operator</a:t>
            </a:r>
            <a:r>
              <a:rPr lang="en-US" dirty="0"/>
              <a:t>, creating something called a </a:t>
            </a:r>
            <a:r>
              <a:rPr lang="ja-JP" altLang="en-US" b="1" i="1" dirty="0">
                <a:solidFill>
                  <a:srgbClr val="FF0000"/>
                </a:solidFill>
              </a:rPr>
              <a:t>“</a:t>
            </a:r>
            <a:r>
              <a:rPr lang="en-US" altLang="ja-JP" b="1" i="1" dirty="0">
                <a:solidFill>
                  <a:srgbClr val="FF0000"/>
                </a:solidFill>
              </a:rPr>
              <a:t>Conversion function/operator</a:t>
            </a:r>
            <a:r>
              <a:rPr lang="ja-JP" altLang="en-US" b="1" i="1" dirty="0">
                <a:solidFill>
                  <a:srgbClr val="FF0000"/>
                </a:solidFill>
              </a:rPr>
              <a:t>”</a:t>
            </a:r>
            <a:r>
              <a:rPr lang="en-US" altLang="ja-JP" dirty="0"/>
              <a:t>.</a:t>
            </a:r>
          </a:p>
          <a:p>
            <a:pPr lvl="2"/>
            <a:endParaRPr lang="en-US" dirty="0"/>
          </a:p>
          <a:p>
            <a:pPr marL="457200" lvl="1" indent="0">
              <a:buNone/>
            </a:pPr>
            <a:r>
              <a:rPr lang="en-US" dirty="0">
                <a:latin typeface="Consolas" panose="020B0609020204030204" pitchFamily="49" charset="0"/>
              </a:rPr>
              <a:t>operator </a:t>
            </a:r>
            <a:r>
              <a:rPr lang="en-US" dirty="0">
                <a:solidFill>
                  <a:srgbClr val="0070C0"/>
                </a:solidFill>
                <a:latin typeface="Consolas" panose="020B0609020204030204" pitchFamily="49" charset="0"/>
              </a:rPr>
              <a:t>float() </a:t>
            </a:r>
            <a:r>
              <a:rPr lang="en-US" dirty="0">
                <a:latin typeface="Consolas" panose="020B0609020204030204" pitchFamily="49" charset="0"/>
              </a:rPr>
              <a:t>{</a:t>
            </a:r>
          </a:p>
          <a:p>
            <a:pPr marL="457200" lvl="1" indent="0">
              <a:buNone/>
            </a:pPr>
            <a:r>
              <a:rPr lang="en-US" dirty="0">
                <a:latin typeface="Consolas" panose="020B0609020204030204" pitchFamily="49" charset="0"/>
              </a:rPr>
              <a:t>  return </a:t>
            </a:r>
            <a:r>
              <a:rPr lang="en-US" dirty="0" err="1">
                <a:latin typeface="Consolas" panose="020B0609020204030204" pitchFamily="49" charset="0"/>
              </a:rPr>
              <a:t>floating_rep</a:t>
            </a:r>
            <a:r>
              <a:rPr lang="en-US" dirty="0">
                <a:latin typeface="Consolas" panose="020B0609020204030204" pitchFamily="49" charset="0"/>
              </a:rPr>
              <a:t>;</a:t>
            </a:r>
          </a:p>
          <a:p>
            <a:pPr marL="457200" lvl="1" indent="0">
              <a:buNone/>
            </a:pPr>
            <a:r>
              <a:rPr lang="en-US" dirty="0">
                <a:latin typeface="Consolas" panose="020B0609020204030204" pitchFamily="49" charset="0"/>
              </a:rPr>
              <a:t>}</a:t>
            </a:r>
          </a:p>
          <a:p>
            <a:pPr lvl="1"/>
            <a:endParaRPr lang="en-US" dirty="0"/>
          </a:p>
          <a:p>
            <a:pPr lvl="1"/>
            <a:r>
              <a:rPr lang="en-US" dirty="0"/>
              <a:t>NOTE: the conversion function does </a:t>
            </a:r>
            <a:r>
              <a:rPr lang="en-US" dirty="0">
                <a:solidFill>
                  <a:srgbClr val="0070C0"/>
                </a:solidFill>
              </a:rPr>
              <a:t>not need return type</a:t>
            </a:r>
          </a:p>
          <a:p>
            <a:pPr lvl="1"/>
            <a:r>
              <a:rPr lang="en-US" dirty="0"/>
              <a:t>Conversion functions have </a:t>
            </a:r>
            <a:r>
              <a:rPr lang="en-US" dirty="0">
                <a:solidFill>
                  <a:srgbClr val="0070C0"/>
                </a:solidFill>
              </a:rPr>
              <a:t>no arguments</a:t>
            </a:r>
            <a:r>
              <a:rPr lang="en-US" dirty="0"/>
              <a:t>, and the return type is </a:t>
            </a:r>
            <a:r>
              <a:rPr lang="en-US" dirty="0">
                <a:solidFill>
                  <a:srgbClr val="FF0000"/>
                </a:solidFill>
                <a:latin typeface="Consolas" panose="020B0609020204030204" pitchFamily="49" charset="0"/>
              </a:rPr>
              <a:t>implicitly</a:t>
            </a:r>
            <a:r>
              <a:rPr lang="en-US" dirty="0"/>
              <a:t> the conversion type</a:t>
            </a:r>
          </a:p>
        </p:txBody>
      </p:sp>
      <p:sp>
        <p:nvSpPr>
          <p:cNvPr id="2" name="Slide Number Placeholder 1">
            <a:extLst>
              <a:ext uri="{FF2B5EF4-FFF2-40B4-BE49-F238E27FC236}">
                <a16:creationId xmlns:a16="http://schemas.microsoft.com/office/drawing/2014/main" id="{21B45239-442B-4E74-B4B7-2D957AA0AA92}"/>
              </a:ext>
            </a:extLst>
          </p:cNvPr>
          <p:cNvSpPr>
            <a:spLocks noGrp="1"/>
          </p:cNvSpPr>
          <p:nvPr>
            <p:ph type="sldNum" sz="quarter" idx="12"/>
          </p:nvPr>
        </p:nvSpPr>
        <p:spPr/>
        <p:txBody>
          <a:bodyPr/>
          <a:lstStyle/>
          <a:p>
            <a:fld id="{25C2CBD0-4E8A-462D-9424-859647FC3ED0}" type="slidenum">
              <a:rPr lang="en-US" smtClean="0"/>
              <a:pPr/>
              <a:t>85</a:t>
            </a:fld>
            <a:endParaRPr lang="en-US"/>
          </a:p>
        </p:txBody>
      </p:sp>
    </p:spTree>
    <p:extLst>
      <p:ext uri="{BB962C8B-B14F-4D97-AF65-F5344CB8AC3E}">
        <p14:creationId xmlns:p14="http://schemas.microsoft.com/office/powerpoint/2010/main" val="77103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From User Defined to Basic</a:t>
            </a:r>
          </a:p>
        </p:txBody>
      </p:sp>
      <p:sp>
        <p:nvSpPr>
          <p:cNvPr id="22531" name="Rectangle 3"/>
          <p:cNvSpPr>
            <a:spLocks noGrp="1" noChangeArrowheads="1"/>
          </p:cNvSpPr>
          <p:nvPr>
            <p:ph idx="1"/>
          </p:nvPr>
        </p:nvSpPr>
        <p:spPr/>
        <p:txBody>
          <a:bodyPr/>
          <a:lstStyle/>
          <a:p>
            <a:r>
              <a:rPr lang="en-US" dirty="0"/>
              <a:t>This operator takes the value of the distance object of which it is a member, converts this value to a float value and returns this value.</a:t>
            </a:r>
          </a:p>
          <a:p>
            <a:endParaRPr lang="en-US" dirty="0"/>
          </a:p>
          <a:p>
            <a:r>
              <a:rPr lang="en-US" dirty="0"/>
              <a:t>This operator can be called like this:</a:t>
            </a:r>
          </a:p>
          <a:p>
            <a:pPr marL="0" indent="0">
              <a:buNone/>
            </a:pPr>
            <a:r>
              <a:rPr lang="en-US" sz="2000" dirty="0">
                <a:latin typeface="Consolas" panose="020B0609020204030204" pitchFamily="49" charset="0"/>
              </a:rPr>
              <a:t> </a:t>
            </a:r>
          </a:p>
          <a:p>
            <a:pPr marL="0" indent="0">
              <a:buNone/>
            </a:pPr>
            <a:r>
              <a:rPr lang="en-US" sz="2000" dirty="0">
                <a:latin typeface="Consolas" panose="020B0609020204030204" pitchFamily="49" charset="0"/>
              </a:rPr>
              <a:t> Distance dist2;</a:t>
            </a:r>
          </a:p>
          <a:p>
            <a:pPr marL="114300" indent="0">
              <a:buNone/>
            </a:pPr>
            <a:r>
              <a:rPr lang="en-US" sz="2000" dirty="0">
                <a:latin typeface="Consolas" panose="020B0609020204030204" pitchFamily="49" charset="0"/>
              </a:rPr>
              <a:t>float </a:t>
            </a:r>
            <a:r>
              <a:rPr lang="en-US" sz="2000" dirty="0" err="1">
                <a:latin typeface="Consolas" panose="020B0609020204030204" pitchFamily="49" charset="0"/>
              </a:rPr>
              <a:t>floatmtrs</a:t>
            </a:r>
            <a:r>
              <a:rPr lang="en-US" sz="2000" dirty="0">
                <a:latin typeface="Consolas" panose="020B0609020204030204" pitchFamily="49" charset="0"/>
              </a:rPr>
              <a:t> = float(dist2); </a:t>
            </a:r>
            <a:r>
              <a:rPr lang="en-US" sz="2000" b="1" dirty="0">
                <a:solidFill>
                  <a:srgbClr val="00B050"/>
                </a:solidFill>
                <a:latin typeface="Consolas" panose="020B0609020204030204" pitchFamily="49" charset="0"/>
              </a:rPr>
              <a:t>//explicit conversion</a:t>
            </a:r>
          </a:p>
          <a:p>
            <a:pPr marL="114300" indent="0">
              <a:buNone/>
            </a:pPr>
            <a:r>
              <a:rPr lang="en-US" sz="2000" dirty="0">
                <a:latin typeface="Consolas" panose="020B0609020204030204" pitchFamily="49" charset="0"/>
              </a:rPr>
              <a:t>float </a:t>
            </a:r>
            <a:r>
              <a:rPr lang="en-US" sz="2000" dirty="0" err="1">
                <a:latin typeface="Consolas" panose="020B0609020204030204" pitchFamily="49" charset="0"/>
              </a:rPr>
              <a:t>floatmtrs</a:t>
            </a:r>
            <a:r>
              <a:rPr lang="en-US" sz="2000" dirty="0">
                <a:latin typeface="Consolas" panose="020B0609020204030204" pitchFamily="49" charset="0"/>
              </a:rPr>
              <a:t> = dist2;  		</a:t>
            </a:r>
            <a:r>
              <a:rPr lang="en-US" sz="2000" b="1" dirty="0">
                <a:solidFill>
                  <a:srgbClr val="00B050"/>
                </a:solidFill>
                <a:latin typeface="Consolas" panose="020B0609020204030204" pitchFamily="49" charset="0"/>
              </a:rPr>
              <a:t>//implicit conversion</a:t>
            </a:r>
          </a:p>
          <a:p>
            <a:pPr lvl="4"/>
            <a:endParaRPr lang="en-US" dirty="0"/>
          </a:p>
          <a:p>
            <a:r>
              <a:rPr lang="en-US" dirty="0"/>
              <a:t>   both statements have </a:t>
            </a:r>
            <a:r>
              <a:rPr lang="en-US" dirty="0">
                <a:solidFill>
                  <a:srgbClr val="0070C0"/>
                </a:solidFill>
              </a:rPr>
              <a:t>exactly the same effect</a:t>
            </a:r>
            <a:r>
              <a:rPr lang="en-US" dirty="0"/>
              <a:t>.</a:t>
            </a:r>
          </a:p>
        </p:txBody>
      </p:sp>
      <p:sp>
        <p:nvSpPr>
          <p:cNvPr id="2" name="Slide Number Placeholder 1">
            <a:extLst>
              <a:ext uri="{FF2B5EF4-FFF2-40B4-BE49-F238E27FC236}">
                <a16:creationId xmlns:a16="http://schemas.microsoft.com/office/drawing/2014/main" id="{E880C16C-BFF4-4113-B5CA-F9C75FADD4F5}"/>
              </a:ext>
            </a:extLst>
          </p:cNvPr>
          <p:cNvSpPr>
            <a:spLocks noGrp="1"/>
          </p:cNvSpPr>
          <p:nvPr>
            <p:ph type="sldNum" sz="quarter" idx="12"/>
          </p:nvPr>
        </p:nvSpPr>
        <p:spPr/>
        <p:txBody>
          <a:bodyPr/>
          <a:lstStyle/>
          <a:p>
            <a:fld id="{25C2CBD0-4E8A-462D-9424-859647FC3ED0}" type="slidenum">
              <a:rPr lang="en-US" smtClean="0"/>
              <a:pPr/>
              <a:t>86</a:t>
            </a:fld>
            <a:endParaRPr lang="en-US"/>
          </a:p>
        </p:txBody>
      </p:sp>
    </p:spTree>
    <p:extLst>
      <p:ext uri="{BB962C8B-B14F-4D97-AF65-F5344CB8AC3E}">
        <p14:creationId xmlns:p14="http://schemas.microsoft.com/office/powerpoint/2010/main" val="10280537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dirty="0"/>
              <a:t>From User Defined to Basic</a:t>
            </a:r>
          </a:p>
        </p:txBody>
      </p:sp>
      <p:sp>
        <p:nvSpPr>
          <p:cNvPr id="2" name="Slide Number Placeholder 1">
            <a:extLst>
              <a:ext uri="{FF2B5EF4-FFF2-40B4-BE49-F238E27FC236}">
                <a16:creationId xmlns:a16="http://schemas.microsoft.com/office/drawing/2014/main" id="{95748ECB-1CEA-4AF7-A570-F637E38B14DC}"/>
              </a:ext>
            </a:extLst>
          </p:cNvPr>
          <p:cNvSpPr>
            <a:spLocks noGrp="1"/>
          </p:cNvSpPr>
          <p:nvPr>
            <p:ph type="sldNum" sz="quarter" idx="12"/>
          </p:nvPr>
        </p:nvSpPr>
        <p:spPr/>
        <p:txBody>
          <a:bodyPr/>
          <a:lstStyle/>
          <a:p>
            <a:fld id="{25C2CBD0-4E8A-462D-9424-859647FC3ED0}" type="slidenum">
              <a:rPr lang="en-US" smtClean="0"/>
              <a:pPr/>
              <a:t>87</a:t>
            </a:fld>
            <a:endParaRPr lang="en-US"/>
          </a:p>
        </p:txBody>
      </p:sp>
      <p:sp>
        <p:nvSpPr>
          <p:cNvPr id="3" name="Rectangle 3"/>
          <p:cNvSpPr txBox="1">
            <a:spLocks noChangeArrowheads="1"/>
          </p:cNvSpPr>
          <p:nvPr/>
        </p:nvSpPr>
        <p:spPr>
          <a:xfrm>
            <a:off x="378069" y="1371600"/>
            <a:ext cx="8387862" cy="5029200"/>
          </a:xfrm>
          <a:prstGeom prst="rect">
            <a:avLst/>
          </a:prstGeom>
        </p:spPr>
        <p:txBody>
          <a:bodyPr/>
          <a:lstStyle/>
          <a:p>
            <a:pPr marL="342900" indent="-342900" eaLnBrk="0" hangingPunct="0">
              <a:lnSpc>
                <a:spcPct val="80000"/>
              </a:lnSpc>
              <a:spcBef>
                <a:spcPct val="20000"/>
              </a:spcBef>
              <a:defRPr/>
            </a:pPr>
            <a:r>
              <a:rPr lang="en-US" sz="2400" b="1" kern="0" dirty="0">
                <a:latin typeface="Consolas" panose="020B0609020204030204" pitchFamily="49" charset="0"/>
                <a:cs typeface="Courier New" panose="02070309020205020404" pitchFamily="49" charset="0"/>
              </a:rPr>
              <a:t>class Employee</a:t>
            </a:r>
          </a:p>
          <a:p>
            <a:pPr marL="342900" indent="-342900" eaLnBrk="0" hangingPunct="0">
              <a:lnSpc>
                <a:spcPct val="80000"/>
              </a:lnSpc>
              <a:spcBef>
                <a:spcPct val="20000"/>
              </a:spcBef>
              <a:defRPr/>
            </a:pPr>
            <a:r>
              <a:rPr lang="en-US" sz="2400" b="1" kern="0" dirty="0">
                <a:latin typeface="Consolas" panose="020B0609020204030204" pitchFamily="49" charset="0"/>
                <a:cs typeface="Courier New" panose="02070309020205020404" pitchFamily="49" charset="0"/>
              </a:rPr>
              <a:t>{  </a:t>
            </a:r>
            <a:r>
              <a:rPr lang="en-US" sz="2400" b="1" kern="0" dirty="0">
                <a:solidFill>
                  <a:schemeClr val="tx1">
                    <a:lumMod val="50000"/>
                    <a:lumOff val="50000"/>
                  </a:schemeClr>
                </a:solidFill>
                <a:latin typeface="Consolas" panose="020B0609020204030204" pitchFamily="49" charset="0"/>
                <a:cs typeface="Courier New" panose="02070309020205020404" pitchFamily="49" charset="0"/>
              </a:rPr>
              <a:t>private:</a:t>
            </a:r>
          </a:p>
          <a:p>
            <a:pPr marL="742950" lvl="1" indent="-285750" eaLnBrk="0" hangingPunct="0">
              <a:lnSpc>
                <a:spcPct val="80000"/>
              </a:lnSpc>
              <a:spcBef>
                <a:spcPct val="20000"/>
              </a:spcBef>
              <a:defRPr/>
            </a:pPr>
            <a:r>
              <a:rPr lang="en-US" sz="2400" b="1" kern="0" dirty="0">
                <a:latin typeface="Consolas" panose="020B0609020204030204" pitchFamily="49" charset="0"/>
                <a:cs typeface="Courier New" panose="02070309020205020404" pitchFamily="49" charset="0"/>
              </a:rPr>
              <a:t>		float salary;</a:t>
            </a:r>
          </a:p>
          <a:p>
            <a:pPr marL="742950" lvl="1" indent="-285750" eaLnBrk="0" hangingPunct="0">
              <a:lnSpc>
                <a:spcPct val="80000"/>
              </a:lnSpc>
              <a:spcBef>
                <a:spcPct val="20000"/>
              </a:spcBef>
              <a:defRPr/>
            </a:pPr>
            <a:r>
              <a:rPr lang="en-US" sz="2400" b="1" kern="0" dirty="0">
                <a:solidFill>
                  <a:schemeClr val="tx1">
                    <a:lumMod val="50000"/>
                    <a:lumOff val="50000"/>
                  </a:schemeClr>
                </a:solidFill>
                <a:latin typeface="Consolas" panose="020B0609020204030204" pitchFamily="49" charset="0"/>
                <a:cs typeface="Courier New" panose="02070309020205020404" pitchFamily="49" charset="0"/>
              </a:rPr>
              <a:t> public:</a:t>
            </a:r>
          </a:p>
          <a:p>
            <a:pPr marL="742950" lvl="1" indent="-285750" eaLnBrk="0" hangingPunct="0">
              <a:lnSpc>
                <a:spcPct val="80000"/>
              </a:lnSpc>
              <a:spcBef>
                <a:spcPct val="20000"/>
              </a:spcBef>
              <a:defRPr/>
            </a:pPr>
            <a:r>
              <a:rPr lang="en-US" sz="2400" b="1" kern="0" dirty="0">
                <a:latin typeface="Consolas" panose="020B0609020204030204" pitchFamily="49" charset="0"/>
                <a:cs typeface="Courier New" panose="02070309020205020404" pitchFamily="49" charset="0"/>
              </a:rPr>
              <a:t>	  Employee ( float </a:t>
            </a:r>
            <a:r>
              <a:rPr lang="en-US" sz="2400" b="1" kern="0" dirty="0" err="1">
                <a:latin typeface="Consolas" panose="020B0609020204030204" pitchFamily="49" charset="0"/>
                <a:cs typeface="Courier New" panose="02070309020205020404" pitchFamily="49" charset="0"/>
              </a:rPr>
              <a:t>sal</a:t>
            </a:r>
            <a:r>
              <a:rPr lang="en-US" sz="2400" b="1" kern="0" dirty="0">
                <a:latin typeface="Consolas" panose="020B0609020204030204" pitchFamily="49" charset="0"/>
                <a:cs typeface="Courier New" panose="02070309020205020404" pitchFamily="49" charset="0"/>
              </a:rPr>
              <a:t> ) { salary = </a:t>
            </a:r>
            <a:r>
              <a:rPr lang="en-US" sz="2400" b="1" kern="0" dirty="0" err="1">
                <a:latin typeface="Consolas" panose="020B0609020204030204" pitchFamily="49" charset="0"/>
                <a:cs typeface="Courier New" panose="02070309020205020404" pitchFamily="49" charset="0"/>
              </a:rPr>
              <a:t>sal</a:t>
            </a:r>
            <a:r>
              <a:rPr lang="en-US" sz="2400" b="1" kern="0" dirty="0">
                <a:latin typeface="Consolas" panose="020B0609020204030204" pitchFamily="49" charset="0"/>
                <a:cs typeface="Courier New" panose="02070309020205020404" pitchFamily="49" charset="0"/>
              </a:rPr>
              <a:t>; }</a:t>
            </a:r>
          </a:p>
          <a:p>
            <a:pPr marL="742950" lvl="1" indent="-285750" eaLnBrk="0" hangingPunct="0">
              <a:lnSpc>
                <a:spcPct val="80000"/>
              </a:lnSpc>
              <a:spcBef>
                <a:spcPct val="20000"/>
              </a:spcBef>
              <a:defRPr/>
            </a:pPr>
            <a:r>
              <a:rPr lang="en-US" sz="2400" b="1" kern="0" dirty="0">
                <a:latin typeface="Consolas" panose="020B0609020204030204" pitchFamily="49" charset="0"/>
                <a:cs typeface="Courier New" panose="02070309020205020404" pitchFamily="49" charset="0"/>
              </a:rPr>
              <a:t>	  operator float();</a:t>
            </a:r>
          </a:p>
          <a:p>
            <a:pPr marL="342900" indent="-342900" eaLnBrk="0" hangingPunct="0">
              <a:lnSpc>
                <a:spcPct val="80000"/>
              </a:lnSpc>
              <a:spcBef>
                <a:spcPct val="20000"/>
              </a:spcBef>
              <a:defRPr/>
            </a:pPr>
            <a:r>
              <a:rPr lang="en-US" sz="2400" b="1" kern="0" dirty="0">
                <a:latin typeface="Consolas" panose="020B0609020204030204" pitchFamily="49" charset="0"/>
                <a:cs typeface="Courier New" panose="02070309020205020404" pitchFamily="49" charset="0"/>
              </a:rPr>
              <a:t>}</a:t>
            </a:r>
          </a:p>
          <a:p>
            <a:pPr marL="342900" indent="-342900" eaLnBrk="0" hangingPunct="0">
              <a:lnSpc>
                <a:spcPct val="80000"/>
              </a:lnSpc>
              <a:spcBef>
                <a:spcPct val="20000"/>
              </a:spcBef>
              <a:defRPr/>
            </a:pPr>
            <a:endParaRPr lang="en-US" sz="2400" b="1" kern="0" dirty="0">
              <a:latin typeface="Consolas" panose="020B0609020204030204" pitchFamily="49" charset="0"/>
              <a:cs typeface="Courier New" panose="02070309020205020404" pitchFamily="49" charset="0"/>
            </a:endParaRPr>
          </a:p>
          <a:p>
            <a:pPr marL="342900" indent="-342900" eaLnBrk="0" hangingPunct="0">
              <a:lnSpc>
                <a:spcPct val="80000"/>
              </a:lnSpc>
              <a:spcBef>
                <a:spcPct val="20000"/>
              </a:spcBef>
              <a:defRPr/>
            </a:pPr>
            <a:r>
              <a:rPr lang="en-US" sz="2400" b="1" kern="0" dirty="0">
                <a:latin typeface="Consolas" panose="020B0609020204030204" pitchFamily="49" charset="0"/>
                <a:cs typeface="Courier New" panose="02070309020205020404" pitchFamily="49" charset="0"/>
              </a:rPr>
              <a:t>Employee::operator float(  )</a:t>
            </a:r>
          </a:p>
          <a:p>
            <a:pPr marL="342900" indent="-342900" eaLnBrk="0" hangingPunct="0">
              <a:lnSpc>
                <a:spcPct val="80000"/>
              </a:lnSpc>
              <a:spcBef>
                <a:spcPct val="20000"/>
              </a:spcBef>
              <a:defRPr/>
            </a:pPr>
            <a:r>
              <a:rPr lang="en-US" sz="2400" b="1" kern="0" dirty="0">
                <a:latin typeface="Consolas" panose="020B0609020204030204" pitchFamily="49" charset="0"/>
                <a:cs typeface="Courier New" panose="02070309020205020404" pitchFamily="49" charset="0"/>
              </a:rPr>
              <a:t>{	</a:t>
            </a:r>
          </a:p>
          <a:p>
            <a:pPr marL="342900" indent="-342900" eaLnBrk="0" hangingPunct="0">
              <a:lnSpc>
                <a:spcPct val="80000"/>
              </a:lnSpc>
              <a:spcBef>
                <a:spcPct val="20000"/>
              </a:spcBef>
              <a:defRPr/>
            </a:pPr>
            <a:r>
              <a:rPr lang="en-US" sz="2400" b="1" kern="0" dirty="0">
                <a:latin typeface="Consolas" panose="020B0609020204030204" pitchFamily="49" charset="0"/>
                <a:cs typeface="Courier New" panose="02070309020205020404" pitchFamily="49" charset="0"/>
              </a:rPr>
              <a:t>		return salary;</a:t>
            </a:r>
          </a:p>
          <a:p>
            <a:pPr marL="342900" indent="-342900" eaLnBrk="0" hangingPunct="0">
              <a:lnSpc>
                <a:spcPct val="80000"/>
              </a:lnSpc>
              <a:spcBef>
                <a:spcPct val="20000"/>
              </a:spcBef>
              <a:defRPr/>
            </a:pPr>
            <a:r>
              <a:rPr lang="en-US" sz="2400" b="1" kern="0" dirty="0">
                <a:latin typeface="Consolas" panose="020B0609020204030204" pitchFamily="49" charset="0"/>
                <a:cs typeface="Courier New" panose="02070309020205020404" pitchFamily="49" charset="0"/>
              </a:rPr>
              <a:t>}</a:t>
            </a:r>
          </a:p>
          <a:p>
            <a:pPr marL="342900" indent="-342900" eaLnBrk="0" hangingPunct="0">
              <a:lnSpc>
                <a:spcPct val="80000"/>
              </a:lnSpc>
              <a:spcBef>
                <a:spcPct val="20000"/>
              </a:spcBef>
              <a:defRPr/>
            </a:pPr>
            <a:endParaRPr lang="en-US" sz="2400" b="1" kern="0" dirty="0">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32020428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From User Defined to Basic</a:t>
            </a:r>
          </a:p>
        </p:txBody>
      </p:sp>
      <p:sp>
        <p:nvSpPr>
          <p:cNvPr id="2" name="Slide Number Placeholder 1">
            <a:extLst>
              <a:ext uri="{FF2B5EF4-FFF2-40B4-BE49-F238E27FC236}">
                <a16:creationId xmlns:a16="http://schemas.microsoft.com/office/drawing/2014/main" id="{603FB30D-1E4D-4DAB-A8E4-DB3A244007C5}"/>
              </a:ext>
            </a:extLst>
          </p:cNvPr>
          <p:cNvSpPr>
            <a:spLocks noGrp="1"/>
          </p:cNvSpPr>
          <p:nvPr>
            <p:ph type="sldNum" sz="quarter" idx="12"/>
          </p:nvPr>
        </p:nvSpPr>
        <p:spPr/>
        <p:txBody>
          <a:bodyPr/>
          <a:lstStyle/>
          <a:p>
            <a:fld id="{25C2CBD0-4E8A-462D-9424-859647FC3ED0}" type="slidenum">
              <a:rPr lang="en-US" smtClean="0"/>
              <a:pPr/>
              <a:t>88</a:t>
            </a:fld>
            <a:endParaRPr lang="en-US"/>
          </a:p>
        </p:txBody>
      </p:sp>
      <p:sp>
        <p:nvSpPr>
          <p:cNvPr id="24580" name="Text Box 3"/>
          <p:cNvSpPr txBox="1">
            <a:spLocks noChangeArrowheads="1"/>
          </p:cNvSpPr>
          <p:nvPr/>
        </p:nvSpPr>
        <p:spPr bwMode="auto">
          <a:xfrm>
            <a:off x="457200" y="1447800"/>
            <a:ext cx="81534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8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8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8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ＭＳ Ｐゴシック" panose="020B0600070205080204" pitchFamily="34" charset="-128"/>
              </a:defRPr>
            </a:lvl9pPr>
          </a:lstStyle>
          <a:p>
            <a:pPr eaLnBrk="1" hangingPunct="1"/>
            <a:r>
              <a:rPr lang="en-US" sz="2400" b="1" dirty="0" err="1">
                <a:latin typeface="Consolas" panose="020B0609020204030204" pitchFamily="49" charset="0"/>
              </a:rPr>
              <a:t>int</a:t>
            </a:r>
            <a:r>
              <a:rPr lang="en-US" sz="2400" b="1" dirty="0">
                <a:latin typeface="Consolas" panose="020B0609020204030204" pitchFamily="49" charset="0"/>
              </a:rPr>
              <a:t> main ( )</a:t>
            </a:r>
          </a:p>
          <a:p>
            <a:pPr eaLnBrk="1" hangingPunct="1"/>
            <a:r>
              <a:rPr lang="en-US" sz="2400" b="1" dirty="0">
                <a:latin typeface="Consolas" panose="020B0609020204030204" pitchFamily="49" charset="0"/>
              </a:rPr>
              <a:t>{</a:t>
            </a:r>
          </a:p>
          <a:p>
            <a:pPr eaLnBrk="1" hangingPunct="1"/>
            <a:r>
              <a:rPr lang="en-US" sz="2400" b="1" dirty="0">
                <a:latin typeface="Consolas" panose="020B0609020204030204" pitchFamily="49" charset="0"/>
              </a:rPr>
              <a:t>	Employee emp1(33.5);</a:t>
            </a:r>
          </a:p>
          <a:p>
            <a:pPr eaLnBrk="1" hangingPunct="1"/>
            <a:endParaRPr lang="en-US" sz="2400" b="1" dirty="0">
              <a:latin typeface="Consolas" panose="020B0609020204030204" pitchFamily="49" charset="0"/>
            </a:endParaRPr>
          </a:p>
          <a:p>
            <a:pPr eaLnBrk="1" hangingPunct="1"/>
            <a:r>
              <a:rPr lang="en-US" sz="2400" b="1" dirty="0">
                <a:latin typeface="Consolas" panose="020B0609020204030204" pitchFamily="49" charset="0"/>
              </a:rPr>
              <a:t>	float value = float(emp1);</a:t>
            </a:r>
          </a:p>
          <a:p>
            <a:pPr eaLnBrk="1" hangingPunct="1"/>
            <a:r>
              <a:rPr lang="en-US" sz="2400" b="1" dirty="0">
                <a:latin typeface="Consolas" panose="020B0609020204030204" pitchFamily="49" charset="0"/>
              </a:rPr>
              <a:t>	</a:t>
            </a:r>
            <a:r>
              <a:rPr lang="en-US" sz="2400" b="1" dirty="0" err="1">
                <a:latin typeface="Consolas" panose="020B0609020204030204" pitchFamily="49" charset="0"/>
              </a:rPr>
              <a:t>cout</a:t>
            </a:r>
            <a:r>
              <a:rPr lang="en-US" sz="2400" b="1" dirty="0">
                <a:latin typeface="Consolas" panose="020B0609020204030204" pitchFamily="49" charset="0"/>
              </a:rPr>
              <a:t> &lt;&lt; value; </a:t>
            </a:r>
            <a:r>
              <a:rPr lang="en-US" sz="2400" b="1" dirty="0">
                <a:solidFill>
                  <a:srgbClr val="00B050"/>
                </a:solidFill>
                <a:latin typeface="Consolas" panose="020B0609020204030204" pitchFamily="49" charset="0"/>
              </a:rPr>
              <a:t>// 33.5	</a:t>
            </a:r>
          </a:p>
          <a:p>
            <a:pPr eaLnBrk="1" hangingPunct="1"/>
            <a:r>
              <a:rPr lang="en-US" sz="2400" b="1" dirty="0">
                <a:latin typeface="Consolas" panose="020B0609020204030204" pitchFamily="49" charset="0"/>
              </a:rPr>
              <a:t>}</a:t>
            </a:r>
          </a:p>
          <a:p>
            <a:pPr eaLnBrk="1" hangingPunct="1"/>
            <a:endParaRPr lang="en-US" sz="2400" b="1" dirty="0">
              <a:latin typeface="Consolas" panose="020B0609020204030204" pitchFamily="49" charset="0"/>
            </a:endParaRPr>
          </a:p>
          <a:p>
            <a:pPr eaLnBrk="1" hangingPunct="1"/>
            <a:endParaRPr lang="en-US" sz="2000" b="1" dirty="0">
              <a:latin typeface="Consolas" panose="020B0609020204030204" pitchFamily="49" charset="0"/>
            </a:endParaRPr>
          </a:p>
          <a:p>
            <a:pPr eaLnBrk="1" hangingPunct="1"/>
            <a:endParaRPr lang="en-US" sz="2000" b="1" dirty="0">
              <a:latin typeface="Consolas" panose="020B0609020204030204" pitchFamily="49" charset="0"/>
            </a:endParaRPr>
          </a:p>
          <a:p>
            <a:pPr eaLnBrk="1" hangingPunct="1"/>
            <a:endParaRPr lang="en-US" sz="2000" b="1" dirty="0">
              <a:latin typeface="Consolas" panose="020B0609020204030204" pitchFamily="49" charset="0"/>
            </a:endParaRPr>
          </a:p>
        </p:txBody>
      </p:sp>
    </p:spTree>
    <p:extLst>
      <p:ext uri="{BB962C8B-B14F-4D97-AF65-F5344CB8AC3E}">
        <p14:creationId xmlns:p14="http://schemas.microsoft.com/office/powerpoint/2010/main" val="22858162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83577" y="272315"/>
            <a:ext cx="8153400" cy="829733"/>
          </a:xfrm>
        </p:spPr>
        <p:txBody>
          <a:bodyPr>
            <a:normAutofit fontScale="90000"/>
          </a:bodyPr>
          <a:lstStyle/>
          <a:p>
            <a:r>
              <a:rPr lang="en-US" dirty="0"/>
              <a:t>Conversion between Objects of Different Classes</a:t>
            </a:r>
          </a:p>
        </p:txBody>
      </p:sp>
      <p:sp>
        <p:nvSpPr>
          <p:cNvPr id="25603" name="Rectangle 3"/>
          <p:cNvSpPr>
            <a:spLocks noGrp="1" noChangeArrowheads="1"/>
          </p:cNvSpPr>
          <p:nvPr>
            <p:ph idx="1"/>
          </p:nvPr>
        </p:nvSpPr>
        <p:spPr>
          <a:xfrm>
            <a:off x="483577" y="1510748"/>
            <a:ext cx="8153400" cy="4845602"/>
          </a:xfrm>
        </p:spPr>
        <p:txBody>
          <a:bodyPr/>
          <a:lstStyle/>
          <a:p>
            <a:r>
              <a:rPr lang="en-US" dirty="0"/>
              <a:t>Both methods shown before can be applied to conversion between objects of different basic types (i.e., one argument constructor, and conversion function).</a:t>
            </a:r>
          </a:p>
          <a:p>
            <a:endParaRPr lang="en-US" dirty="0"/>
          </a:p>
          <a:p>
            <a:endParaRPr lang="en-US" dirty="0"/>
          </a:p>
        </p:txBody>
      </p:sp>
      <p:sp>
        <p:nvSpPr>
          <p:cNvPr id="2" name="Slide Number Placeholder 1">
            <a:extLst>
              <a:ext uri="{FF2B5EF4-FFF2-40B4-BE49-F238E27FC236}">
                <a16:creationId xmlns:a16="http://schemas.microsoft.com/office/drawing/2014/main" id="{AFF32491-CDF3-4D92-B1E0-BD62F6C48615}"/>
              </a:ext>
            </a:extLst>
          </p:cNvPr>
          <p:cNvSpPr>
            <a:spLocks noGrp="1"/>
          </p:cNvSpPr>
          <p:nvPr>
            <p:ph type="sldNum" sz="quarter" idx="12"/>
          </p:nvPr>
        </p:nvSpPr>
        <p:spPr/>
        <p:txBody>
          <a:bodyPr/>
          <a:lstStyle/>
          <a:p>
            <a:fld id="{25C2CBD0-4E8A-462D-9424-859647FC3ED0}" type="slidenum">
              <a:rPr lang="en-US" smtClean="0"/>
              <a:pPr/>
              <a:t>89</a:t>
            </a:fld>
            <a:endParaRPr lang="en-US"/>
          </a:p>
        </p:txBody>
      </p:sp>
    </p:spTree>
    <p:extLst>
      <p:ext uri="{BB962C8B-B14F-4D97-AF65-F5344CB8AC3E}">
        <p14:creationId xmlns:p14="http://schemas.microsoft.com/office/powerpoint/2010/main" val="3072091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a:t>Operator Overloading</a:t>
            </a:r>
          </a:p>
        </p:txBody>
      </p:sp>
      <p:sp>
        <p:nvSpPr>
          <p:cNvPr id="8195" name="Content Placeholder 2"/>
          <p:cNvSpPr>
            <a:spLocks noGrp="1"/>
          </p:cNvSpPr>
          <p:nvPr>
            <p:ph idx="1"/>
          </p:nvPr>
        </p:nvSpPr>
        <p:spPr/>
        <p:txBody>
          <a:bodyPr/>
          <a:lstStyle/>
          <a:p>
            <a:r>
              <a:rPr lang="en-US" dirty="0">
                <a:solidFill>
                  <a:srgbClr val="0070C0"/>
                </a:solidFill>
              </a:rPr>
              <a:t>Operators are really functions</a:t>
            </a:r>
          </a:p>
          <a:p>
            <a:pPr lvl="1"/>
            <a:r>
              <a:rPr lang="en-US" dirty="0"/>
              <a:t>They have </a:t>
            </a:r>
            <a:r>
              <a:rPr lang="en-US" dirty="0" err="1">
                <a:solidFill>
                  <a:srgbClr val="FF0000"/>
                </a:solidFill>
              </a:rPr>
              <a:t>paremeters</a:t>
            </a:r>
            <a:r>
              <a:rPr lang="en-US" dirty="0"/>
              <a:t>, they </a:t>
            </a:r>
            <a:r>
              <a:rPr lang="en-US" dirty="0">
                <a:solidFill>
                  <a:srgbClr val="FF0000"/>
                </a:solidFill>
              </a:rPr>
              <a:t>return values</a:t>
            </a:r>
          </a:p>
          <a:p>
            <a:pPr lvl="1"/>
            <a:r>
              <a:rPr lang="en-US" dirty="0"/>
              <a:t>The only difference is operator keyword is used in the function name e.g. </a:t>
            </a:r>
            <a:r>
              <a:rPr lang="fr-FR" dirty="0"/>
              <a:t>o</a:t>
            </a:r>
            <a:r>
              <a:rPr lang="en-US" dirty="0" err="1"/>
              <a:t>perator</a:t>
            </a:r>
            <a:r>
              <a:rPr lang="en-US" dirty="0"/>
              <a:t>+, operator[ ]</a:t>
            </a:r>
          </a:p>
          <a:p>
            <a:pPr lvl="2"/>
            <a:endParaRPr lang="en-US" dirty="0"/>
          </a:p>
          <a:p>
            <a:r>
              <a:rPr lang="en-US" dirty="0"/>
              <a:t>Overloading provides </a:t>
            </a:r>
            <a:r>
              <a:rPr lang="en-US" dirty="0">
                <a:solidFill>
                  <a:srgbClr val="0070C0"/>
                </a:solidFill>
              </a:rPr>
              <a:t>concise notation</a:t>
            </a:r>
            <a:r>
              <a:rPr lang="en-US" dirty="0"/>
              <a:t>:</a:t>
            </a:r>
          </a:p>
          <a:p>
            <a:pPr marL="0" indent="0">
              <a:buNone/>
            </a:pPr>
            <a:r>
              <a:rPr lang="en-US" dirty="0"/>
              <a:t>  </a:t>
            </a:r>
            <a:r>
              <a:rPr lang="en-US" dirty="0">
                <a:solidFill>
                  <a:srgbClr val="00B050"/>
                </a:solidFill>
              </a:rPr>
              <a:t>// without operator overloading</a:t>
            </a:r>
            <a:br>
              <a:rPr lang="en-US" dirty="0"/>
            </a:br>
            <a:r>
              <a:rPr lang="en-US" dirty="0"/>
              <a:t>  </a:t>
            </a:r>
            <a:r>
              <a:rPr lang="en-US" dirty="0">
                <a:latin typeface="Consolas" panose="020B0609020204030204" pitchFamily="49" charset="0"/>
              </a:rPr>
              <a:t>object2 = object1.add(object2); </a:t>
            </a:r>
          </a:p>
          <a:p>
            <a:endParaRPr lang="en-US" dirty="0"/>
          </a:p>
          <a:p>
            <a:pPr marL="0" indent="0">
              <a:buNone/>
            </a:pPr>
            <a:r>
              <a:rPr lang="en-US" dirty="0">
                <a:solidFill>
                  <a:srgbClr val="00B050"/>
                </a:solidFill>
              </a:rPr>
              <a:t> // with operator overloading</a:t>
            </a:r>
          </a:p>
          <a:p>
            <a:r>
              <a:rPr lang="en-US" dirty="0"/>
              <a:t>  </a:t>
            </a:r>
            <a:r>
              <a:rPr lang="en-US" dirty="0">
                <a:latin typeface="Consolas" panose="020B0609020204030204" pitchFamily="49" charset="0"/>
              </a:rPr>
              <a:t>object2 = object2 </a:t>
            </a:r>
            <a:r>
              <a:rPr lang="en-US" b="1" dirty="0">
                <a:solidFill>
                  <a:srgbClr val="FF0000"/>
                </a:solidFill>
                <a:latin typeface="Consolas" panose="020B0609020204030204" pitchFamily="49" charset="0"/>
              </a:rPr>
              <a:t>+</a:t>
            </a:r>
            <a:r>
              <a:rPr lang="en-US" dirty="0">
                <a:latin typeface="Consolas" panose="020B0609020204030204" pitchFamily="49" charset="0"/>
              </a:rPr>
              <a:t> object1; </a:t>
            </a:r>
          </a:p>
        </p:txBody>
      </p:sp>
      <p:sp>
        <p:nvSpPr>
          <p:cNvPr id="2" name="Slide Number Placeholder 1">
            <a:extLst>
              <a:ext uri="{FF2B5EF4-FFF2-40B4-BE49-F238E27FC236}">
                <a16:creationId xmlns:a16="http://schemas.microsoft.com/office/drawing/2014/main" id="{C74FF512-93BD-4384-B972-AE456A79099A}"/>
              </a:ext>
            </a:extLst>
          </p:cNvPr>
          <p:cNvSpPr>
            <a:spLocks noGrp="1"/>
          </p:cNvSpPr>
          <p:nvPr>
            <p:ph type="sldNum" sz="quarter" idx="12"/>
          </p:nvPr>
        </p:nvSpPr>
        <p:spPr/>
        <p:txBody>
          <a:bodyPr/>
          <a:lstStyle/>
          <a:p>
            <a:fld id="{25C2CBD0-4E8A-462D-9424-859647FC3ED0}" type="slidenum">
              <a:rPr lang="en-US" smtClean="0"/>
              <a:pPr/>
              <a:t>9</a:t>
            </a:fld>
            <a:endParaRPr lang="en-US"/>
          </a:p>
        </p:txBody>
      </p:sp>
      <p:pic>
        <p:nvPicPr>
          <p:cNvPr id="5" name="Picture 2">
            <a:extLst>
              <a:ext uri="{FF2B5EF4-FFF2-40B4-BE49-F238E27FC236}">
                <a16:creationId xmlns:a16="http://schemas.microsoft.com/office/drawing/2014/main" id="{48C5DFCB-4E16-4B12-AC85-2F9F01C44E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46" t="4469" b="9246"/>
          <a:stretch/>
        </p:blipFill>
        <p:spPr bwMode="auto">
          <a:xfrm>
            <a:off x="7235688" y="4943063"/>
            <a:ext cx="1908313" cy="1914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53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Example</a:t>
            </a:r>
          </a:p>
        </p:txBody>
      </p:sp>
      <p:sp>
        <p:nvSpPr>
          <p:cNvPr id="26627" name="Rectangle 3"/>
          <p:cNvSpPr>
            <a:spLocks noGrp="1" noChangeArrowheads="1"/>
          </p:cNvSpPr>
          <p:nvPr>
            <p:ph idx="1"/>
          </p:nvPr>
        </p:nvSpPr>
        <p:spPr/>
        <p:txBody>
          <a:bodyPr/>
          <a:lstStyle/>
          <a:p>
            <a:r>
              <a:rPr lang="en-US" dirty="0"/>
              <a:t>There are two classes, Polar and Rec.</a:t>
            </a:r>
          </a:p>
          <a:p>
            <a:pPr marL="0" indent="0">
              <a:buNone/>
            </a:pPr>
            <a:endParaRPr lang="en-US" dirty="0"/>
          </a:p>
          <a:p>
            <a:r>
              <a:rPr lang="en-US" dirty="0"/>
              <a:t>We want to be able to convert an object of type Polar to an object of type Rec.</a:t>
            </a:r>
          </a:p>
          <a:p>
            <a:pPr marL="0" indent="0">
              <a:buNone/>
            </a:pPr>
            <a:r>
              <a:rPr lang="en-US" dirty="0"/>
              <a:t>	i.e.,	rec=pol;</a:t>
            </a:r>
          </a:p>
          <a:p>
            <a:pPr marL="0" indent="0">
              <a:buNone/>
            </a:pPr>
            <a:r>
              <a:rPr lang="en-US" dirty="0"/>
              <a:t> 	</a:t>
            </a:r>
          </a:p>
          <a:p>
            <a:pPr marL="0" indent="0">
              <a:buNone/>
            </a:pPr>
            <a:r>
              <a:rPr lang="en-US" dirty="0"/>
              <a:t>	provide one argument constructor in class Rec.</a:t>
            </a:r>
          </a:p>
        </p:txBody>
      </p:sp>
      <p:sp>
        <p:nvSpPr>
          <p:cNvPr id="2" name="Slide Number Placeholder 1">
            <a:extLst>
              <a:ext uri="{FF2B5EF4-FFF2-40B4-BE49-F238E27FC236}">
                <a16:creationId xmlns:a16="http://schemas.microsoft.com/office/drawing/2014/main" id="{59F2E784-B642-49C7-8803-511CDBF01E12}"/>
              </a:ext>
            </a:extLst>
          </p:cNvPr>
          <p:cNvSpPr>
            <a:spLocks noGrp="1"/>
          </p:cNvSpPr>
          <p:nvPr>
            <p:ph type="sldNum" sz="quarter" idx="12"/>
          </p:nvPr>
        </p:nvSpPr>
        <p:spPr/>
        <p:txBody>
          <a:bodyPr/>
          <a:lstStyle/>
          <a:p>
            <a:fld id="{25C2CBD0-4E8A-462D-9424-859647FC3ED0}" type="slidenum">
              <a:rPr lang="en-US" smtClean="0"/>
              <a:pPr/>
              <a:t>90</a:t>
            </a:fld>
            <a:endParaRPr lang="en-US"/>
          </a:p>
        </p:txBody>
      </p:sp>
    </p:spTree>
    <p:extLst>
      <p:ext uri="{BB962C8B-B14F-4D97-AF65-F5344CB8AC3E}">
        <p14:creationId xmlns:p14="http://schemas.microsoft.com/office/powerpoint/2010/main" val="2513646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079273-0822-438A-A9C8-36A5DBD85861}"/>
              </a:ext>
            </a:extLst>
          </p:cNvPr>
          <p:cNvSpPr>
            <a:spLocks noGrp="1"/>
          </p:cNvSpPr>
          <p:nvPr>
            <p:ph type="title"/>
          </p:nvPr>
        </p:nvSpPr>
        <p:spPr/>
        <p:txBody>
          <a:bodyPr/>
          <a:lstStyle/>
          <a:p>
            <a:endParaRPr lang="en-PK"/>
          </a:p>
        </p:txBody>
      </p:sp>
      <p:sp>
        <p:nvSpPr>
          <p:cNvPr id="27651" name="Rectangle 3"/>
          <p:cNvSpPr>
            <a:spLocks noGrp="1" noChangeArrowheads="1"/>
          </p:cNvSpPr>
          <p:nvPr>
            <p:ph idx="1"/>
          </p:nvPr>
        </p:nvSpPr>
        <p:spPr/>
        <p:txBody>
          <a:bodyPr/>
          <a:lstStyle/>
          <a:p>
            <a:pPr marL="0" indent="0">
              <a:buNone/>
            </a:pPr>
            <a:r>
              <a:rPr lang="en-US" dirty="0"/>
              <a:t>Rec(Polar p){</a:t>
            </a:r>
          </a:p>
          <a:p>
            <a:pPr marL="0" indent="0">
              <a:buNone/>
            </a:pPr>
            <a:r>
              <a:rPr lang="en-US" dirty="0"/>
              <a:t>   //process p</a:t>
            </a:r>
            <a:r>
              <a:rPr lang="ja-JP" altLang="en-US" dirty="0"/>
              <a:t>’</a:t>
            </a:r>
            <a:r>
              <a:rPr lang="en-US" altLang="ja-JP" dirty="0"/>
              <a:t>s data and convert(assign)   	</a:t>
            </a:r>
          </a:p>
          <a:p>
            <a:pPr marL="0" indent="0">
              <a:buNone/>
            </a:pPr>
            <a:r>
              <a:rPr lang="en-US" altLang="ja-JP" dirty="0"/>
              <a:t>   //it into object Rec.</a:t>
            </a:r>
          </a:p>
          <a:p>
            <a:pPr marL="0" indent="0">
              <a:buNone/>
            </a:pPr>
            <a:r>
              <a:rPr lang="en-US" dirty="0"/>
              <a:t>}</a:t>
            </a:r>
          </a:p>
          <a:p>
            <a:pPr marL="0" indent="0">
              <a:buNone/>
            </a:pPr>
            <a:endParaRPr lang="en-US" dirty="0"/>
          </a:p>
          <a:p>
            <a:pPr marL="0" indent="0">
              <a:buNone/>
            </a:pPr>
            <a:r>
              <a:rPr lang="en-US" dirty="0"/>
              <a:t>  rec=pol;</a:t>
            </a:r>
          </a:p>
          <a:p>
            <a:pPr marL="0" indent="0">
              <a:buNone/>
            </a:pPr>
            <a:r>
              <a:rPr lang="en-US" dirty="0"/>
              <a:t> /*one argument constructor will be called to perform the conversion*/</a:t>
            </a:r>
          </a:p>
        </p:txBody>
      </p:sp>
      <p:sp>
        <p:nvSpPr>
          <p:cNvPr id="2" name="Slide Number Placeholder 1">
            <a:extLst>
              <a:ext uri="{FF2B5EF4-FFF2-40B4-BE49-F238E27FC236}">
                <a16:creationId xmlns:a16="http://schemas.microsoft.com/office/drawing/2014/main" id="{3618D6D0-FA08-4A7A-B03F-D64B03F6906C}"/>
              </a:ext>
            </a:extLst>
          </p:cNvPr>
          <p:cNvSpPr>
            <a:spLocks noGrp="1"/>
          </p:cNvSpPr>
          <p:nvPr>
            <p:ph type="sldNum" sz="quarter" idx="12"/>
          </p:nvPr>
        </p:nvSpPr>
        <p:spPr/>
        <p:txBody>
          <a:bodyPr/>
          <a:lstStyle/>
          <a:p>
            <a:fld id="{25C2CBD0-4E8A-462D-9424-859647FC3ED0}" type="slidenum">
              <a:rPr lang="en-US" smtClean="0"/>
              <a:pPr/>
              <a:t>91</a:t>
            </a:fld>
            <a:endParaRPr lang="en-US"/>
          </a:p>
        </p:txBody>
      </p:sp>
    </p:spTree>
    <p:extLst>
      <p:ext uri="{BB962C8B-B14F-4D97-AF65-F5344CB8AC3E}">
        <p14:creationId xmlns:p14="http://schemas.microsoft.com/office/powerpoint/2010/main" val="27081104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fontScale="90000"/>
          </a:bodyPr>
          <a:lstStyle/>
          <a:p>
            <a:r>
              <a:rPr lang="en-US" dirty="0"/>
              <a:t>Pitfalls of Operator Overloading and Conversion</a:t>
            </a:r>
          </a:p>
        </p:txBody>
      </p:sp>
      <p:sp>
        <p:nvSpPr>
          <p:cNvPr id="561155" name="Rectangle 3"/>
          <p:cNvSpPr>
            <a:spLocks noGrp="1" noChangeArrowheads="1"/>
          </p:cNvSpPr>
          <p:nvPr>
            <p:ph idx="1"/>
          </p:nvPr>
        </p:nvSpPr>
        <p:spPr/>
        <p:txBody>
          <a:bodyPr/>
          <a:lstStyle/>
          <a:p>
            <a:r>
              <a:rPr lang="en-US" dirty="0"/>
              <a:t>With the help of Operator overloading we can create entirely new language.</a:t>
            </a:r>
          </a:p>
          <a:p>
            <a:endParaRPr lang="en-US" dirty="0"/>
          </a:p>
          <a:p>
            <a:r>
              <a:rPr lang="en-US" dirty="0"/>
              <a:t>For example for a = b + c we can implement a new methodology on user-defined types.</a:t>
            </a:r>
          </a:p>
          <a:p>
            <a:endParaRPr lang="en-US" dirty="0"/>
          </a:p>
          <a:p>
            <a:r>
              <a:rPr lang="en-US" dirty="0"/>
              <a:t>But care should be taken as doing something different than native data types could make your code hard to read and understand</a:t>
            </a:r>
          </a:p>
        </p:txBody>
      </p:sp>
      <p:sp>
        <p:nvSpPr>
          <p:cNvPr id="2" name="Slide Number Placeholder 1">
            <a:extLst>
              <a:ext uri="{FF2B5EF4-FFF2-40B4-BE49-F238E27FC236}">
                <a16:creationId xmlns:a16="http://schemas.microsoft.com/office/drawing/2014/main" id="{C26DB195-33CE-4CE6-BD7D-23E78356403D}"/>
              </a:ext>
            </a:extLst>
          </p:cNvPr>
          <p:cNvSpPr>
            <a:spLocks noGrp="1"/>
          </p:cNvSpPr>
          <p:nvPr>
            <p:ph type="sldNum" sz="quarter" idx="12"/>
          </p:nvPr>
        </p:nvSpPr>
        <p:spPr/>
        <p:txBody>
          <a:bodyPr/>
          <a:lstStyle/>
          <a:p>
            <a:fld id="{25C2CBD0-4E8A-462D-9424-859647FC3ED0}" type="slidenum">
              <a:rPr lang="en-US" smtClean="0"/>
              <a:pPr/>
              <a:t>92</a:t>
            </a:fld>
            <a:endParaRPr lang="en-US"/>
          </a:p>
        </p:txBody>
      </p:sp>
    </p:spTree>
    <p:extLst>
      <p:ext uri="{BB962C8B-B14F-4D97-AF65-F5344CB8AC3E}">
        <p14:creationId xmlns:p14="http://schemas.microsoft.com/office/powerpoint/2010/main" val="17446381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Use Similar Meanings</a:t>
            </a:r>
          </a:p>
        </p:txBody>
      </p:sp>
      <p:sp>
        <p:nvSpPr>
          <p:cNvPr id="29699" name="Rectangle 3"/>
          <p:cNvSpPr>
            <a:spLocks noGrp="1" noChangeArrowheads="1"/>
          </p:cNvSpPr>
          <p:nvPr>
            <p:ph idx="1"/>
          </p:nvPr>
        </p:nvSpPr>
        <p:spPr/>
        <p:txBody>
          <a:bodyPr/>
          <a:lstStyle/>
          <a:p>
            <a:r>
              <a:rPr lang="en-US" dirty="0"/>
              <a:t>Implement the operation of overloaded operator similar to native data types.</a:t>
            </a:r>
          </a:p>
          <a:p>
            <a:endParaRPr lang="en-US" dirty="0"/>
          </a:p>
          <a:p>
            <a:r>
              <a:rPr lang="en-US" dirty="0"/>
              <a:t>For example, adding two strings makes sense as we take adding as </a:t>
            </a:r>
            <a:r>
              <a:rPr lang="ja-JP" altLang="en-US" dirty="0"/>
              <a:t>“</a:t>
            </a:r>
            <a:r>
              <a:rPr lang="en-US" altLang="ja-JP" dirty="0"/>
              <a:t>concatenation</a:t>
            </a:r>
            <a:r>
              <a:rPr lang="ja-JP" altLang="en-US" dirty="0"/>
              <a:t>”</a:t>
            </a:r>
            <a:r>
              <a:rPr lang="en-US" altLang="ja-JP" dirty="0"/>
              <a:t> of two strings</a:t>
            </a:r>
          </a:p>
          <a:p>
            <a:endParaRPr lang="en-US" altLang="ja-JP" dirty="0"/>
          </a:p>
          <a:p>
            <a:r>
              <a:rPr lang="en-US" dirty="0"/>
              <a:t>but adding two </a:t>
            </a:r>
            <a:r>
              <a:rPr lang="ja-JP" altLang="en-US" dirty="0"/>
              <a:t>“</a:t>
            </a:r>
            <a:r>
              <a:rPr lang="en-US" altLang="ja-JP" dirty="0"/>
              <a:t>Employees</a:t>
            </a:r>
            <a:r>
              <a:rPr lang="ja-JP" altLang="en-US" dirty="0"/>
              <a:t>”</a:t>
            </a:r>
            <a:r>
              <a:rPr lang="en-US" altLang="ja-JP" dirty="0"/>
              <a:t> having personal data in them doesn't make much sense. </a:t>
            </a:r>
          </a:p>
          <a:p>
            <a:endParaRPr lang="en-US" dirty="0"/>
          </a:p>
        </p:txBody>
      </p:sp>
      <p:sp>
        <p:nvSpPr>
          <p:cNvPr id="2" name="Slide Number Placeholder 1">
            <a:extLst>
              <a:ext uri="{FF2B5EF4-FFF2-40B4-BE49-F238E27FC236}">
                <a16:creationId xmlns:a16="http://schemas.microsoft.com/office/drawing/2014/main" id="{784ADD87-AE0C-4072-B192-52C01D3D3254}"/>
              </a:ext>
            </a:extLst>
          </p:cNvPr>
          <p:cNvSpPr>
            <a:spLocks noGrp="1"/>
          </p:cNvSpPr>
          <p:nvPr>
            <p:ph type="sldNum" sz="quarter" idx="12"/>
          </p:nvPr>
        </p:nvSpPr>
        <p:spPr/>
        <p:txBody>
          <a:bodyPr/>
          <a:lstStyle/>
          <a:p>
            <a:fld id="{25C2CBD0-4E8A-462D-9424-859647FC3ED0}" type="slidenum">
              <a:rPr lang="en-US" smtClean="0"/>
              <a:pPr/>
              <a:t>93</a:t>
            </a:fld>
            <a:endParaRPr lang="en-US"/>
          </a:p>
        </p:txBody>
      </p:sp>
    </p:spTree>
    <p:extLst>
      <p:ext uri="{BB962C8B-B14F-4D97-AF65-F5344CB8AC3E}">
        <p14:creationId xmlns:p14="http://schemas.microsoft.com/office/powerpoint/2010/main" val="35358911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Show Restraint </a:t>
            </a:r>
          </a:p>
        </p:txBody>
      </p:sp>
      <p:sp>
        <p:nvSpPr>
          <p:cNvPr id="30723" name="Rectangle 3"/>
          <p:cNvSpPr>
            <a:spLocks noGrp="1" noChangeArrowheads="1"/>
          </p:cNvSpPr>
          <p:nvPr>
            <p:ph idx="1"/>
          </p:nvPr>
        </p:nvSpPr>
        <p:spPr/>
        <p:txBody>
          <a:bodyPr/>
          <a:lstStyle/>
          <a:p>
            <a:r>
              <a:rPr lang="en-US" dirty="0"/>
              <a:t>Make sure that user of your class will easily know the purpose of overloading an operator.</a:t>
            </a:r>
          </a:p>
          <a:p>
            <a:endParaRPr lang="en-US" dirty="0"/>
          </a:p>
          <a:p>
            <a:r>
              <a:rPr lang="en-US" dirty="0"/>
              <a:t>Sometimes it make more sense to use functions, as their names may suggest what they are to perform.</a:t>
            </a:r>
          </a:p>
          <a:p>
            <a:endParaRPr lang="en-US" dirty="0"/>
          </a:p>
          <a:p>
            <a:r>
              <a:rPr lang="en-US" dirty="0"/>
              <a:t>Use overloaded operator sparingly and only when the usage is obvious.</a:t>
            </a:r>
          </a:p>
        </p:txBody>
      </p:sp>
      <p:sp>
        <p:nvSpPr>
          <p:cNvPr id="2" name="Slide Number Placeholder 1">
            <a:extLst>
              <a:ext uri="{FF2B5EF4-FFF2-40B4-BE49-F238E27FC236}">
                <a16:creationId xmlns:a16="http://schemas.microsoft.com/office/drawing/2014/main" id="{1580628F-9A15-4FBB-B403-B8ABCFE33CE9}"/>
              </a:ext>
            </a:extLst>
          </p:cNvPr>
          <p:cNvSpPr>
            <a:spLocks noGrp="1"/>
          </p:cNvSpPr>
          <p:nvPr>
            <p:ph type="sldNum" sz="quarter" idx="12"/>
          </p:nvPr>
        </p:nvSpPr>
        <p:spPr/>
        <p:txBody>
          <a:bodyPr/>
          <a:lstStyle/>
          <a:p>
            <a:fld id="{25C2CBD0-4E8A-462D-9424-859647FC3ED0}" type="slidenum">
              <a:rPr lang="en-US" smtClean="0"/>
              <a:pPr/>
              <a:t>94</a:t>
            </a:fld>
            <a:endParaRPr lang="en-US"/>
          </a:p>
        </p:txBody>
      </p:sp>
    </p:spTree>
    <p:extLst>
      <p:ext uri="{BB962C8B-B14F-4D97-AF65-F5344CB8AC3E}">
        <p14:creationId xmlns:p14="http://schemas.microsoft.com/office/powerpoint/2010/main" val="2454990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dirty="0"/>
              <a:t>String Library</a:t>
            </a:r>
          </a:p>
        </p:txBody>
      </p:sp>
      <p:sp>
        <p:nvSpPr>
          <p:cNvPr id="38915" name="Content Placeholder 2"/>
          <p:cNvSpPr>
            <a:spLocks noGrp="1"/>
          </p:cNvSpPr>
          <p:nvPr>
            <p:ph idx="1"/>
          </p:nvPr>
        </p:nvSpPr>
        <p:spPr/>
        <p:txBody>
          <a:bodyPr/>
          <a:lstStyle/>
          <a:p>
            <a:r>
              <a:rPr lang="en-US" dirty="0"/>
              <a:t>We will use operator overloading to build String library</a:t>
            </a:r>
          </a:p>
          <a:p>
            <a:endParaRPr lang="en-US" dirty="0"/>
          </a:p>
          <a:p>
            <a:r>
              <a:rPr lang="en-US" dirty="0"/>
              <a:t>Overloaded Operators</a:t>
            </a:r>
          </a:p>
          <a:p>
            <a:pPr lvl="1"/>
            <a:r>
              <a:rPr lang="en-US" dirty="0"/>
              <a:t>= (for text assignment)</a:t>
            </a:r>
          </a:p>
          <a:p>
            <a:pPr lvl="1"/>
            <a:r>
              <a:rPr lang="en-US" dirty="0"/>
              <a:t>== (for comparison between two strings)</a:t>
            </a:r>
          </a:p>
          <a:p>
            <a:pPr lvl="1"/>
            <a:r>
              <a:rPr lang="en-US" dirty="0" err="1"/>
              <a:t>ostream</a:t>
            </a:r>
            <a:r>
              <a:rPr lang="en-US" dirty="0"/>
              <a:t> and </a:t>
            </a:r>
            <a:r>
              <a:rPr lang="en-US" dirty="0" err="1"/>
              <a:t>istream</a:t>
            </a:r>
            <a:r>
              <a:rPr lang="en-US" dirty="0"/>
              <a:t> (for </a:t>
            </a:r>
            <a:r>
              <a:rPr lang="en-US" dirty="0" err="1"/>
              <a:t>cin</a:t>
            </a:r>
            <a:r>
              <a:rPr lang="en-US" dirty="0"/>
              <a:t> and </a:t>
            </a:r>
            <a:r>
              <a:rPr lang="en-US" dirty="0" err="1"/>
              <a:t>cout</a:t>
            </a:r>
            <a:r>
              <a:rPr lang="en-US" dirty="0"/>
              <a:t>)</a:t>
            </a:r>
          </a:p>
          <a:p>
            <a:pPr lvl="1"/>
            <a:r>
              <a:rPr lang="en-US" dirty="0"/>
              <a:t>+ (for adding two strings)</a:t>
            </a:r>
          </a:p>
          <a:p>
            <a:pPr lvl="1"/>
            <a:r>
              <a:rPr lang="en-US" dirty="0"/>
              <a:t>[ ] (for retrieving or changing single character in string) </a:t>
            </a:r>
          </a:p>
          <a:p>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B6AA9B02-3E85-4B75-82B2-70F86E6D4817}"/>
              </a:ext>
            </a:extLst>
          </p:cNvPr>
          <p:cNvSpPr>
            <a:spLocks noGrp="1"/>
          </p:cNvSpPr>
          <p:nvPr>
            <p:ph type="sldNum" sz="quarter" idx="12"/>
          </p:nvPr>
        </p:nvSpPr>
        <p:spPr/>
        <p:txBody>
          <a:bodyPr/>
          <a:lstStyle/>
          <a:p>
            <a:fld id="{25C2CBD0-4E8A-462D-9424-859647FC3ED0}" type="slidenum">
              <a:rPr lang="en-US" smtClean="0"/>
              <a:pPr/>
              <a:t>95</a:t>
            </a:fld>
            <a:endParaRPr lang="en-US"/>
          </a:p>
        </p:txBody>
      </p:sp>
    </p:spTree>
    <p:extLst>
      <p:ext uri="{BB962C8B-B14F-4D97-AF65-F5344CB8AC3E}">
        <p14:creationId xmlns:p14="http://schemas.microsoft.com/office/powerpoint/2010/main" val="38556123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dirty="0"/>
              <a:t>String Library</a:t>
            </a:r>
          </a:p>
        </p:txBody>
      </p:sp>
      <p:sp>
        <p:nvSpPr>
          <p:cNvPr id="39939" name="Rectangle 3"/>
          <p:cNvSpPr>
            <a:spLocks noGrp="1" noChangeArrowheads="1"/>
          </p:cNvSpPr>
          <p:nvPr>
            <p:ph idx="1"/>
          </p:nvPr>
        </p:nvSpPr>
        <p:spPr/>
        <p:txBody>
          <a:bodyPr>
            <a:normAutofit fontScale="62500" lnSpcReduction="20000"/>
          </a:bodyPr>
          <a:lstStyle/>
          <a:p>
            <a:pPr marL="0" indent="0">
              <a:buNone/>
            </a:pPr>
            <a:r>
              <a:rPr lang="en-US" dirty="0"/>
              <a:t>class String</a:t>
            </a:r>
          </a:p>
          <a:p>
            <a:pPr marL="0" indent="0">
              <a:buNone/>
            </a:pPr>
            <a:r>
              <a:rPr lang="en-US" dirty="0"/>
              <a:t>{</a:t>
            </a:r>
          </a:p>
          <a:p>
            <a:pPr marL="0" indent="0">
              <a:buNone/>
            </a:pPr>
            <a:r>
              <a:rPr lang="en-US" dirty="0"/>
              <a:t>	private:</a:t>
            </a:r>
          </a:p>
          <a:p>
            <a:pPr marL="0" indent="0">
              <a:buNone/>
            </a:pPr>
            <a:r>
              <a:rPr lang="en-US" dirty="0"/>
              <a:t>		char *text;</a:t>
            </a:r>
          </a:p>
          <a:p>
            <a:pPr marL="0" indent="0">
              <a:buNone/>
            </a:pPr>
            <a:r>
              <a:rPr lang="en-US" dirty="0"/>
              <a:t>	public:</a:t>
            </a:r>
          </a:p>
          <a:p>
            <a:pPr marL="0" indent="0">
              <a:buNone/>
            </a:pPr>
            <a:r>
              <a:rPr lang="en-US" dirty="0"/>
              <a:t>	String(char *str)</a:t>
            </a:r>
          </a:p>
          <a:p>
            <a:pPr marL="0" indent="0">
              <a:buNone/>
            </a:pPr>
            <a:r>
              <a:rPr lang="en-US" dirty="0"/>
              <a:t>	{		</a:t>
            </a:r>
          </a:p>
          <a:p>
            <a:pPr marL="0" indent="0">
              <a:buNone/>
            </a:pPr>
            <a:r>
              <a:rPr lang="en-US" dirty="0"/>
              <a:t>		text = new char[</a:t>
            </a:r>
            <a:r>
              <a:rPr lang="en-US" dirty="0" err="1"/>
              <a:t>strlen</a:t>
            </a:r>
            <a:r>
              <a:rPr lang="en-US" dirty="0"/>
              <a:t>(str)];</a:t>
            </a:r>
          </a:p>
          <a:p>
            <a:pPr marL="0" indent="0">
              <a:buNone/>
            </a:pPr>
            <a:r>
              <a:rPr lang="en-US" dirty="0"/>
              <a:t>		</a:t>
            </a:r>
            <a:r>
              <a:rPr lang="en-US" dirty="0" err="1"/>
              <a:t>strcpy</a:t>
            </a:r>
            <a:r>
              <a:rPr lang="en-US" dirty="0"/>
              <a:t>(</a:t>
            </a:r>
            <a:r>
              <a:rPr lang="en-US" dirty="0" err="1"/>
              <a:t>text,str</a:t>
            </a:r>
            <a:r>
              <a:rPr lang="en-US" dirty="0"/>
              <a:t>);</a:t>
            </a:r>
          </a:p>
          <a:p>
            <a:pPr marL="0" indent="0">
              <a:buNone/>
            </a:pPr>
            <a:r>
              <a:rPr lang="en-US" dirty="0"/>
              <a:t>	}</a:t>
            </a:r>
          </a:p>
          <a:p>
            <a:pPr marL="0" indent="0">
              <a:buNone/>
            </a:pPr>
            <a:endParaRPr lang="en-US" dirty="0"/>
          </a:p>
          <a:p>
            <a:pPr marL="0" indent="0">
              <a:buNone/>
            </a:pPr>
            <a:r>
              <a:rPr lang="en-US" dirty="0"/>
              <a:t>	bool operator==(String &amp;str);</a:t>
            </a:r>
          </a:p>
          <a:p>
            <a:pPr marL="0" indent="0">
              <a:buNone/>
            </a:pPr>
            <a:r>
              <a:rPr lang="en-US" dirty="0"/>
              <a:t>	bool operator==(char *str);</a:t>
            </a:r>
          </a:p>
          <a:p>
            <a:pPr marL="0" indent="0">
              <a:buNone/>
            </a:pPr>
            <a:r>
              <a:rPr lang="en-US" dirty="0"/>
              <a:t>	String&amp; operator+(String &amp;str); </a:t>
            </a:r>
          </a:p>
          <a:p>
            <a:pPr marL="0" indent="0">
              <a:buNone/>
            </a:pPr>
            <a:r>
              <a:rPr lang="en-US" dirty="0"/>
              <a:t>	String&amp; operator+(char *str);</a:t>
            </a:r>
          </a:p>
          <a:p>
            <a:pPr marL="0" indent="0">
              <a:buNone/>
            </a:pPr>
            <a:r>
              <a:rPr lang="en-US" dirty="0"/>
              <a:t>	void operator= (char *str);</a:t>
            </a:r>
          </a:p>
          <a:p>
            <a:pPr marL="0" indent="0">
              <a:buNone/>
            </a:pPr>
            <a:r>
              <a:rPr lang="en-US" dirty="0"/>
              <a:t>	char&amp; operator[] (int Index);</a:t>
            </a:r>
          </a:p>
          <a:p>
            <a:pPr marL="0" indent="0">
              <a:buNone/>
            </a:pPr>
            <a:r>
              <a:rPr lang="en-US" dirty="0"/>
              <a:t>	friend </a:t>
            </a:r>
            <a:r>
              <a:rPr lang="en-US" dirty="0" err="1"/>
              <a:t>ostream</a:t>
            </a:r>
            <a:r>
              <a:rPr lang="en-US" dirty="0"/>
              <a:t>&amp; operator&lt;&lt;(</a:t>
            </a:r>
            <a:r>
              <a:rPr lang="en-US" dirty="0" err="1"/>
              <a:t>ostream</a:t>
            </a:r>
            <a:r>
              <a:rPr lang="en-US" dirty="0"/>
              <a:t> &amp;,String &amp;str);</a:t>
            </a:r>
          </a:p>
          <a:p>
            <a:pPr marL="0" indent="0">
              <a:buNone/>
            </a:pPr>
            <a:r>
              <a:rPr lang="en-US" dirty="0"/>
              <a:t>	friend </a:t>
            </a:r>
            <a:r>
              <a:rPr lang="en-US" dirty="0" err="1"/>
              <a:t>istream</a:t>
            </a:r>
            <a:r>
              <a:rPr lang="en-US" dirty="0"/>
              <a:t>&amp; operator&gt;&gt;(</a:t>
            </a:r>
            <a:r>
              <a:rPr lang="en-US" dirty="0" err="1"/>
              <a:t>istream</a:t>
            </a:r>
            <a:r>
              <a:rPr lang="en-US" dirty="0"/>
              <a:t> &amp;,String &amp;</a:t>
            </a:r>
            <a:r>
              <a:rPr lang="en-US" dirty="0" err="1"/>
              <a:t>str</a:t>
            </a:r>
            <a:r>
              <a:rPr lang="en-US" dirty="0"/>
              <a:t>);</a:t>
            </a:r>
          </a:p>
          <a:p>
            <a:pPr marL="0" indent="0">
              <a:buNone/>
            </a:pPr>
            <a:r>
              <a:rPr lang="en-US" dirty="0"/>
              <a:t>};</a:t>
            </a:r>
          </a:p>
        </p:txBody>
      </p:sp>
      <p:sp>
        <p:nvSpPr>
          <p:cNvPr id="2" name="Slide Number Placeholder 1">
            <a:extLst>
              <a:ext uri="{FF2B5EF4-FFF2-40B4-BE49-F238E27FC236}">
                <a16:creationId xmlns:a16="http://schemas.microsoft.com/office/drawing/2014/main" id="{98E89C78-C0E1-4D3C-B5B4-BA7DA1C59E24}"/>
              </a:ext>
            </a:extLst>
          </p:cNvPr>
          <p:cNvSpPr>
            <a:spLocks noGrp="1"/>
          </p:cNvSpPr>
          <p:nvPr>
            <p:ph type="sldNum" sz="quarter" idx="12"/>
          </p:nvPr>
        </p:nvSpPr>
        <p:spPr/>
        <p:txBody>
          <a:bodyPr/>
          <a:lstStyle/>
          <a:p>
            <a:fld id="{25C2CBD0-4E8A-462D-9424-859647FC3ED0}" type="slidenum">
              <a:rPr lang="en-US" smtClean="0"/>
              <a:pPr/>
              <a:t>96</a:t>
            </a:fld>
            <a:endParaRPr lang="en-US"/>
          </a:p>
        </p:txBody>
      </p:sp>
    </p:spTree>
    <p:extLst>
      <p:ext uri="{BB962C8B-B14F-4D97-AF65-F5344CB8AC3E}">
        <p14:creationId xmlns:p14="http://schemas.microsoft.com/office/powerpoint/2010/main" val="41505386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String Library</a:t>
            </a:r>
          </a:p>
        </p:txBody>
      </p:sp>
      <p:sp>
        <p:nvSpPr>
          <p:cNvPr id="40963" name="Rectangle 3"/>
          <p:cNvSpPr>
            <a:spLocks noGrp="1" noChangeArrowheads="1"/>
          </p:cNvSpPr>
          <p:nvPr>
            <p:ph idx="1"/>
          </p:nvPr>
        </p:nvSpPr>
        <p:spPr/>
        <p:txBody>
          <a:bodyPr>
            <a:normAutofit fontScale="62500" lnSpcReduction="20000"/>
          </a:bodyPr>
          <a:lstStyle/>
          <a:p>
            <a:pPr marL="0" indent="0">
              <a:buNone/>
            </a:pPr>
            <a:endParaRPr lang="en-US" dirty="0"/>
          </a:p>
          <a:p>
            <a:pPr marL="0" indent="0">
              <a:buNone/>
            </a:pPr>
            <a:r>
              <a:rPr lang="en-US" dirty="0" err="1"/>
              <a:t>bool</a:t>
            </a:r>
            <a:r>
              <a:rPr lang="en-US" dirty="0"/>
              <a:t> String::operator == ( char *</a:t>
            </a:r>
            <a:r>
              <a:rPr lang="en-US" dirty="0" err="1"/>
              <a:t>str</a:t>
            </a:r>
            <a:r>
              <a:rPr lang="en-US" dirty="0"/>
              <a:t> )</a:t>
            </a:r>
          </a:p>
          <a:p>
            <a:pPr marL="0" indent="0">
              <a:buNone/>
            </a:pPr>
            <a:r>
              <a:rPr lang="en-US" dirty="0"/>
              <a:t>{</a:t>
            </a:r>
          </a:p>
          <a:p>
            <a:pPr marL="0" indent="0">
              <a:buNone/>
            </a:pPr>
            <a:r>
              <a:rPr lang="en-US" dirty="0"/>
              <a:t>	</a:t>
            </a:r>
            <a:r>
              <a:rPr lang="en-US" dirty="0" err="1"/>
              <a:t>bool</a:t>
            </a:r>
            <a:r>
              <a:rPr lang="en-US" dirty="0"/>
              <a:t> </a:t>
            </a:r>
            <a:r>
              <a:rPr lang="en-US" dirty="0" err="1"/>
              <a:t>val</a:t>
            </a:r>
            <a:r>
              <a:rPr lang="en-US" dirty="0"/>
              <a:t>;</a:t>
            </a:r>
          </a:p>
          <a:p>
            <a:pPr marL="0" indent="0">
              <a:buNone/>
            </a:pPr>
            <a:r>
              <a:rPr lang="en-US" dirty="0"/>
              <a:t>	</a:t>
            </a:r>
            <a:r>
              <a:rPr lang="en-US" dirty="0" err="1"/>
              <a:t>val</a:t>
            </a:r>
            <a:r>
              <a:rPr lang="en-US" dirty="0"/>
              <a:t> = </a:t>
            </a:r>
            <a:r>
              <a:rPr lang="en-US" dirty="0" err="1"/>
              <a:t>strcmp</a:t>
            </a:r>
            <a:r>
              <a:rPr lang="en-US" dirty="0"/>
              <a:t>(</a:t>
            </a:r>
            <a:r>
              <a:rPr lang="en-US" dirty="0" err="1"/>
              <a:t>text,str</a:t>
            </a:r>
            <a:r>
              <a:rPr lang="en-US" dirty="0"/>
              <a:t>);</a:t>
            </a:r>
          </a:p>
          <a:p>
            <a:pPr marL="0" indent="0">
              <a:buNone/>
            </a:pPr>
            <a:r>
              <a:rPr lang="en-US" dirty="0"/>
              <a:t>	if ( </a:t>
            </a:r>
            <a:r>
              <a:rPr lang="en-US" dirty="0" err="1"/>
              <a:t>val</a:t>
            </a:r>
            <a:r>
              <a:rPr lang="en-US" dirty="0"/>
              <a:t> == 0 )</a:t>
            </a:r>
          </a:p>
          <a:p>
            <a:pPr marL="0" indent="0">
              <a:buNone/>
            </a:pPr>
            <a:r>
              <a:rPr lang="en-US" dirty="0"/>
              <a:t>		return true;</a:t>
            </a:r>
          </a:p>
          <a:p>
            <a:pPr marL="0" indent="0">
              <a:buNone/>
            </a:pPr>
            <a:r>
              <a:rPr lang="en-US" dirty="0"/>
              <a:t>	else</a:t>
            </a:r>
          </a:p>
          <a:p>
            <a:pPr marL="0" indent="0">
              <a:buNone/>
            </a:pPr>
            <a:r>
              <a:rPr lang="en-US" dirty="0"/>
              <a:t>		return false;</a:t>
            </a:r>
          </a:p>
          <a:p>
            <a:pPr marL="0" indent="0">
              <a:buNone/>
            </a:pPr>
            <a:r>
              <a:rPr lang="en-US" dirty="0"/>
              <a:t>}</a:t>
            </a:r>
          </a:p>
          <a:p>
            <a:pPr marL="0" indent="0">
              <a:buNone/>
            </a:pPr>
            <a:endParaRPr lang="en-US" dirty="0"/>
          </a:p>
          <a:p>
            <a:pPr marL="0" indent="0">
              <a:buNone/>
            </a:pPr>
            <a:r>
              <a:rPr lang="en-US" dirty="0"/>
              <a:t>bool String::operator == ( String &amp;par)</a:t>
            </a:r>
          </a:p>
          <a:p>
            <a:pPr marL="0" indent="0">
              <a:buNone/>
            </a:pPr>
            <a:r>
              <a:rPr lang="en-US" dirty="0"/>
              <a:t>{</a:t>
            </a:r>
          </a:p>
          <a:p>
            <a:pPr marL="0" indent="0">
              <a:buNone/>
            </a:pPr>
            <a:r>
              <a:rPr lang="en-US" dirty="0"/>
              <a:t>	bool </a:t>
            </a:r>
            <a:r>
              <a:rPr lang="en-US" dirty="0" err="1"/>
              <a:t>val</a:t>
            </a:r>
            <a:r>
              <a:rPr lang="en-US" dirty="0"/>
              <a:t>;</a:t>
            </a:r>
          </a:p>
          <a:p>
            <a:pPr marL="0" indent="0">
              <a:buNone/>
            </a:pPr>
            <a:r>
              <a:rPr lang="en-US" dirty="0"/>
              <a:t>	</a:t>
            </a:r>
            <a:r>
              <a:rPr lang="en-US" dirty="0" err="1"/>
              <a:t>val</a:t>
            </a:r>
            <a:r>
              <a:rPr lang="en-US" dirty="0"/>
              <a:t> = </a:t>
            </a:r>
            <a:r>
              <a:rPr lang="en-US" dirty="0" err="1"/>
              <a:t>strcmp</a:t>
            </a:r>
            <a:r>
              <a:rPr lang="en-US" dirty="0"/>
              <a:t>(</a:t>
            </a:r>
            <a:r>
              <a:rPr lang="en-US" dirty="0" err="1"/>
              <a:t>text,par.text</a:t>
            </a:r>
            <a:r>
              <a:rPr lang="en-US" dirty="0"/>
              <a:t>);</a:t>
            </a:r>
          </a:p>
          <a:p>
            <a:pPr marL="0" indent="0">
              <a:buNone/>
            </a:pPr>
            <a:r>
              <a:rPr lang="en-US" dirty="0"/>
              <a:t>	if ( </a:t>
            </a:r>
            <a:r>
              <a:rPr lang="en-US" dirty="0" err="1"/>
              <a:t>val</a:t>
            </a:r>
            <a:r>
              <a:rPr lang="en-US" dirty="0"/>
              <a:t> == 0 )</a:t>
            </a:r>
          </a:p>
          <a:p>
            <a:pPr marL="0" indent="0">
              <a:buNone/>
            </a:pPr>
            <a:r>
              <a:rPr lang="en-US" dirty="0"/>
              <a:t>		return true;</a:t>
            </a:r>
          </a:p>
          <a:p>
            <a:pPr marL="0" indent="0">
              <a:buNone/>
            </a:pPr>
            <a:r>
              <a:rPr lang="en-US" dirty="0"/>
              <a:t>	else</a:t>
            </a:r>
          </a:p>
          <a:p>
            <a:pPr marL="0" indent="0">
              <a:buNone/>
            </a:pPr>
            <a:r>
              <a:rPr lang="en-US" dirty="0"/>
              <a:t>		return false;</a:t>
            </a:r>
          </a:p>
          <a:p>
            <a:pPr marL="0" indent="0">
              <a:buNone/>
            </a:pPr>
            <a:endParaRPr lang="en-US" dirty="0"/>
          </a:p>
          <a:p>
            <a:pPr marL="0" indent="0">
              <a:buNone/>
            </a:pPr>
            <a:r>
              <a:rPr lang="en-US" dirty="0"/>
              <a:t>}</a:t>
            </a:r>
          </a:p>
          <a:p>
            <a:endParaRPr lang="en-US" dirty="0"/>
          </a:p>
        </p:txBody>
      </p:sp>
      <p:sp>
        <p:nvSpPr>
          <p:cNvPr id="2" name="Slide Number Placeholder 1">
            <a:extLst>
              <a:ext uri="{FF2B5EF4-FFF2-40B4-BE49-F238E27FC236}">
                <a16:creationId xmlns:a16="http://schemas.microsoft.com/office/drawing/2014/main" id="{CD45D8CD-148A-4032-94BD-F4751AE8FD60}"/>
              </a:ext>
            </a:extLst>
          </p:cNvPr>
          <p:cNvSpPr>
            <a:spLocks noGrp="1"/>
          </p:cNvSpPr>
          <p:nvPr>
            <p:ph type="sldNum" sz="quarter" idx="12"/>
          </p:nvPr>
        </p:nvSpPr>
        <p:spPr/>
        <p:txBody>
          <a:bodyPr/>
          <a:lstStyle/>
          <a:p>
            <a:fld id="{25C2CBD0-4E8A-462D-9424-859647FC3ED0}" type="slidenum">
              <a:rPr lang="en-US" smtClean="0"/>
              <a:pPr/>
              <a:t>97</a:t>
            </a:fld>
            <a:endParaRPr lang="en-US"/>
          </a:p>
        </p:txBody>
      </p:sp>
    </p:spTree>
    <p:extLst>
      <p:ext uri="{BB962C8B-B14F-4D97-AF65-F5344CB8AC3E}">
        <p14:creationId xmlns:p14="http://schemas.microsoft.com/office/powerpoint/2010/main" val="25553784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t>String Library</a:t>
            </a:r>
          </a:p>
        </p:txBody>
      </p:sp>
      <p:sp>
        <p:nvSpPr>
          <p:cNvPr id="43011" name="Rectangle 3"/>
          <p:cNvSpPr>
            <a:spLocks noGrp="1" noChangeArrowheads="1"/>
          </p:cNvSpPr>
          <p:nvPr>
            <p:ph idx="1"/>
          </p:nvPr>
        </p:nvSpPr>
        <p:spPr/>
        <p:txBody>
          <a:bodyPr>
            <a:normAutofit fontScale="92500" lnSpcReduction="10000"/>
          </a:bodyPr>
          <a:lstStyle/>
          <a:p>
            <a:pPr marL="0" indent="0">
              <a:buNone/>
            </a:pPr>
            <a:r>
              <a:rPr lang="en-US" dirty="0"/>
              <a:t>String&amp; String::operator + (String &amp;par)</a:t>
            </a:r>
          </a:p>
          <a:p>
            <a:pPr marL="0" indent="0">
              <a:buNone/>
            </a:pPr>
            <a:r>
              <a:rPr lang="en-US" dirty="0"/>
              <a:t>{</a:t>
            </a:r>
          </a:p>
          <a:p>
            <a:pPr marL="0" indent="0">
              <a:buNone/>
            </a:pPr>
            <a:r>
              <a:rPr lang="en-US" dirty="0"/>
              <a:t>	String </a:t>
            </a:r>
            <a:r>
              <a:rPr lang="en-US" dirty="0" err="1"/>
              <a:t>iSt</a:t>
            </a:r>
            <a:r>
              <a:rPr lang="en-US" dirty="0"/>
              <a:t> = "";</a:t>
            </a:r>
          </a:p>
          <a:p>
            <a:pPr marL="0" indent="0">
              <a:buNone/>
            </a:pPr>
            <a:r>
              <a:rPr lang="en-US" dirty="0"/>
              <a:t>	</a:t>
            </a:r>
            <a:r>
              <a:rPr lang="en-US" dirty="0" err="1"/>
              <a:t>int</a:t>
            </a:r>
            <a:r>
              <a:rPr lang="en-US" dirty="0"/>
              <a:t> length = 0;</a:t>
            </a:r>
          </a:p>
          <a:p>
            <a:pPr marL="0" indent="0">
              <a:buNone/>
            </a:pPr>
            <a:r>
              <a:rPr lang="en-US" dirty="0"/>
              <a:t>	length = </a:t>
            </a:r>
            <a:r>
              <a:rPr lang="en-US" dirty="0" err="1"/>
              <a:t>strlen</a:t>
            </a:r>
            <a:r>
              <a:rPr lang="en-US" dirty="0"/>
              <a:t>(text);</a:t>
            </a:r>
          </a:p>
          <a:p>
            <a:pPr marL="0" indent="0">
              <a:buNone/>
            </a:pPr>
            <a:r>
              <a:rPr lang="en-US" dirty="0"/>
              <a:t>	length += </a:t>
            </a:r>
            <a:r>
              <a:rPr lang="en-US" dirty="0" err="1"/>
              <a:t>strlen</a:t>
            </a:r>
            <a:r>
              <a:rPr lang="en-US" dirty="0"/>
              <a:t>(</a:t>
            </a:r>
            <a:r>
              <a:rPr lang="en-US" dirty="0" err="1"/>
              <a:t>par.text</a:t>
            </a:r>
            <a:r>
              <a:rPr lang="en-US" dirty="0"/>
              <a:t>);</a:t>
            </a:r>
          </a:p>
          <a:p>
            <a:pPr marL="0" indent="0">
              <a:buNone/>
            </a:pPr>
            <a:r>
              <a:rPr lang="en-US" dirty="0"/>
              <a:t>	</a:t>
            </a:r>
            <a:r>
              <a:rPr lang="en-US" dirty="0" err="1"/>
              <a:t>iSt.text</a:t>
            </a:r>
            <a:r>
              <a:rPr lang="en-US" dirty="0"/>
              <a:t> = new char[length];</a:t>
            </a:r>
          </a:p>
          <a:p>
            <a:pPr marL="0" indent="0">
              <a:buNone/>
            </a:pPr>
            <a:endParaRPr lang="en-US" dirty="0"/>
          </a:p>
          <a:p>
            <a:pPr marL="0" indent="0">
              <a:buNone/>
            </a:pPr>
            <a:r>
              <a:rPr lang="en-US" dirty="0"/>
              <a:t>	</a:t>
            </a:r>
            <a:r>
              <a:rPr lang="en-US" dirty="0" err="1"/>
              <a:t>strcpy</a:t>
            </a:r>
            <a:r>
              <a:rPr lang="en-US" dirty="0"/>
              <a:t>(</a:t>
            </a:r>
            <a:r>
              <a:rPr lang="en-US" dirty="0" err="1"/>
              <a:t>iSt.text,text</a:t>
            </a:r>
            <a:r>
              <a:rPr lang="en-US" dirty="0"/>
              <a:t>);</a:t>
            </a:r>
          </a:p>
          <a:p>
            <a:pPr marL="0" indent="0">
              <a:buNone/>
            </a:pPr>
            <a:r>
              <a:rPr lang="en-US" dirty="0"/>
              <a:t>	</a:t>
            </a:r>
            <a:r>
              <a:rPr lang="en-US" dirty="0" err="1"/>
              <a:t>strcat</a:t>
            </a:r>
            <a:r>
              <a:rPr lang="en-US" dirty="0"/>
              <a:t>(</a:t>
            </a:r>
            <a:r>
              <a:rPr lang="en-US" dirty="0" err="1"/>
              <a:t>iSt.text,par.text</a:t>
            </a:r>
            <a:r>
              <a:rPr lang="en-US" dirty="0"/>
              <a:t>);</a:t>
            </a:r>
          </a:p>
          <a:p>
            <a:pPr marL="0" indent="0">
              <a:buNone/>
            </a:pPr>
            <a:endParaRPr lang="en-US" dirty="0"/>
          </a:p>
          <a:p>
            <a:pPr marL="0" indent="0">
              <a:buNone/>
            </a:pPr>
            <a:r>
              <a:rPr lang="en-US" dirty="0"/>
              <a:t>	return </a:t>
            </a:r>
            <a:r>
              <a:rPr lang="en-US" dirty="0" err="1"/>
              <a:t>iSt</a:t>
            </a:r>
            <a:r>
              <a:rPr lang="en-US" dirty="0"/>
              <a:t>;	</a:t>
            </a:r>
          </a:p>
          <a:p>
            <a:pPr marL="0" indent="0">
              <a:buNone/>
            </a:pPr>
            <a:r>
              <a:rPr lang="en-US" dirty="0"/>
              <a:t>}</a:t>
            </a:r>
          </a:p>
        </p:txBody>
      </p:sp>
      <p:sp>
        <p:nvSpPr>
          <p:cNvPr id="2" name="Slide Number Placeholder 1">
            <a:extLst>
              <a:ext uri="{FF2B5EF4-FFF2-40B4-BE49-F238E27FC236}">
                <a16:creationId xmlns:a16="http://schemas.microsoft.com/office/drawing/2014/main" id="{B74CB584-78FC-457A-8E46-80A346339730}"/>
              </a:ext>
            </a:extLst>
          </p:cNvPr>
          <p:cNvSpPr>
            <a:spLocks noGrp="1"/>
          </p:cNvSpPr>
          <p:nvPr>
            <p:ph type="sldNum" sz="quarter" idx="12"/>
          </p:nvPr>
        </p:nvSpPr>
        <p:spPr/>
        <p:txBody>
          <a:bodyPr/>
          <a:lstStyle/>
          <a:p>
            <a:fld id="{25C2CBD0-4E8A-462D-9424-859647FC3ED0}" type="slidenum">
              <a:rPr lang="en-US" smtClean="0"/>
              <a:pPr/>
              <a:t>98</a:t>
            </a:fld>
            <a:endParaRPr lang="en-US"/>
          </a:p>
        </p:txBody>
      </p:sp>
    </p:spTree>
    <p:extLst>
      <p:ext uri="{BB962C8B-B14F-4D97-AF65-F5344CB8AC3E}">
        <p14:creationId xmlns:p14="http://schemas.microsoft.com/office/powerpoint/2010/main" val="7522479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String Library</a:t>
            </a:r>
          </a:p>
        </p:txBody>
      </p:sp>
      <p:sp>
        <p:nvSpPr>
          <p:cNvPr id="44035" name="Rectangle 3"/>
          <p:cNvSpPr>
            <a:spLocks noGrp="1" noChangeArrowheads="1"/>
          </p:cNvSpPr>
          <p:nvPr>
            <p:ph idx="1"/>
          </p:nvPr>
        </p:nvSpPr>
        <p:spPr/>
        <p:txBody>
          <a:bodyPr>
            <a:normAutofit fontScale="92500" lnSpcReduction="10000"/>
          </a:bodyPr>
          <a:lstStyle/>
          <a:p>
            <a:pPr marL="0" indent="0">
              <a:buNone/>
            </a:pPr>
            <a:r>
              <a:rPr lang="en-US" dirty="0"/>
              <a:t>String&amp; String::operator + (char *str)</a:t>
            </a:r>
          </a:p>
          <a:p>
            <a:pPr marL="0" indent="0">
              <a:buNone/>
            </a:pPr>
            <a:r>
              <a:rPr lang="en-US" dirty="0"/>
              <a:t>{</a:t>
            </a:r>
          </a:p>
          <a:p>
            <a:pPr marL="0" indent="0">
              <a:buNone/>
            </a:pPr>
            <a:r>
              <a:rPr lang="en-US" dirty="0"/>
              <a:t>	String </a:t>
            </a:r>
            <a:r>
              <a:rPr lang="en-US" dirty="0" err="1"/>
              <a:t>iSt</a:t>
            </a:r>
            <a:r>
              <a:rPr lang="en-US" dirty="0"/>
              <a:t> = "";</a:t>
            </a:r>
          </a:p>
          <a:p>
            <a:pPr marL="0" indent="0">
              <a:buNone/>
            </a:pPr>
            <a:r>
              <a:rPr lang="en-US" dirty="0"/>
              <a:t>	int length = 0;</a:t>
            </a:r>
          </a:p>
          <a:p>
            <a:pPr marL="0" indent="0">
              <a:buNone/>
            </a:pPr>
            <a:r>
              <a:rPr lang="en-US" dirty="0"/>
              <a:t>	length = </a:t>
            </a:r>
            <a:r>
              <a:rPr lang="en-US" dirty="0" err="1"/>
              <a:t>strlen</a:t>
            </a:r>
            <a:r>
              <a:rPr lang="en-US" dirty="0"/>
              <a:t>(text);</a:t>
            </a:r>
          </a:p>
          <a:p>
            <a:pPr marL="0" indent="0">
              <a:buNone/>
            </a:pPr>
            <a:r>
              <a:rPr lang="en-US" dirty="0"/>
              <a:t>	length += </a:t>
            </a:r>
            <a:r>
              <a:rPr lang="en-US" dirty="0" err="1"/>
              <a:t>strlen</a:t>
            </a:r>
            <a:r>
              <a:rPr lang="en-US" dirty="0"/>
              <a:t>(str);</a:t>
            </a:r>
          </a:p>
          <a:p>
            <a:pPr marL="0" indent="0">
              <a:buNone/>
            </a:pPr>
            <a:endParaRPr lang="en-US" dirty="0"/>
          </a:p>
          <a:p>
            <a:pPr marL="0" indent="0">
              <a:buNone/>
            </a:pPr>
            <a:r>
              <a:rPr lang="en-US" dirty="0"/>
              <a:t>	</a:t>
            </a:r>
            <a:r>
              <a:rPr lang="en-US" dirty="0" err="1"/>
              <a:t>iSt.text</a:t>
            </a:r>
            <a:r>
              <a:rPr lang="en-US" dirty="0"/>
              <a:t> = new char[length];</a:t>
            </a:r>
          </a:p>
          <a:p>
            <a:pPr marL="0" indent="0">
              <a:buNone/>
            </a:pPr>
            <a:endParaRPr lang="en-US" dirty="0"/>
          </a:p>
          <a:p>
            <a:pPr marL="0" indent="0">
              <a:buNone/>
            </a:pPr>
            <a:r>
              <a:rPr lang="en-US" dirty="0"/>
              <a:t>	</a:t>
            </a:r>
            <a:r>
              <a:rPr lang="en-US" dirty="0" err="1"/>
              <a:t>strcpy</a:t>
            </a:r>
            <a:r>
              <a:rPr lang="en-US" dirty="0"/>
              <a:t>(</a:t>
            </a:r>
            <a:r>
              <a:rPr lang="en-US" dirty="0" err="1"/>
              <a:t>iSt.text,text</a:t>
            </a:r>
            <a:r>
              <a:rPr lang="en-US" dirty="0"/>
              <a:t>);</a:t>
            </a:r>
          </a:p>
          <a:p>
            <a:pPr marL="0" indent="0">
              <a:buNone/>
            </a:pPr>
            <a:r>
              <a:rPr lang="en-US" dirty="0"/>
              <a:t>	</a:t>
            </a:r>
            <a:r>
              <a:rPr lang="en-US" dirty="0" err="1"/>
              <a:t>strcat</a:t>
            </a:r>
            <a:r>
              <a:rPr lang="en-US" dirty="0"/>
              <a:t>(</a:t>
            </a:r>
            <a:r>
              <a:rPr lang="en-US" dirty="0" err="1"/>
              <a:t>iSt.text,str</a:t>
            </a:r>
            <a:r>
              <a:rPr lang="en-US" dirty="0"/>
              <a:t>);</a:t>
            </a:r>
          </a:p>
          <a:p>
            <a:pPr marL="0" indent="0">
              <a:buNone/>
            </a:pPr>
            <a:endParaRPr lang="en-US" dirty="0"/>
          </a:p>
          <a:p>
            <a:pPr marL="0" indent="0">
              <a:buNone/>
            </a:pPr>
            <a:r>
              <a:rPr lang="en-US" dirty="0"/>
              <a:t>	return </a:t>
            </a:r>
            <a:r>
              <a:rPr lang="en-US" dirty="0" err="1"/>
              <a:t>iSt</a:t>
            </a:r>
            <a:r>
              <a:rPr lang="en-US" dirty="0"/>
              <a:t>;	</a:t>
            </a:r>
          </a:p>
          <a:p>
            <a:pPr marL="0" indent="0">
              <a:buNone/>
            </a:pPr>
            <a:r>
              <a:rPr lang="en-US" dirty="0"/>
              <a:t>}</a:t>
            </a:r>
          </a:p>
          <a:p>
            <a:endParaRPr lang="en-US" dirty="0"/>
          </a:p>
        </p:txBody>
      </p:sp>
      <p:sp>
        <p:nvSpPr>
          <p:cNvPr id="2" name="Slide Number Placeholder 1">
            <a:extLst>
              <a:ext uri="{FF2B5EF4-FFF2-40B4-BE49-F238E27FC236}">
                <a16:creationId xmlns:a16="http://schemas.microsoft.com/office/drawing/2014/main" id="{9F1E0722-82CC-4881-BF8A-CE2E20DF9DC4}"/>
              </a:ext>
            </a:extLst>
          </p:cNvPr>
          <p:cNvSpPr>
            <a:spLocks noGrp="1"/>
          </p:cNvSpPr>
          <p:nvPr>
            <p:ph type="sldNum" sz="quarter" idx="12"/>
          </p:nvPr>
        </p:nvSpPr>
        <p:spPr/>
        <p:txBody>
          <a:bodyPr/>
          <a:lstStyle/>
          <a:p>
            <a:fld id="{25C2CBD0-4E8A-462D-9424-859647FC3ED0}" type="slidenum">
              <a:rPr lang="en-US" smtClean="0"/>
              <a:pPr/>
              <a:t>99</a:t>
            </a:fld>
            <a:endParaRPr lang="en-US"/>
          </a:p>
        </p:txBody>
      </p:sp>
    </p:spTree>
    <p:extLst>
      <p:ext uri="{BB962C8B-B14F-4D97-AF65-F5344CB8AC3E}">
        <p14:creationId xmlns:p14="http://schemas.microsoft.com/office/powerpoint/2010/main" val="59218228"/>
      </p:ext>
    </p:extLst>
  </p:cSld>
  <p:clrMapOvr>
    <a:masterClrMapping/>
  </p:clrMapOvr>
</p:sld>
</file>

<file path=ppt/theme/theme1.xml><?xml version="1.0" encoding="utf-8"?>
<a:theme xmlns:a="http://schemas.openxmlformats.org/drawingml/2006/main" nam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VV_Template">
  <a:themeElements>
    <a:clrScheme name="Custom 2">
      <a:dk1>
        <a:sysClr val="windowText" lastClr="000000"/>
      </a:dk1>
      <a:lt1>
        <a:sysClr val="window" lastClr="FFFFFF"/>
      </a:lt1>
      <a:dk2>
        <a:srgbClr val="000000"/>
      </a:dk2>
      <a:lt2>
        <a:srgbClr val="F8F8F8"/>
      </a:lt2>
      <a:accent1>
        <a:srgbClr val="DDDDDD"/>
      </a:accent1>
      <a:accent2>
        <a:srgbClr val="006EC6"/>
      </a:accent2>
      <a:accent3>
        <a:srgbClr val="969696"/>
      </a:accent3>
      <a:accent4>
        <a:srgbClr val="808080"/>
      </a:accent4>
      <a:accent5>
        <a:srgbClr val="5F5F5F"/>
      </a:accent5>
      <a:accent6>
        <a:srgbClr val="4D4D4D"/>
      </a:accent6>
      <a:hlink>
        <a:srgbClr val="5F5F5F"/>
      </a:hlink>
      <a:folHlink>
        <a:srgbClr val="919191"/>
      </a:folHlink>
    </a:clrScheme>
    <a:fontScheme name="Leere Prä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14354</TotalTime>
  <Words>7649</Words>
  <Application>Microsoft Office PowerPoint</Application>
  <PresentationFormat>On-screen Show (4:3)</PresentationFormat>
  <Paragraphs>1378</Paragraphs>
  <Slides>102</Slides>
  <Notes>23</Notes>
  <HiddenSlides>1</HiddenSlides>
  <MMClips>0</MMClips>
  <ScaleCrop>false</ScaleCrop>
  <HeadingPairs>
    <vt:vector size="10"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102</vt:i4>
      </vt:variant>
      <vt:variant>
        <vt:lpstr>Custom Shows</vt:lpstr>
      </vt:variant>
      <vt:variant>
        <vt:i4>1</vt:i4>
      </vt:variant>
    </vt:vector>
  </HeadingPairs>
  <TitlesOfParts>
    <vt:vector size="116" baseType="lpstr">
      <vt:lpstr>Arial</vt:lpstr>
      <vt:lpstr>Calibri</vt:lpstr>
      <vt:lpstr>Consolas</vt:lpstr>
      <vt:lpstr>Courier New</vt:lpstr>
      <vt:lpstr>guardian-text-oreilly</vt:lpstr>
      <vt:lpstr>Impact</vt:lpstr>
      <vt:lpstr>Monotype Sorts</vt:lpstr>
      <vt:lpstr>Roboto</vt:lpstr>
      <vt:lpstr>urw-din</vt:lpstr>
      <vt:lpstr>verdana</vt:lpstr>
      <vt:lpstr>template</vt:lpstr>
      <vt:lpstr>SVV_Template</vt:lpstr>
      <vt:lpstr>Document</vt:lpstr>
      <vt:lpstr>PowerPoint Presentation</vt:lpstr>
      <vt:lpstr>Function Overloading</vt:lpstr>
      <vt:lpstr>Operator Overloading</vt:lpstr>
      <vt:lpstr>Operator Overloading</vt:lpstr>
      <vt:lpstr>Operator Overloading</vt:lpstr>
      <vt:lpstr>Operator Overloading Motivation</vt:lpstr>
      <vt:lpstr>How to Overload an Operator?</vt:lpstr>
      <vt:lpstr>Syntax to Overload an Operator </vt:lpstr>
      <vt:lpstr>Operator Overloading</vt:lpstr>
      <vt:lpstr>Restriction on Operator Overloading</vt:lpstr>
      <vt:lpstr>Restriction on Operator Overloading</vt:lpstr>
      <vt:lpstr>How to Overload an Operator?</vt:lpstr>
      <vt:lpstr>Invoking Objects</vt:lpstr>
      <vt:lpstr>Operator Overloading Syntax</vt:lpstr>
      <vt:lpstr>Operator Overloading Syntax</vt:lpstr>
      <vt:lpstr>Operator Overloading Syntax</vt:lpstr>
      <vt:lpstr>Operator Overloading Syntax</vt:lpstr>
      <vt:lpstr>Operator Overloading Syntax</vt:lpstr>
      <vt:lpstr>Overload as Member or Non-Member Function</vt:lpstr>
      <vt:lpstr>Operator Overloading</vt:lpstr>
      <vt:lpstr>Overloading &gt; operator</vt:lpstr>
      <vt:lpstr>Implementing Overloaded Operators</vt:lpstr>
      <vt:lpstr>Extended Example</vt:lpstr>
      <vt:lpstr>The member functions ‘addTwo’ and operator+</vt:lpstr>
      <vt:lpstr>Using the Member Functions</vt:lpstr>
      <vt:lpstr>Multiple Operators</vt:lpstr>
      <vt:lpstr>Client Code for Class Employee</vt:lpstr>
      <vt:lpstr>The Problem</vt:lpstr>
      <vt:lpstr>The Problem Gets Worse</vt:lpstr>
      <vt:lpstr>Solution 1 </vt:lpstr>
      <vt:lpstr>Solution 1 </vt:lpstr>
      <vt:lpstr>Solution Example</vt:lpstr>
      <vt:lpstr>Solution 2 </vt:lpstr>
      <vt:lpstr>Non-member Operator Overloading Function</vt:lpstr>
      <vt:lpstr>Assignment Operator =</vt:lpstr>
      <vt:lpstr>Using implicit Overloaded Assignment Operator</vt:lpstr>
      <vt:lpstr>Assignment Operator =</vt:lpstr>
      <vt:lpstr>Assignment Operator =</vt:lpstr>
      <vt:lpstr>Assignment Operator =</vt:lpstr>
      <vt:lpstr>Assignment Operator =</vt:lpstr>
      <vt:lpstr>PowerPoint Presentation</vt:lpstr>
      <vt:lpstr>PowerPoint Presentation</vt:lpstr>
      <vt:lpstr>Comparison Operator ==</vt:lpstr>
      <vt:lpstr>Comparison Operator ==</vt:lpstr>
      <vt:lpstr>Comparison Operator ==</vt:lpstr>
      <vt:lpstr>Operator Overloading Syntax</vt:lpstr>
      <vt:lpstr>Overloading ++ and --</vt:lpstr>
      <vt:lpstr>i++ and ++i ?</vt:lpstr>
      <vt:lpstr>Overloaded ++</vt:lpstr>
      <vt:lpstr>Use of the operator ++</vt:lpstr>
      <vt:lpstr>Overloaded ++</vt:lpstr>
      <vt:lpstr>Using ++  (Prefix Notation)</vt:lpstr>
      <vt:lpstr>Problem</vt:lpstr>
      <vt:lpstr>Postfix operator</vt:lpstr>
      <vt:lpstr>Postfix and Prefix ++</vt:lpstr>
      <vt:lpstr>Subscript operator [ ]</vt:lpstr>
      <vt:lpstr>Subscript operator[ ]</vt:lpstr>
      <vt:lpstr>Subscript operator[ ]</vt:lpstr>
      <vt:lpstr>Subscript operator[ ]</vt:lpstr>
      <vt:lpstr>Subscript operator[ ]</vt:lpstr>
      <vt:lpstr>PowerPoint Presentation</vt:lpstr>
      <vt:lpstr>Parenthesis operator ()</vt:lpstr>
      <vt:lpstr>PowerPoint Presentation</vt:lpstr>
      <vt:lpstr>PowerPoint Presentation</vt:lpstr>
      <vt:lpstr>new vs new[ ]  operator overloaded</vt:lpstr>
      <vt:lpstr>Calling an overloaded operator from native data types</vt:lpstr>
      <vt:lpstr>Calling an overloaded operator from native data types</vt:lpstr>
      <vt:lpstr>Friend Functions</vt:lpstr>
      <vt:lpstr>Calling an overloaded operator from native data types</vt:lpstr>
      <vt:lpstr>Example</vt:lpstr>
      <vt:lpstr>Example</vt:lpstr>
      <vt:lpstr>Overloading iostream operators &gt;&gt; and &lt;&lt;</vt:lpstr>
      <vt:lpstr>Overloading iostream operators &gt;&gt; and &lt;&lt;</vt:lpstr>
      <vt:lpstr>Overloading iostream operators &gt;&gt; and &lt;&lt;</vt:lpstr>
      <vt:lpstr>Overloading iostream operators &gt;&gt; and &lt;&lt;</vt:lpstr>
      <vt:lpstr>Example</vt:lpstr>
      <vt:lpstr>Example</vt:lpstr>
      <vt:lpstr>Example</vt:lpstr>
      <vt:lpstr>Overloading iostream operators &gt;&gt; and &lt;&lt;</vt:lpstr>
      <vt:lpstr>Data Conversion </vt:lpstr>
      <vt:lpstr>Implicit Conversion b/w Basic Types</vt:lpstr>
      <vt:lpstr>Explicit Conversion b/w Basic Types</vt:lpstr>
      <vt:lpstr>Conversion Between Objects and Basic Types</vt:lpstr>
      <vt:lpstr>PowerPoint Presentation</vt:lpstr>
      <vt:lpstr>Conversion From User Defined to Basic</vt:lpstr>
      <vt:lpstr>From User Defined to Basic</vt:lpstr>
      <vt:lpstr>From User Defined to Basic</vt:lpstr>
      <vt:lpstr>From User Defined to Basic</vt:lpstr>
      <vt:lpstr>Conversion between Objects of Different Classes</vt:lpstr>
      <vt:lpstr>Example</vt:lpstr>
      <vt:lpstr>PowerPoint Presentation</vt:lpstr>
      <vt:lpstr>Pitfalls of Operator Overloading and Conversion</vt:lpstr>
      <vt:lpstr>Use Similar Meanings</vt:lpstr>
      <vt:lpstr>Show Restraint </vt:lpstr>
      <vt:lpstr>String Library</vt:lpstr>
      <vt:lpstr>String Library</vt:lpstr>
      <vt:lpstr>String Library</vt:lpstr>
      <vt:lpstr>String Library</vt:lpstr>
      <vt:lpstr>String Library</vt:lpstr>
      <vt:lpstr>String Library</vt:lpstr>
      <vt:lpstr>String Library</vt:lpstr>
      <vt:lpstr>String Library</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406 – Web Programming</dc:title>
  <dc:creator>Hassan Sartaj</dc:creator>
  <cp:lastModifiedBy>hira naveed</cp:lastModifiedBy>
  <cp:revision>903</cp:revision>
  <dcterms:created xsi:type="dcterms:W3CDTF">2020-01-19T18:42:10Z</dcterms:created>
  <dcterms:modified xsi:type="dcterms:W3CDTF">2022-04-18T19:15:47Z</dcterms:modified>
</cp:coreProperties>
</file>